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83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70E60-9233-4912-B5D7-01B64474A916}" type="datetimeFigureOut">
              <a:rPr lang="it-IT" smtClean="0"/>
              <a:pPr/>
              <a:t>23/05/2011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5C05-C75F-4E8C-B9C8-1BF7A1358F6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714444" y="4929198"/>
            <a:ext cx="9858444" cy="1752600"/>
          </a:xfrm>
        </p:spPr>
        <p:txBody>
          <a:bodyPr lIns="0">
            <a:noAutofit/>
          </a:bodyPr>
          <a:lstStyle/>
          <a:p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Stefano </a:t>
            </a:r>
            <a:r>
              <a:rPr lang="it-IT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Bistarelli</a:t>
            </a:r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a cura di: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Chiara </a:t>
            </a:r>
            <a:r>
              <a:rPr lang="it-IT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Simonelli</a:t>
            </a:r>
            <a:endParaRPr lang="it-IT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e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Michele </a:t>
            </a:r>
            <a:r>
              <a:rPr lang="it-IT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Piconi</a:t>
            </a:r>
            <a:endParaRPr lang="it-IT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71472" y="2571744"/>
            <a:ext cx="806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Image</a:t>
            </a:r>
            <a:r>
              <a:rPr lang="it-IT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8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forensics</a:t>
            </a:r>
            <a:endParaRPr lang="it-IT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unipg-facolta-log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7868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00100" y="378619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(elaborazione di immagini a scopo forense)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6000792"/>
          </a:xfrm>
        </p:spPr>
        <p:txBody>
          <a:bodyPr>
            <a:normAutofit lnSpcReduction="10000"/>
          </a:bodyPr>
          <a:lstStyle/>
          <a:p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Interfaccia semplice e comoda.</a:t>
            </a:r>
          </a:p>
          <a:p>
            <a:endParaRPr lang="it-IT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Caricamento di immagini e filmati da tutti formati più comuni.</a:t>
            </a:r>
          </a:p>
          <a:p>
            <a:endParaRPr lang="it-IT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Funzioni di editing di base.</a:t>
            </a:r>
          </a:p>
          <a:p>
            <a:endParaRPr lang="it-IT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Correzione di distorsioni e prospettive.</a:t>
            </a:r>
          </a:p>
          <a:p>
            <a:endParaRPr lang="it-IT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Miglioramento manuale della luminosità e del contrasto.</a:t>
            </a:r>
          </a:p>
          <a:p>
            <a:endParaRPr lang="it-IT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Correzione della sfocatura dovuta a movimenti troppo veloci o errata messa a fuoco.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2149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85918" y="57148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Alcuni esempi:</a:t>
            </a:r>
            <a:endParaRPr lang="it-IT" sz="32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57356" y="5097346"/>
            <a:ext cx="57150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De-interlacciamento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video di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Amped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Five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207921" cy="390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42976" y="5286388"/>
            <a:ext cx="7358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0" algn="l"/>
              </a:tabLst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Correzione VHS danneggiato di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Amped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Five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7153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928662" y="5357826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Cambio punto di vista con correzione prospettica di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Amped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Five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357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Utile alle forze dell’ordine quando hanno bisogno di scoprire se una particolare immagine si trova all’interno di una grossa raccolta di immagini.</a:t>
            </a:r>
          </a:p>
          <a:p>
            <a:pPr algn="ctr">
              <a:buNone/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(es. polizia che è in possesso di una foto che mostra attività illegali e vuole verificare se tale immagine si trova all'interno di un hard disk sequestrato).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26450" y="428604"/>
            <a:ext cx="86032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6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it-IT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6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it-IT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System</a:t>
            </a:r>
            <a:endParaRPr lang="it-IT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0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IFSS permette agli utenti di fare 3 tipi di ricerche: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ricerca di immagini simili a quella target all'interno di una directory;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ricerca dell'immagine target all'interno di una seconda immagine scelta ("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" singola);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ricerca dell'immagine target all'interno di tutte le immagini di una directory ("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" multipla).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Funzionamento:</a:t>
            </a:r>
          </a:p>
          <a:p>
            <a:pPr>
              <a:buNone/>
            </a:pP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Viene richiesto di indicare l’immagine target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egnaposto contenuto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49292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857224" y="385762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 il tipo di ricerca.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256"/>
            <a:ext cx="50006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072230"/>
          </a:xfrm>
        </p:spPr>
        <p:txBody>
          <a:bodyPr/>
          <a:lstStyle/>
          <a:p>
            <a:pPr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 seguito vengono richiesti parametri specifici relativi alla ricerca selezionata (immagini/directory di confronto,soglie e criteri vari).</a:t>
            </a: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t-IT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4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Punto debole: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Lentezza nell'elaborazione, soprattutto nelle ricerche del tipo "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>
              <a:buNone/>
            </a:pPr>
            <a:endParaRPr lang="it-IT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Manomissione:</a:t>
            </a:r>
            <a:endParaRPr lang="it-IT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1328734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Alterazione per fini personali</a:t>
            </a:r>
          </a:p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Alterazione a fine di lucro o per acquisire fama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2714620"/>
            <a:ext cx="84296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 contraffazioni possono essere classificate in 3 categorie:</a:t>
            </a:r>
          </a:p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1- Elaborazione dell’immagine mediante applicazioni di computer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grafica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2- Alterazione del significato dell’immagine, senza modificarne il contenuto</a:t>
            </a:r>
          </a:p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3- Alterazione del contenuto dell’immagine, inserendo o nascondendo parti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857652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Tecniche </a:t>
            </a:r>
            <a:r>
              <a:rPr lang="it-IT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pixel-based</a:t>
            </a:r>
            <a:endParaRPr lang="it-IT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Tecniche </a:t>
            </a:r>
            <a:r>
              <a:rPr lang="it-IT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format-based</a:t>
            </a:r>
            <a:endParaRPr lang="it-IT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Tecniche </a:t>
            </a:r>
            <a:r>
              <a:rPr lang="it-IT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camera-based</a:t>
            </a:r>
            <a:endParaRPr lang="it-IT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Tecniche </a:t>
            </a:r>
            <a:r>
              <a:rPr lang="it-IT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physically-based</a:t>
            </a:r>
            <a:endParaRPr lang="it-IT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Tecniche </a:t>
            </a:r>
            <a:r>
              <a:rPr lang="it-IT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geometric-based</a:t>
            </a:r>
            <a:endParaRPr lang="it-IT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214290"/>
            <a:ext cx="908024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Metodi di </a:t>
            </a:r>
            <a:r>
              <a:rPr lang="it-IT" sz="7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it-IT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7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Forensics</a:t>
            </a:r>
            <a:endParaRPr lang="it-IT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tx2"/>
                </a:solidFill>
                <a:latin typeface="Arial Rounded MT Bold" pitchFamily="34" charset="0"/>
              </a:rPr>
              <a:t>Campi </a:t>
            </a:r>
            <a:r>
              <a:rPr lang="it-IT" sz="5400" b="1" dirty="0" smtClean="0">
                <a:solidFill>
                  <a:schemeClr val="tx2"/>
                </a:solidFill>
                <a:latin typeface="Arial Rounded MT Bold" pitchFamily="34" charset="0"/>
              </a:rPr>
              <a:t>di</a:t>
            </a:r>
            <a:r>
              <a:rPr lang="it-IT" sz="5400" dirty="0" smtClean="0">
                <a:solidFill>
                  <a:schemeClr val="tx2"/>
                </a:solidFill>
                <a:latin typeface="Arial Rounded MT Bold" pitchFamily="34" charset="0"/>
              </a:rPr>
              <a:t> applicazione:</a:t>
            </a:r>
            <a:endParaRPr lang="it-IT" sz="54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Indagini di polizia scientifica</a:t>
            </a:r>
          </a:p>
          <a:p>
            <a:r>
              <a:rPr lang="it-IT" dirty="0" smtClean="0"/>
              <a:t>Indagini penali</a:t>
            </a:r>
          </a:p>
          <a:p>
            <a:r>
              <a:rPr lang="it-IT" dirty="0" smtClean="0"/>
              <a:t>Sistemi di sorveglianza</a:t>
            </a:r>
          </a:p>
          <a:p>
            <a:r>
              <a:rPr lang="it-IT" dirty="0" smtClean="0"/>
              <a:t>Servizi di intelligence</a:t>
            </a:r>
          </a:p>
          <a:p>
            <a:r>
              <a:rPr lang="it-IT" dirty="0" err="1" smtClean="0"/>
              <a:t>Imaging</a:t>
            </a:r>
            <a:r>
              <a:rPr lang="it-IT" dirty="0" smtClean="0"/>
              <a:t> medicale</a:t>
            </a:r>
          </a:p>
          <a:p>
            <a:r>
              <a:rPr lang="it-IT" dirty="0" smtClean="0"/>
              <a:t>Giornalismo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Tecniche </a:t>
            </a:r>
            <a:r>
              <a:rPr lang="it-IT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pixel-based</a:t>
            </a:r>
            <a:r>
              <a:rPr lang="it-IT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t-IT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697295"/>
          </a:xfrm>
        </p:spPr>
        <p:txBody>
          <a:bodyPr/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Copia e incolla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(Cut &amp; Paste):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consiste nel clonare intere regioni della stessa immagine.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Ricampionamento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operazioni di ridimensionamento, rotazioni, oppure deformazioni di porzioni di immagini.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Fusione: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di due o più scatti, al fine di ottenere una vista d’insieme più ampia.</a:t>
            </a:r>
          </a:p>
          <a:p>
            <a:endParaRPr lang="it-IT" dirty="0" smtClean="0"/>
          </a:p>
          <a:p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171448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Individuano anomalie statistiche a livello di pixel.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3714752"/>
            <a:ext cx="8229600" cy="2757494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Quantizzazione JPEG: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dirty="0" smtClean="0"/>
              <a:t>uesto schema di compressione </a:t>
            </a:r>
            <a:r>
              <a:rPr lang="it-IT" dirty="0" err="1" smtClean="0"/>
              <a:t>lossy</a:t>
            </a:r>
            <a:r>
              <a:rPr lang="it-IT" dirty="0" smtClean="0"/>
              <a:t> permette di stabilire, in qualche modo, un grado di compressione dei dati al fine di identificare la sorgente di un’immagine. </a:t>
            </a:r>
          </a:p>
          <a:p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5720" y="428604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Tecniche </a:t>
            </a:r>
            <a:r>
              <a:rPr lang="it-IT" sz="44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format-based</a:t>
            </a:r>
            <a:r>
              <a:rPr lang="it-IT" sz="4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t-IT" sz="4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95310" y="19383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47710" y="20907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74187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2913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caratteristica della compressione </a:t>
            </a:r>
            <a:r>
              <a:rPr lang="it-IT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lossy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 “perdita dei dati”, viene utilizzata come ottimo strumento per l’individuazione delle manomissioni.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3286124"/>
            <a:ext cx="8229600" cy="314327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Rumore del sensore: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il rumore nelle immagini digitali si evidenzia in prevalenza nelle aree uniformi, o in aree scure con poco dettaglio.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Questo argomento è utilizzato soprattutto per l’identificazione della sorgente.</a:t>
            </a:r>
          </a:p>
          <a:p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571480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Tecniche </a:t>
            </a:r>
            <a:r>
              <a:rPr lang="it-IT" sz="44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camera-based</a:t>
            </a:r>
            <a:r>
              <a:rPr lang="it-IT" sz="4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t-IT" sz="4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94024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2913" algn="l"/>
              </a:tabLst>
            </a:pPr>
            <a:r>
              <a:rPr lang="it-IT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asandosi su determinati artefatti introdotti dai vari stadi dell’elaborazione dell’immagine all’interno delle fotocamere, determinano un collegamento univoco tra fotocamera e immagine.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2428868"/>
            <a:ext cx="8229600" cy="4214842"/>
          </a:xfrm>
        </p:spPr>
        <p:txBody>
          <a:bodyPr/>
          <a:lstStyle/>
          <a:p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Direzione della luce (3D)</a:t>
            </a:r>
          </a:p>
          <a:p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Luce Ambientale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428604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Tecniche </a:t>
            </a:r>
            <a:r>
              <a:rPr lang="it-IT" sz="44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physically-based</a:t>
            </a:r>
            <a:r>
              <a:rPr lang="it-IT" sz="4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t-IT" sz="4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285860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enerano un modello specifico delle anomalie mediante un’interazione nello spazio 3D degli oggetti, delle fonti di luce e del sensore della fotocamera.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857496"/>
            <a:ext cx="30003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429156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Punto principale:</a:t>
            </a:r>
            <a:r>
              <a:rPr lang="it-IT" sz="2000" b="1" dirty="0" smtClean="0"/>
              <a:t> : </a:t>
            </a:r>
            <a:r>
              <a:rPr lang="it-IT" sz="2000" dirty="0" smtClean="0"/>
              <a:t>Nelle immagini reali il punto principale (la proiezione del centro della fotocamera sul piano dell’immagine) è vicino al centro dell’immagine.</a:t>
            </a:r>
          </a:p>
          <a:p>
            <a:pPr>
              <a:buNone/>
            </a:pPr>
            <a:r>
              <a:rPr lang="it-IT" sz="2000" dirty="0" smtClean="0"/>
              <a:t>    Quando si sposta un oggetto oppure una persona nell’immagine, il punto principale è spostato proporzionalmente.</a:t>
            </a:r>
          </a:p>
          <a:p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Misure:</a:t>
            </a:r>
            <a:r>
              <a:rPr lang="it-IT" sz="2000" dirty="0" smtClean="0"/>
              <a:t> Nel riquadro possiamo vedere come una trasformazione prospettica (accompagnata ad un ingrandimento) possa rendere visibili i caratteri alfanumerici altrimenti irriconoscibili.</a:t>
            </a:r>
          </a:p>
          <a:p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428604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Tecniche </a:t>
            </a:r>
            <a:r>
              <a:rPr lang="it-IT" sz="44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geometric-based</a:t>
            </a:r>
            <a:r>
              <a:rPr lang="it-IT" sz="4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t-IT" sz="4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693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onfrontano misure fisiche degli oggetti reali e delle loro posizioni rispetto alla fotocamera.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214950"/>
            <a:ext cx="314327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4000504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Grazie per l’attenzione!!!</a:t>
            </a:r>
            <a:endParaRPr lang="it-IT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00298" y="1214422"/>
            <a:ext cx="43572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FINE!!!</a:t>
            </a:r>
            <a:endParaRPr lang="it-IT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6000792"/>
          </a:xfrm>
        </p:spPr>
        <p:txBody>
          <a:bodyPr/>
          <a:lstStyle/>
          <a:p>
            <a:pPr algn="ctr">
              <a:buNone/>
            </a:pP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source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identification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individuazione del tipo di sorgente che ha generato l’immagine</a:t>
            </a:r>
          </a:p>
          <a:p>
            <a:pPr algn="ctr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forgery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identification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identificazione di manipolazione</a:t>
            </a:r>
          </a:p>
          <a:p>
            <a:pPr algn="ctr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recostruction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restauro di immagini deteriorate</a:t>
            </a: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3578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embedding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inserimento ed estrazione di informazioni</a:t>
            </a:r>
          </a:p>
          <a:p>
            <a:pPr algn="ctr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analisi comportamentale</a:t>
            </a:r>
          </a:p>
          <a:p>
            <a:pPr algn="ctr">
              <a:buNone/>
            </a:pPr>
            <a:endParaRPr lang="it-IT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Ricostruzione 3D: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estrazione delle informazioni tridimensionali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4071966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tx2"/>
              </a:solidFill>
            </a:endParaRPr>
          </a:p>
          <a:p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Analyzer</a:t>
            </a:r>
            <a:endParaRPr lang="it-IT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Amped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  <a:endParaRPr lang="it-IT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it-I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System (IFSS)</a:t>
            </a:r>
            <a:endParaRPr lang="it-IT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8596" y="357166"/>
            <a:ext cx="83582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Software di</a:t>
            </a:r>
          </a:p>
          <a:p>
            <a:pPr algn="ctr"/>
            <a:r>
              <a:rPr lang="it-IT" sz="6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Image</a:t>
            </a:r>
            <a:r>
              <a:rPr lang="it-IT" sz="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6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Forensics</a:t>
            </a:r>
            <a:endParaRPr lang="it-IT" sz="6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L’immagine viene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risalvata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e confrontata con l’originale.</a:t>
            </a:r>
          </a:p>
          <a:p>
            <a:pPr algn="ctr"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Se le parti di cui l’immagine è composta sono state salvate un numero di volte differente, esse risulteranno di colori differenti nel test ELA.</a:t>
            </a:r>
          </a:p>
          <a:p>
            <a:pPr>
              <a:buNone/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42910" y="214290"/>
            <a:ext cx="78172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4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Analyser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00504"/>
            <a:ext cx="6017895" cy="224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42942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Punti deboli</a:t>
            </a: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t-IT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Lavora solo con immagini jpeg ad alta qualità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L’analisi può dare un falso negativo nel caso in cui le varie parti dell’immagine siano state salvate lo stesso numero di volte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 stessa luminosità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Accetta solo immagini di dimensioni limitate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72074"/>
            <a:ext cx="3072765" cy="157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29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Software per l'elaborazione di immagini e filmati per applicazioni forensi, investigative e legate alla pubblica sicurezza.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L'applicazione principale di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Amped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è il miglioramento di immagini e filmati provenienti dalle scene di un crimine e catturate con dispositivi quali: macchine fotografiche digitali, sistemi di sorveglianza o telefonini.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Caricamento, salvataggio, elaborazione, analisi di singole immagini, sequenze di immagini o filmati.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42976" y="357166"/>
            <a:ext cx="66437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Amped</a:t>
            </a:r>
            <a:r>
              <a:rPr lang="it-IT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9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Five</a:t>
            </a:r>
            <a:endParaRPr lang="it-IT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872</Words>
  <Application>Microsoft Office PowerPoint</Application>
  <PresentationFormat>Presentazione su schermo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Campi di applicazione:</vt:lpstr>
      <vt:lpstr>Diapositiva 3</vt:lpstr>
      <vt:lpstr>Diapositiva 4</vt:lpstr>
      <vt:lpstr>Diapositiva 5</vt:lpstr>
      <vt:lpstr>Diapositiva 6</vt:lpstr>
      <vt:lpstr>Diapositiva 7</vt:lpstr>
      <vt:lpstr>Punti deboli: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Manomissione:</vt:lpstr>
      <vt:lpstr>Diapositiva 19</vt:lpstr>
      <vt:lpstr>Tecniche pixel-based:</vt:lpstr>
      <vt:lpstr>Diapositiva 21</vt:lpstr>
      <vt:lpstr>Diapositiva 22</vt:lpstr>
      <vt:lpstr>Diapositiva 23</vt:lpstr>
      <vt:lpstr>Diapositiva 24</vt:lpstr>
      <vt:lpstr>Diapositiva 25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68</cp:revision>
  <dcterms:created xsi:type="dcterms:W3CDTF">2011-05-13T15:43:37Z</dcterms:created>
  <dcterms:modified xsi:type="dcterms:W3CDTF">2011-05-23T09:47:42Z</dcterms:modified>
</cp:coreProperties>
</file>