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70" r:id="rId14"/>
    <p:sldId id="268" r:id="rId15"/>
    <p:sldId id="269" r:id="rId16"/>
    <p:sldId id="288" r:id="rId17"/>
    <p:sldId id="271" r:id="rId18"/>
    <p:sldId id="272" r:id="rId19"/>
    <p:sldId id="273" r:id="rId20"/>
    <p:sldId id="274" r:id="rId21"/>
    <p:sldId id="275" r:id="rId22"/>
    <p:sldId id="276" r:id="rId23"/>
    <p:sldId id="277" r:id="rId24"/>
    <p:sldId id="278" r:id="rId25"/>
    <p:sldId id="279" r:id="rId26"/>
    <p:sldId id="280" r:id="rId27"/>
    <p:sldId id="284" r:id="rId28"/>
    <p:sldId id="286" r:id="rId29"/>
    <p:sldId id="287"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DA311"/>
    <a:srgbClr val="DC5112"/>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1" d="100"/>
          <a:sy n="71" d="100"/>
        </p:scale>
        <p:origin x="-10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41547-85D6-4E35-A11C-540CC526E76F}" type="datetimeFigureOut">
              <a:rPr lang="it-IT" smtClean="0"/>
              <a:pPr/>
              <a:t>12/05/2011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5F0B0-AF6B-4474-9B7D-B4B21240790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14</a:t>
            </a:fld>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15</a:t>
            </a:fld>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a:t>
            </a:fld>
            <a:endParaRPr lang="it-I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5</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05F0B0-AF6B-4474-9B7D-B4B212407901}" type="slidenum">
              <a:rPr lang="it-IT" smtClean="0"/>
              <a:pPr/>
              <a:t>6</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D05F0B0-AF6B-4474-9B7D-B4B212407901}"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2D69E88-229E-4F31-B289-65B7937E3B47}" type="datetimeFigureOut">
              <a:rPr lang="it-IT" smtClean="0"/>
              <a:pPr/>
              <a:t>12/05/2011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73D586-80EC-4D19-8E67-997A13115B5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69E88-229E-4F31-B289-65B7937E3B47}" type="datetimeFigureOut">
              <a:rPr lang="it-IT" smtClean="0"/>
              <a:pPr/>
              <a:t>12/05/2011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3D586-80EC-4D19-8E67-997A13115B5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file:///D:\Et&#224;.JPG" TargetMode="External"/><Relationship Id="rId5" Type="http://schemas.openxmlformats.org/officeDocument/2006/relationships/hyperlink" Target="file:///D:\espressioni%20facciali.JPG" TargetMode="External"/><Relationship Id="rId10" Type="http://schemas.openxmlformats.org/officeDocument/2006/relationships/image" Target="../media/image7.jpeg"/><Relationship Id="rId4" Type="http://schemas.openxmlformats.org/officeDocument/2006/relationships/hyperlink" Target="file:///D:\Allineamento.JPG"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9000"/>
            <a:lum/>
          </a:blip>
          <a:srcRect/>
          <a:stretch>
            <a:fillRect t="-6000" b="-6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355976" y="1817390"/>
            <a:ext cx="4752528" cy="1539602"/>
          </a:xfrm>
        </p:spPr>
        <p:txBody>
          <a:bodyPr>
            <a:noAutofit/>
          </a:bodyPr>
          <a:lstStyle/>
          <a:p>
            <a:r>
              <a:rPr lang="it-IT" sz="6000" dirty="0" smtClean="0">
                <a:latin typeface="Aharoni" pitchFamily="2" charset="-79"/>
                <a:cs typeface="Aharoni" pitchFamily="2" charset="-79"/>
              </a:rPr>
              <a:t>Face Recognition</a:t>
            </a:r>
            <a:endParaRPr lang="it-IT" sz="6000" dirty="0">
              <a:latin typeface="Aharoni" pitchFamily="2" charset="-79"/>
              <a:cs typeface="Aharoni" pitchFamily="2" charset="-79"/>
            </a:endParaRPr>
          </a:p>
        </p:txBody>
      </p:sp>
      <p:sp>
        <p:nvSpPr>
          <p:cNvPr id="3" name="Sottotitolo 2"/>
          <p:cNvSpPr>
            <a:spLocks noGrp="1"/>
          </p:cNvSpPr>
          <p:nvPr>
            <p:ph type="subTitle" idx="1"/>
          </p:nvPr>
        </p:nvSpPr>
        <p:spPr>
          <a:xfrm>
            <a:off x="4759424" y="4941168"/>
            <a:ext cx="3917032" cy="792088"/>
          </a:xfrm>
        </p:spPr>
        <p:txBody>
          <a:bodyPr>
            <a:noAutofit/>
          </a:bodyPr>
          <a:lstStyle/>
          <a:p>
            <a:pPr algn="l"/>
            <a:r>
              <a:rPr lang="it-IT" sz="4400" b="1" dirty="0" smtClean="0">
                <a:solidFill>
                  <a:srgbClr val="002060"/>
                </a:solidFill>
              </a:rPr>
              <a:t>Gessica Vagnoli</a:t>
            </a:r>
            <a:endParaRPr lang="it-IT" sz="4400" b="1" dirty="0">
              <a:solidFill>
                <a:srgbClr val="002060"/>
              </a:solidFill>
            </a:endParaRPr>
          </a:p>
        </p:txBody>
      </p:sp>
      <p:pic>
        <p:nvPicPr>
          <p:cNvPr id="4" name="Immagine 3" descr="universita-di-perugia.jpg"/>
          <p:cNvPicPr>
            <a:picLocks noChangeAspect="1"/>
          </p:cNvPicPr>
          <p:nvPr/>
        </p:nvPicPr>
        <p:blipFill>
          <a:blip r:embed="rId4" cstate="print"/>
          <a:stretch>
            <a:fillRect/>
          </a:stretch>
        </p:blipFill>
        <p:spPr>
          <a:xfrm>
            <a:off x="7559824" y="0"/>
            <a:ext cx="1584176" cy="15876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619672" y="188640"/>
            <a:ext cx="5328592" cy="707886"/>
          </a:xfrm>
          <a:prstGeom prst="rect">
            <a:avLst/>
          </a:prstGeom>
        </p:spPr>
        <p:txBody>
          <a:bodyPr wrap="square">
            <a:spAutoFit/>
          </a:bodyPr>
          <a:lstStyle/>
          <a:p>
            <a:pPr algn="ctr"/>
            <a:r>
              <a:rPr lang="it-IT" sz="4000" dirty="0" smtClean="0"/>
              <a:t>Percezione: illusioni</a:t>
            </a:r>
            <a:endParaRPr lang="it-IT" sz="4000" dirty="0"/>
          </a:p>
        </p:txBody>
      </p:sp>
      <p:sp>
        <p:nvSpPr>
          <p:cNvPr id="4" name="Rettangolo 3"/>
          <p:cNvSpPr/>
          <p:nvPr/>
        </p:nvSpPr>
        <p:spPr>
          <a:xfrm>
            <a:off x="755576" y="5517232"/>
            <a:ext cx="7776864" cy="1015663"/>
          </a:xfrm>
          <a:prstGeom prst="rect">
            <a:avLst/>
          </a:prstGeom>
        </p:spPr>
        <p:txBody>
          <a:bodyPr wrap="square">
            <a:spAutoFit/>
          </a:bodyPr>
          <a:lstStyle/>
          <a:p>
            <a:pPr>
              <a:buClr>
                <a:schemeClr val="tx2"/>
              </a:buClr>
              <a:buSzPct val="110000"/>
              <a:buFont typeface="Wingdings" pitchFamily="2" charset="2"/>
              <a:buChar char="§"/>
            </a:pPr>
            <a:r>
              <a:rPr lang="it-IT" sz="2000" dirty="0" smtClean="0"/>
              <a:t>Le capacità di riconoscimento di un sistema biometrico sono invarianti</a:t>
            </a:r>
          </a:p>
          <a:p>
            <a:r>
              <a:rPr lang="it-IT" sz="2000" dirty="0" smtClean="0"/>
              <a:t>rispetto all’orientamento dell’immagine.</a:t>
            </a:r>
          </a:p>
          <a:p>
            <a:r>
              <a:rPr lang="it-IT" sz="2000" dirty="0" smtClean="0"/>
              <a:t>L’occhio umano non lo è!</a:t>
            </a:r>
            <a:endParaRPr lang="it-IT" sz="2000" dirty="0"/>
          </a:p>
        </p:txBody>
      </p:sp>
      <p:pic>
        <p:nvPicPr>
          <p:cNvPr id="4102" name="Picture 6"/>
          <p:cNvPicPr>
            <a:picLocks noChangeAspect="1" noChangeArrowheads="1"/>
          </p:cNvPicPr>
          <p:nvPr/>
        </p:nvPicPr>
        <p:blipFill>
          <a:blip r:embed="rId4" cstate="print"/>
          <a:srcRect/>
          <a:stretch>
            <a:fillRect/>
          </a:stretch>
        </p:blipFill>
        <p:spPr bwMode="auto">
          <a:xfrm rot="5400000">
            <a:off x="2043498" y="-91170"/>
            <a:ext cx="4552950" cy="655273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286000" y="260648"/>
            <a:ext cx="4572000" cy="646331"/>
          </a:xfrm>
          <a:prstGeom prst="rect">
            <a:avLst/>
          </a:prstGeom>
        </p:spPr>
        <p:txBody>
          <a:bodyPr>
            <a:spAutoFit/>
          </a:bodyPr>
          <a:lstStyle/>
          <a:p>
            <a:pPr algn="ctr"/>
            <a:r>
              <a:rPr lang="it-IT" sz="3600" b="1" dirty="0" smtClean="0"/>
              <a:t>Percezione: illusioni</a:t>
            </a:r>
            <a:endParaRPr lang="it-IT" sz="3600" b="1" dirty="0"/>
          </a:p>
        </p:txBody>
      </p:sp>
      <p:pic>
        <p:nvPicPr>
          <p:cNvPr id="5122" name="Picture 2"/>
          <p:cNvPicPr>
            <a:picLocks noChangeAspect="1" noChangeArrowheads="1"/>
          </p:cNvPicPr>
          <p:nvPr/>
        </p:nvPicPr>
        <p:blipFill>
          <a:blip r:embed="rId4" cstate="print"/>
          <a:srcRect/>
          <a:stretch>
            <a:fillRect/>
          </a:stretch>
        </p:blipFill>
        <p:spPr bwMode="auto">
          <a:xfrm rot="5400000">
            <a:off x="2439541" y="376883"/>
            <a:ext cx="4552950"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467544" y="332656"/>
            <a:ext cx="8208912" cy="1631216"/>
          </a:xfrm>
          <a:prstGeom prst="rect">
            <a:avLst/>
          </a:prstGeom>
          <a:noFill/>
        </p:spPr>
        <p:txBody>
          <a:bodyPr wrap="square" rtlCol="0">
            <a:spAutoFit/>
          </a:bodyPr>
          <a:lstStyle/>
          <a:p>
            <a:pPr algn="ctr"/>
            <a:r>
              <a:rPr lang="it-IT" sz="3600" b="1" dirty="0" smtClean="0"/>
              <a:t>Un caso curioso:</a:t>
            </a:r>
          </a:p>
          <a:p>
            <a:pPr algn="ctr"/>
            <a:r>
              <a:rPr lang="it-IT" sz="3200" b="1" dirty="0" smtClean="0"/>
              <a:t>                      : riconoscimento facciale per taggare le foto</a:t>
            </a:r>
            <a:endParaRPr lang="it-IT" sz="3200" b="1" dirty="0"/>
          </a:p>
        </p:txBody>
      </p:sp>
      <p:sp>
        <p:nvSpPr>
          <p:cNvPr id="3" name="CasellaDiTesto 2"/>
          <p:cNvSpPr txBox="1"/>
          <p:nvPr/>
        </p:nvSpPr>
        <p:spPr>
          <a:xfrm>
            <a:off x="539552" y="2420888"/>
            <a:ext cx="8064896" cy="369332"/>
          </a:xfrm>
          <a:prstGeom prst="rect">
            <a:avLst/>
          </a:prstGeom>
          <a:noFill/>
        </p:spPr>
        <p:txBody>
          <a:bodyPr wrap="square" rtlCol="0">
            <a:spAutoFit/>
          </a:bodyPr>
          <a:lstStyle/>
          <a:p>
            <a:endParaRPr lang="it-IT" dirty="0"/>
          </a:p>
        </p:txBody>
      </p:sp>
      <p:sp>
        <p:nvSpPr>
          <p:cNvPr id="5" name="CasellaDiTesto 4"/>
          <p:cNvSpPr txBox="1"/>
          <p:nvPr/>
        </p:nvSpPr>
        <p:spPr>
          <a:xfrm>
            <a:off x="179512" y="2276872"/>
            <a:ext cx="3744416" cy="3785652"/>
          </a:xfrm>
          <a:prstGeom prst="rect">
            <a:avLst/>
          </a:prstGeom>
          <a:noFill/>
        </p:spPr>
        <p:txBody>
          <a:bodyPr wrap="square" rtlCol="0">
            <a:spAutoFit/>
          </a:bodyPr>
          <a:lstStyle/>
          <a:p>
            <a:pPr algn="just">
              <a:buClr>
                <a:schemeClr val="tx2"/>
              </a:buClr>
              <a:buSzPct val="110000"/>
              <a:buFont typeface="Wingdings" pitchFamily="2" charset="2"/>
              <a:buChar char="§"/>
            </a:pPr>
            <a:r>
              <a:rPr lang="it-IT" sz="2000" dirty="0" smtClean="0"/>
              <a:t>Avviene tramite un’applicazione </a:t>
            </a:r>
            <a:r>
              <a:rPr lang="it-IT" sz="2000" b="1" dirty="0" smtClean="0"/>
              <a:t>Photo Finder </a:t>
            </a:r>
            <a:r>
              <a:rPr lang="it-IT" sz="2000" dirty="0" smtClean="0"/>
              <a:t>ancora in fase di sperimentazione che permette di riconoscere i volti dei nostri amici.</a:t>
            </a:r>
            <a:endParaRPr lang="it-IT" sz="2000" b="1" dirty="0" smtClean="0"/>
          </a:p>
          <a:p>
            <a:pPr algn="just">
              <a:buClr>
                <a:schemeClr val="tx2"/>
              </a:buClr>
              <a:buSzPct val="110000"/>
              <a:buFont typeface="Wingdings" pitchFamily="2" charset="2"/>
              <a:buChar char="§"/>
            </a:pPr>
            <a:endParaRPr lang="it-IT" sz="2000" dirty="0" smtClean="0"/>
          </a:p>
          <a:p>
            <a:pPr algn="just">
              <a:buClr>
                <a:schemeClr val="tx2"/>
              </a:buClr>
              <a:buSzPct val="110000"/>
              <a:buFont typeface="Wingdings" pitchFamily="2" charset="2"/>
              <a:buChar char="§"/>
            </a:pPr>
            <a:r>
              <a:rPr lang="it-IT" sz="2000" dirty="0" smtClean="0"/>
              <a:t>Permette di velocizzare il tagge delle foto. Analizza all’interno dei profili le foto dei nostri amici in modo da proporre, al momento del caricamento della foto, un tag che si dovrà confermare o rifiutare. </a:t>
            </a:r>
          </a:p>
        </p:txBody>
      </p:sp>
      <p:pic>
        <p:nvPicPr>
          <p:cNvPr id="6" name="Immagine 5" descr="taggare-foto.jpg"/>
          <p:cNvPicPr>
            <a:picLocks noChangeAspect="1"/>
          </p:cNvPicPr>
          <p:nvPr/>
        </p:nvPicPr>
        <p:blipFill>
          <a:blip r:embed="rId4" cstate="print"/>
          <a:stretch>
            <a:fillRect/>
          </a:stretch>
        </p:blipFill>
        <p:spPr>
          <a:xfrm>
            <a:off x="3963204" y="2060848"/>
            <a:ext cx="5106021" cy="3744416"/>
          </a:xfrm>
          <a:prstGeom prst="rect">
            <a:avLst/>
          </a:prstGeom>
          <a:ln w="9525">
            <a:solidFill>
              <a:schemeClr val="tx1"/>
            </a:solidFill>
          </a:ln>
        </p:spPr>
      </p:pic>
      <p:pic>
        <p:nvPicPr>
          <p:cNvPr id="7" name="Immagine 6" descr="facebook.jpg"/>
          <p:cNvPicPr>
            <a:picLocks noChangeAspect="1"/>
          </p:cNvPicPr>
          <p:nvPr/>
        </p:nvPicPr>
        <p:blipFill>
          <a:blip r:embed="rId5" cstate="print"/>
          <a:stretch>
            <a:fillRect/>
          </a:stretch>
        </p:blipFill>
        <p:spPr>
          <a:xfrm>
            <a:off x="899592" y="836712"/>
            <a:ext cx="2232248" cy="7920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4000" b="-4000"/>
          </a:stretch>
        </a:blipFill>
        <a:effectLst/>
      </p:bgPr>
    </p:bg>
    <p:spTree>
      <p:nvGrpSpPr>
        <p:cNvPr id="1" name=""/>
        <p:cNvGrpSpPr/>
        <p:nvPr/>
      </p:nvGrpSpPr>
      <p:grpSpPr>
        <a:xfrm>
          <a:off x="0" y="0"/>
          <a:ext cx="0" cy="0"/>
          <a:chOff x="0" y="0"/>
          <a:chExt cx="0" cy="0"/>
        </a:xfrm>
      </p:grpSpPr>
      <p:sp>
        <p:nvSpPr>
          <p:cNvPr id="2" name="Rettangolo 1"/>
          <p:cNvSpPr/>
          <p:nvPr/>
        </p:nvSpPr>
        <p:spPr>
          <a:xfrm>
            <a:off x="-15" y="260648"/>
            <a:ext cx="9180527" cy="707886"/>
          </a:xfrm>
          <a:prstGeom prst="rect">
            <a:avLst/>
          </a:prstGeom>
        </p:spPr>
        <p:txBody>
          <a:bodyPr wrap="none">
            <a:spAutoFit/>
          </a:bodyPr>
          <a:lstStyle/>
          <a:p>
            <a:pPr algn="ctr"/>
            <a:r>
              <a:rPr lang="it-IT" sz="4000" b="1" dirty="0" smtClean="0"/>
              <a:t>Invarianza rispetto alle variazioni del volto</a:t>
            </a:r>
            <a:endParaRPr lang="it-IT" sz="4000" b="1" dirty="0"/>
          </a:p>
        </p:txBody>
      </p:sp>
      <p:graphicFrame>
        <p:nvGraphicFramePr>
          <p:cNvPr id="4" name="Tabella 3"/>
          <p:cNvGraphicFramePr>
            <a:graphicFrameLocks noGrp="1"/>
          </p:cNvGraphicFramePr>
          <p:nvPr/>
        </p:nvGraphicFramePr>
        <p:xfrm>
          <a:off x="1524000" y="1397000"/>
          <a:ext cx="6096000" cy="2748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it-IT" dirty="0" smtClean="0"/>
                        <a:t>Fattori</a:t>
                      </a:r>
                      <a:endParaRPr lang="it-IT" dirty="0"/>
                    </a:p>
                  </a:txBody>
                  <a:tcPr/>
                </a:tc>
                <a:tc>
                  <a:txBody>
                    <a:bodyPr/>
                    <a:lstStyle/>
                    <a:p>
                      <a:pPr algn="ctr"/>
                      <a:r>
                        <a:rPr lang="it-IT" dirty="0" smtClean="0"/>
                        <a:t>3D</a:t>
                      </a:r>
                      <a:endParaRPr lang="it-IT" dirty="0"/>
                    </a:p>
                  </a:txBody>
                  <a:tcPr/>
                </a:tc>
                <a:tc>
                  <a:txBody>
                    <a:bodyPr/>
                    <a:lstStyle/>
                    <a:p>
                      <a:pPr algn="ctr"/>
                      <a:r>
                        <a:rPr lang="it-IT" dirty="0" smtClean="0"/>
                        <a:t>2D</a:t>
                      </a:r>
                      <a:endParaRPr lang="it-IT" dirty="0"/>
                    </a:p>
                  </a:txBody>
                  <a:tcPr/>
                </a:tc>
              </a:tr>
              <a:tr h="370840">
                <a:tc>
                  <a:txBody>
                    <a:bodyPr/>
                    <a:lstStyle/>
                    <a:p>
                      <a:pPr algn="ctr"/>
                      <a:r>
                        <a:rPr lang="it-IT" b="1" dirty="0" smtClean="0"/>
                        <a:t>Posa</a:t>
                      </a:r>
                      <a:endParaRPr lang="it-IT" b="1" dirty="0"/>
                    </a:p>
                  </a:txBody>
                  <a:tcPr/>
                </a:tc>
                <a:tc>
                  <a:txBody>
                    <a:bodyPr/>
                    <a:lstStyle/>
                    <a:p>
                      <a:pPr algn="ctr"/>
                      <a:r>
                        <a:rPr lang="it-IT" sz="2000" b="1" dirty="0" smtClean="0">
                          <a:solidFill>
                            <a:srgbClr val="FF0000"/>
                          </a:solidFill>
                        </a:rPr>
                        <a:t>Si</a:t>
                      </a:r>
                      <a:endParaRPr lang="it-IT" sz="2000" b="1" dirty="0">
                        <a:solidFill>
                          <a:srgbClr val="FF0000"/>
                        </a:solidFill>
                      </a:endParaRPr>
                    </a:p>
                  </a:txBody>
                  <a:tcPr/>
                </a:tc>
                <a:tc>
                  <a:txBody>
                    <a:bodyPr/>
                    <a:lstStyle/>
                    <a:p>
                      <a:pPr algn="ctr"/>
                      <a:r>
                        <a:rPr lang="it-IT" sz="2000" b="1" dirty="0" smtClean="0">
                          <a:solidFill>
                            <a:schemeClr val="tx2"/>
                          </a:solidFill>
                        </a:rPr>
                        <a:t>No</a:t>
                      </a:r>
                      <a:endParaRPr lang="it-IT" sz="2000" b="1" dirty="0">
                        <a:solidFill>
                          <a:schemeClr val="tx2"/>
                        </a:solidFill>
                      </a:endParaRPr>
                    </a:p>
                  </a:txBody>
                  <a:tcPr/>
                </a:tc>
              </a:tr>
              <a:tr h="370840">
                <a:tc>
                  <a:txBody>
                    <a:bodyPr/>
                    <a:lstStyle/>
                    <a:p>
                      <a:pPr algn="ctr"/>
                      <a:r>
                        <a:rPr lang="it-IT" b="1" dirty="0" smtClean="0"/>
                        <a:t>Illuminazione</a:t>
                      </a:r>
                      <a:endParaRPr lang="it-IT" b="1" dirty="0"/>
                    </a:p>
                  </a:txBody>
                  <a:tcPr/>
                </a:tc>
                <a:tc>
                  <a:txBody>
                    <a:bodyPr/>
                    <a:lstStyle/>
                    <a:p>
                      <a:pPr algn="ctr"/>
                      <a:r>
                        <a:rPr lang="it-IT" sz="2000" b="1" dirty="0" smtClean="0">
                          <a:solidFill>
                            <a:srgbClr val="FF0000"/>
                          </a:solidFill>
                        </a:rPr>
                        <a:t>Si</a:t>
                      </a:r>
                      <a:endParaRPr lang="it-IT" sz="2000" b="1" dirty="0">
                        <a:solidFill>
                          <a:srgbClr val="FF0000"/>
                        </a:solidFill>
                      </a:endParaRPr>
                    </a:p>
                  </a:txBody>
                  <a:tcPr/>
                </a:tc>
                <a:tc>
                  <a:txBody>
                    <a:bodyPr/>
                    <a:lstStyle/>
                    <a:p>
                      <a:pPr algn="ctr"/>
                      <a:r>
                        <a:rPr lang="it-IT" sz="2000" b="1" dirty="0" smtClean="0">
                          <a:solidFill>
                            <a:schemeClr val="tx2"/>
                          </a:solidFill>
                        </a:rPr>
                        <a:t>No</a:t>
                      </a:r>
                      <a:endParaRPr lang="it-IT" sz="2000" b="1" dirty="0">
                        <a:solidFill>
                          <a:schemeClr val="tx2"/>
                        </a:solidFill>
                      </a:endParaRPr>
                    </a:p>
                  </a:txBody>
                  <a:tcPr/>
                </a:tc>
              </a:tr>
              <a:tr h="370840">
                <a:tc>
                  <a:txBody>
                    <a:bodyPr/>
                    <a:lstStyle/>
                    <a:p>
                      <a:pPr algn="ctr"/>
                      <a:r>
                        <a:rPr lang="it-IT" b="1" dirty="0" smtClean="0"/>
                        <a:t>Espressione</a:t>
                      </a:r>
                      <a:endParaRPr lang="it-IT" b="1" dirty="0"/>
                    </a:p>
                  </a:txBody>
                  <a:tcPr/>
                </a:tc>
                <a:tc>
                  <a:txBody>
                    <a:bodyPr/>
                    <a:lstStyle/>
                    <a:p>
                      <a:pPr algn="ctr"/>
                      <a:r>
                        <a:rPr lang="it-IT" sz="2000" b="1" dirty="0" smtClean="0">
                          <a:solidFill>
                            <a:srgbClr val="FF0000"/>
                          </a:solidFill>
                        </a:rPr>
                        <a:t>Si</a:t>
                      </a:r>
                      <a:endParaRPr lang="it-IT" sz="2000" b="1" dirty="0">
                        <a:solidFill>
                          <a:srgbClr val="FF0000"/>
                        </a:solidFill>
                      </a:endParaRPr>
                    </a:p>
                  </a:txBody>
                  <a:tcPr/>
                </a:tc>
                <a:tc>
                  <a:txBody>
                    <a:bodyPr/>
                    <a:lstStyle/>
                    <a:p>
                      <a:pPr algn="ctr"/>
                      <a:r>
                        <a:rPr lang="it-IT" sz="2000" b="1" dirty="0" smtClean="0">
                          <a:solidFill>
                            <a:schemeClr val="tx2"/>
                          </a:solidFill>
                        </a:rPr>
                        <a:t>No</a:t>
                      </a:r>
                      <a:endParaRPr lang="it-IT" sz="2000" b="1" dirty="0">
                        <a:solidFill>
                          <a:schemeClr val="tx2"/>
                        </a:solidFill>
                      </a:endParaRPr>
                    </a:p>
                  </a:txBody>
                  <a:tcPr/>
                </a:tc>
              </a:tr>
              <a:tr h="370840">
                <a:tc>
                  <a:txBody>
                    <a:bodyPr/>
                    <a:lstStyle/>
                    <a:p>
                      <a:pPr algn="ctr"/>
                      <a:r>
                        <a:rPr lang="it-IT" b="1" dirty="0" smtClean="0"/>
                        <a:t>Invecchiamento</a:t>
                      </a:r>
                      <a:endParaRPr lang="it-IT" b="1" dirty="0"/>
                    </a:p>
                  </a:txBody>
                  <a:tcPr/>
                </a:tc>
                <a:tc>
                  <a:txBody>
                    <a:bodyPr/>
                    <a:lstStyle/>
                    <a:p>
                      <a:pPr algn="ctr"/>
                      <a:r>
                        <a:rPr lang="it-IT" sz="2000" b="1" dirty="0" smtClean="0">
                          <a:solidFill>
                            <a:srgbClr val="FF0000"/>
                          </a:solidFill>
                        </a:rPr>
                        <a:t>Si</a:t>
                      </a:r>
                      <a:endParaRPr lang="it-IT" sz="2000" b="1" dirty="0">
                        <a:solidFill>
                          <a:srgbClr val="FF0000"/>
                        </a:solidFill>
                      </a:endParaRPr>
                    </a:p>
                  </a:txBody>
                  <a:tcPr/>
                </a:tc>
                <a:tc>
                  <a:txBody>
                    <a:bodyPr/>
                    <a:lstStyle/>
                    <a:p>
                      <a:pPr algn="ctr"/>
                      <a:r>
                        <a:rPr lang="it-IT" sz="2000" b="1" dirty="0" smtClean="0">
                          <a:solidFill>
                            <a:schemeClr val="tx2"/>
                          </a:solidFill>
                        </a:rPr>
                        <a:t>No</a:t>
                      </a:r>
                      <a:endParaRPr lang="it-IT" sz="2000" b="1" dirty="0">
                        <a:solidFill>
                          <a:schemeClr val="tx2"/>
                        </a:solidFill>
                      </a:endParaRPr>
                    </a:p>
                  </a:txBody>
                  <a:tcPr/>
                </a:tc>
              </a:tr>
              <a:tr h="370840">
                <a:tc>
                  <a:txBody>
                    <a:bodyPr/>
                    <a:lstStyle/>
                    <a:p>
                      <a:pPr algn="ctr"/>
                      <a:r>
                        <a:rPr lang="it-IT" b="1" dirty="0" smtClean="0"/>
                        <a:t>Make-up</a:t>
                      </a:r>
                      <a:endParaRPr lang="it-IT" b="1" dirty="0"/>
                    </a:p>
                  </a:txBody>
                  <a:tcPr/>
                </a:tc>
                <a:tc>
                  <a:txBody>
                    <a:bodyPr/>
                    <a:lstStyle/>
                    <a:p>
                      <a:pPr algn="ctr"/>
                      <a:r>
                        <a:rPr lang="it-IT" sz="2000" b="1" dirty="0" smtClean="0">
                          <a:solidFill>
                            <a:srgbClr val="FF0000"/>
                          </a:solidFill>
                        </a:rPr>
                        <a:t>Si</a:t>
                      </a:r>
                      <a:endParaRPr lang="it-IT" sz="2000" b="1" dirty="0">
                        <a:solidFill>
                          <a:srgbClr val="FF0000"/>
                        </a:solidFill>
                      </a:endParaRPr>
                    </a:p>
                  </a:txBody>
                  <a:tcPr/>
                </a:tc>
                <a:tc>
                  <a:txBody>
                    <a:bodyPr/>
                    <a:lstStyle/>
                    <a:p>
                      <a:pPr algn="ctr"/>
                      <a:r>
                        <a:rPr lang="it-IT" sz="2000" b="1" dirty="0" smtClean="0">
                          <a:solidFill>
                            <a:schemeClr val="tx2"/>
                          </a:solidFill>
                        </a:rPr>
                        <a:t>No</a:t>
                      </a:r>
                      <a:endParaRPr lang="it-IT" sz="2000" b="1" dirty="0">
                        <a:solidFill>
                          <a:schemeClr val="tx2"/>
                        </a:solidFill>
                      </a:endParaRPr>
                    </a:p>
                  </a:txBody>
                  <a:tcPr/>
                </a:tc>
              </a:tr>
              <a:tr h="370840">
                <a:tc>
                  <a:txBody>
                    <a:bodyPr/>
                    <a:lstStyle/>
                    <a:p>
                      <a:pPr algn="ctr"/>
                      <a:r>
                        <a:rPr lang="it-IT" b="1" dirty="0" smtClean="0"/>
                        <a:t>Accessori</a:t>
                      </a:r>
                      <a:endParaRPr lang="it-IT" b="1" dirty="0"/>
                    </a:p>
                  </a:txBody>
                  <a:tcPr/>
                </a:tc>
                <a:tc>
                  <a:txBody>
                    <a:bodyPr/>
                    <a:lstStyle/>
                    <a:p>
                      <a:pPr algn="ctr"/>
                      <a:r>
                        <a:rPr lang="it-IT" b="1" dirty="0" smtClean="0">
                          <a:solidFill>
                            <a:schemeClr val="tx2"/>
                          </a:solidFill>
                        </a:rPr>
                        <a:t>No</a:t>
                      </a:r>
                      <a:endParaRPr lang="it-IT" b="1" dirty="0">
                        <a:solidFill>
                          <a:schemeClr val="tx2"/>
                        </a:solidFill>
                      </a:endParaRPr>
                    </a:p>
                  </a:txBody>
                  <a:tcPr/>
                </a:tc>
                <a:tc>
                  <a:txBody>
                    <a:bodyPr/>
                    <a:lstStyle/>
                    <a:p>
                      <a:pPr algn="ctr"/>
                      <a:r>
                        <a:rPr lang="it-IT" sz="2000" b="1" dirty="0" smtClean="0">
                          <a:solidFill>
                            <a:schemeClr val="tx2"/>
                          </a:solidFill>
                        </a:rPr>
                        <a:t>No</a:t>
                      </a:r>
                      <a:endParaRPr lang="it-IT" sz="2000" b="1" dirty="0">
                        <a:solidFill>
                          <a:schemeClr val="tx2"/>
                        </a:solidFill>
                      </a:endParaRPr>
                    </a:p>
                  </a:txBody>
                  <a:tcPr/>
                </a:tc>
              </a:tr>
            </a:tbl>
          </a:graphicData>
        </a:graphic>
      </p:graphicFrame>
      <p:sp>
        <p:nvSpPr>
          <p:cNvPr id="5" name="Rettangolo 4"/>
          <p:cNvSpPr/>
          <p:nvPr/>
        </p:nvSpPr>
        <p:spPr>
          <a:xfrm>
            <a:off x="1259632" y="4653136"/>
            <a:ext cx="6696744" cy="1384995"/>
          </a:xfrm>
          <a:prstGeom prst="rect">
            <a:avLst/>
          </a:prstGeom>
        </p:spPr>
        <p:txBody>
          <a:bodyPr wrap="square">
            <a:spAutoFit/>
          </a:bodyPr>
          <a:lstStyle/>
          <a:p>
            <a:pPr algn="ctr"/>
            <a:r>
              <a:rPr lang="it-IT" sz="2800" dirty="0" smtClean="0"/>
              <a:t>Né i modelli 2D né quelli 3D offrono</a:t>
            </a:r>
          </a:p>
          <a:p>
            <a:pPr algn="ctr"/>
            <a:r>
              <a:rPr lang="it-IT" sz="2800" dirty="0" smtClean="0"/>
              <a:t>un’invarianza rispetto a tutte le possibili</a:t>
            </a:r>
          </a:p>
          <a:p>
            <a:pPr algn="ctr"/>
            <a:r>
              <a:rPr lang="it-IT" sz="2800" dirty="0" smtClean="0"/>
              <a:t>variazioni del volto</a:t>
            </a:r>
            <a:endParaRPr lang="it-IT"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11000" r="-11000"/>
          </a:stretch>
        </a:blipFill>
        <a:effectLst/>
      </p:bgPr>
    </p:bg>
    <p:spTree>
      <p:nvGrpSpPr>
        <p:cNvPr id="1" name=""/>
        <p:cNvGrpSpPr/>
        <p:nvPr/>
      </p:nvGrpSpPr>
      <p:grpSpPr>
        <a:xfrm>
          <a:off x="0" y="0"/>
          <a:ext cx="0" cy="0"/>
          <a:chOff x="0" y="0"/>
          <a:chExt cx="0" cy="0"/>
        </a:xfrm>
      </p:grpSpPr>
      <p:sp>
        <p:nvSpPr>
          <p:cNvPr id="2" name="Rettangolo 1"/>
          <p:cNvSpPr/>
          <p:nvPr/>
        </p:nvSpPr>
        <p:spPr>
          <a:xfrm>
            <a:off x="2286000" y="260648"/>
            <a:ext cx="4572000" cy="646331"/>
          </a:xfrm>
          <a:prstGeom prst="rect">
            <a:avLst/>
          </a:prstGeom>
        </p:spPr>
        <p:txBody>
          <a:bodyPr>
            <a:spAutoFit/>
          </a:bodyPr>
          <a:lstStyle/>
          <a:p>
            <a:pPr algn="ctr"/>
            <a:r>
              <a:rPr lang="it-IT" sz="3600" b="1" dirty="0" smtClean="0"/>
              <a:t>3D Face Recognition</a:t>
            </a:r>
            <a:endParaRPr lang="it-IT" sz="3600" b="1" dirty="0"/>
          </a:p>
        </p:txBody>
      </p:sp>
      <p:sp>
        <p:nvSpPr>
          <p:cNvPr id="3" name="Rettangolo 2"/>
          <p:cNvSpPr/>
          <p:nvPr/>
        </p:nvSpPr>
        <p:spPr>
          <a:xfrm>
            <a:off x="683568" y="980728"/>
            <a:ext cx="7848872" cy="2031325"/>
          </a:xfrm>
          <a:prstGeom prst="rect">
            <a:avLst/>
          </a:prstGeom>
        </p:spPr>
        <p:txBody>
          <a:bodyPr wrap="square">
            <a:spAutoFit/>
          </a:bodyPr>
          <a:lstStyle/>
          <a:p>
            <a:pPr>
              <a:buClr>
                <a:schemeClr val="tx2"/>
              </a:buClr>
              <a:buSzPct val="125000"/>
              <a:buFont typeface="Wingdings" pitchFamily="2" charset="2"/>
              <a:buChar char="§"/>
            </a:pPr>
            <a:r>
              <a:rPr lang="it-IT" dirty="0" smtClean="0"/>
              <a:t>Le promesse del 3D face recognition sono:</a:t>
            </a:r>
          </a:p>
          <a:p>
            <a:endParaRPr lang="it-IT" dirty="0" smtClean="0"/>
          </a:p>
          <a:p>
            <a:pPr lvl="1">
              <a:buClr>
                <a:schemeClr val="tx2"/>
              </a:buClr>
              <a:buSzPct val="110000"/>
              <a:buFont typeface="Wingdings" pitchFamily="2" charset="2"/>
              <a:buChar char="§"/>
            </a:pPr>
            <a:r>
              <a:rPr lang="it-IT" dirty="0" smtClean="0"/>
              <a:t>Alta precisione di riconoscimento necessaria per applicazioni High - security</a:t>
            </a:r>
          </a:p>
          <a:p>
            <a:endParaRPr lang="it-IT" dirty="0" smtClean="0"/>
          </a:p>
          <a:p>
            <a:pPr lvl="1">
              <a:buClr>
                <a:schemeClr val="tx2"/>
              </a:buClr>
              <a:buSzPct val="110000"/>
              <a:buFont typeface="Wingdings" pitchFamily="2" charset="2"/>
              <a:buChar char="§"/>
            </a:pPr>
            <a:r>
              <a:rPr lang="it-IT" dirty="0" smtClean="0"/>
              <a:t>I problemi di posa ed illuminazione posso essere risolti</a:t>
            </a:r>
          </a:p>
          <a:p>
            <a:endParaRPr lang="it-IT" dirty="0" smtClean="0"/>
          </a:p>
          <a:p>
            <a:pPr lvl="1">
              <a:buClr>
                <a:schemeClr val="tx2"/>
              </a:buClr>
              <a:buSzPct val="110000"/>
              <a:buFont typeface="Wingdings" pitchFamily="2" charset="2"/>
              <a:buChar char="§"/>
            </a:pPr>
            <a:r>
              <a:rPr lang="it-IT" dirty="0" smtClean="0"/>
              <a:t>Migliore localizzazione delle feature facciali</a:t>
            </a:r>
          </a:p>
        </p:txBody>
      </p:sp>
      <p:sp>
        <p:nvSpPr>
          <p:cNvPr id="4" name="Rettangolo 3"/>
          <p:cNvSpPr/>
          <p:nvPr/>
        </p:nvSpPr>
        <p:spPr>
          <a:xfrm>
            <a:off x="1331640" y="2996952"/>
            <a:ext cx="1188530" cy="369332"/>
          </a:xfrm>
          <a:prstGeom prst="rect">
            <a:avLst/>
          </a:prstGeom>
        </p:spPr>
        <p:txBody>
          <a:bodyPr wrap="none">
            <a:spAutoFit/>
          </a:bodyPr>
          <a:lstStyle/>
          <a:p>
            <a:r>
              <a:rPr lang="it-IT" b="1" dirty="0" smtClean="0"/>
              <a:t>VANTAGGI</a:t>
            </a:r>
          </a:p>
        </p:txBody>
      </p:sp>
      <p:sp>
        <p:nvSpPr>
          <p:cNvPr id="5" name="Rettangolo 4"/>
          <p:cNvSpPr/>
          <p:nvPr/>
        </p:nvSpPr>
        <p:spPr>
          <a:xfrm>
            <a:off x="5869125" y="2996952"/>
            <a:ext cx="1295163" cy="369332"/>
          </a:xfrm>
          <a:prstGeom prst="rect">
            <a:avLst/>
          </a:prstGeom>
        </p:spPr>
        <p:txBody>
          <a:bodyPr wrap="none">
            <a:spAutoFit/>
          </a:bodyPr>
          <a:lstStyle/>
          <a:p>
            <a:r>
              <a:rPr lang="it-IT" b="1" dirty="0" smtClean="0"/>
              <a:t>SVANTAGGI</a:t>
            </a:r>
          </a:p>
        </p:txBody>
      </p:sp>
      <p:sp>
        <p:nvSpPr>
          <p:cNvPr id="6" name="Rettangolo 5"/>
          <p:cNvSpPr/>
          <p:nvPr/>
        </p:nvSpPr>
        <p:spPr>
          <a:xfrm>
            <a:off x="179512" y="3356992"/>
            <a:ext cx="4392488" cy="4247317"/>
          </a:xfrm>
          <a:prstGeom prst="rect">
            <a:avLst/>
          </a:prstGeom>
        </p:spPr>
        <p:txBody>
          <a:bodyPr wrap="square">
            <a:spAutoFit/>
          </a:bodyPr>
          <a:lstStyle/>
          <a:p>
            <a:pPr algn="just">
              <a:buClr>
                <a:schemeClr val="tx2"/>
              </a:buClr>
              <a:buSzPct val="110000"/>
              <a:buFont typeface="Wingdings" pitchFamily="2" charset="2"/>
              <a:buChar char="§"/>
            </a:pPr>
            <a:r>
              <a:rPr lang="it-IT" dirty="0" smtClean="0"/>
              <a:t>La tecnologia 3D è più efficace di quella a due dimensioni perché è in grado di analizzare molte informazioni in più, cosa che rende più preciso il riconoscimento. </a:t>
            </a:r>
          </a:p>
          <a:p>
            <a:pPr algn="just">
              <a:buClr>
                <a:schemeClr val="tx2"/>
              </a:buClr>
              <a:buSzPct val="110000"/>
              <a:buFont typeface="Wingdings" pitchFamily="2" charset="2"/>
              <a:buChar char="§"/>
            </a:pPr>
            <a:r>
              <a:rPr lang="it-IT" dirty="0" smtClean="0"/>
              <a:t>Un sistema di riconoscimento 3D è meno sensibile alle condizioni di illuminazione.</a:t>
            </a:r>
          </a:p>
          <a:p>
            <a:pPr algn="just">
              <a:buClr>
                <a:schemeClr val="tx2"/>
              </a:buClr>
              <a:buSzPct val="110000"/>
              <a:buFont typeface="Wingdings" pitchFamily="2" charset="2"/>
              <a:buChar char="§"/>
            </a:pPr>
            <a:r>
              <a:rPr lang="it-IT" dirty="0" smtClean="0"/>
              <a:t>Il problema della posa può essere risolto con il riallineamento dei volti.</a:t>
            </a:r>
          </a:p>
          <a:p>
            <a:pPr algn="just">
              <a:buClr>
                <a:schemeClr val="tx2"/>
              </a:buClr>
              <a:buSzPct val="110000"/>
              <a:buFont typeface="Wingdings" pitchFamily="2" charset="2"/>
              <a:buChar char="§"/>
            </a:pPr>
            <a:r>
              <a:rPr lang="it-IT" dirty="0" smtClean="0"/>
              <a:t>Le occlusioni possono essere facilmente trovate con un processo di segmentazione.</a:t>
            </a:r>
          </a:p>
          <a:p>
            <a:pPr algn="just">
              <a:buClr>
                <a:schemeClr val="tx2"/>
              </a:buClr>
              <a:buSzPct val="110000"/>
              <a:buFont typeface="Wingdings" pitchFamily="2" charset="2"/>
              <a:buChar char="§"/>
            </a:pPr>
            <a:r>
              <a:rPr lang="it-IT" dirty="0" smtClean="0"/>
              <a:t>Si possono generare automaticamente delle espressioni facciali sintetiche.</a:t>
            </a:r>
          </a:p>
          <a:p>
            <a:pPr algn="just">
              <a:buClr>
                <a:schemeClr val="tx2"/>
              </a:buClr>
              <a:buSzPct val="110000"/>
              <a:buFont typeface="Wingdings" pitchFamily="2" charset="2"/>
              <a:buChar char="§"/>
            </a:pPr>
            <a:endParaRPr lang="it-IT" dirty="0" smtClean="0"/>
          </a:p>
          <a:p>
            <a:pPr algn="just">
              <a:buClr>
                <a:schemeClr val="tx2"/>
              </a:buClr>
              <a:buSzPct val="110000"/>
              <a:buFont typeface="Wingdings" pitchFamily="2" charset="2"/>
              <a:buChar char="§"/>
            </a:pPr>
            <a:endParaRPr lang="it-IT" dirty="0" smtClean="0"/>
          </a:p>
          <a:p>
            <a:pPr algn="just">
              <a:buClr>
                <a:schemeClr val="tx2"/>
              </a:buClr>
              <a:buSzPct val="110000"/>
              <a:buFont typeface="Wingdings" pitchFamily="2" charset="2"/>
              <a:buChar char="§"/>
            </a:pPr>
            <a:endParaRPr lang="it-IT" dirty="0" smtClean="0"/>
          </a:p>
        </p:txBody>
      </p:sp>
      <p:sp>
        <p:nvSpPr>
          <p:cNvPr id="7" name="Rettangolo 6"/>
          <p:cNvSpPr/>
          <p:nvPr/>
        </p:nvSpPr>
        <p:spPr>
          <a:xfrm>
            <a:off x="4572000" y="3369766"/>
            <a:ext cx="4572000" cy="3416320"/>
          </a:xfrm>
          <a:prstGeom prst="rect">
            <a:avLst/>
          </a:prstGeom>
        </p:spPr>
        <p:txBody>
          <a:bodyPr>
            <a:spAutoFit/>
          </a:bodyPr>
          <a:lstStyle/>
          <a:p>
            <a:pPr algn="just">
              <a:buClr>
                <a:schemeClr val="tx2"/>
              </a:buClr>
              <a:buSzPct val="110000"/>
              <a:buFont typeface="Wingdings" pitchFamily="2" charset="2"/>
              <a:buChar char="§"/>
            </a:pPr>
            <a:r>
              <a:rPr lang="it-IT" dirty="0" smtClean="0"/>
              <a:t>Gli hardware di acquisizione 3D sono costosi (il costo aumenta con la precisione di acquisizione).</a:t>
            </a:r>
          </a:p>
          <a:p>
            <a:pPr algn="just">
              <a:buClr>
                <a:schemeClr val="tx2"/>
              </a:buClr>
              <a:buSzPct val="110000"/>
              <a:buFont typeface="Wingdings" pitchFamily="2" charset="2"/>
              <a:buChar char="§"/>
            </a:pPr>
            <a:r>
              <a:rPr lang="it-IT" dirty="0" smtClean="0"/>
              <a:t>Alcuni sistemi di acquisizione 3D sono invasivi:</a:t>
            </a:r>
          </a:p>
          <a:p>
            <a:pPr lvl="1" algn="just">
              <a:buClr>
                <a:schemeClr val="tx2"/>
              </a:buClr>
              <a:buSzPct val="110000"/>
              <a:buFont typeface="Courier New" pitchFamily="49" charset="0"/>
              <a:buChar char="o"/>
            </a:pPr>
            <a:r>
              <a:rPr lang="it-IT" dirty="0" smtClean="0"/>
              <a:t>Tempi di acquisizione lunghi</a:t>
            </a:r>
          </a:p>
          <a:p>
            <a:pPr lvl="1" algn="just">
              <a:buClr>
                <a:schemeClr val="tx2"/>
              </a:buClr>
              <a:buSzPct val="110000"/>
              <a:buFont typeface="Courier New" pitchFamily="49" charset="0"/>
              <a:buChar char="o"/>
            </a:pPr>
            <a:r>
              <a:rPr lang="it-IT" dirty="0" smtClean="0"/>
              <a:t>Alcuni sistemi scanner possono essere addirittura pericolosi per la retina (laser)</a:t>
            </a:r>
          </a:p>
          <a:p>
            <a:pPr algn="just">
              <a:buClr>
                <a:schemeClr val="tx2"/>
              </a:buClr>
              <a:buSzPct val="110000"/>
              <a:buFont typeface="Wingdings" pitchFamily="2" charset="2"/>
              <a:buChar char="§"/>
            </a:pPr>
            <a:r>
              <a:rPr lang="it-IT" dirty="0" smtClean="0"/>
              <a:t>Sostituire i dispositivi 2D (macchine fotografiche, videocamere, ecc.) con nuove apparecchiature 3D è un processo che richiede tempo e dei costi </a:t>
            </a:r>
            <a:r>
              <a:rPr lang="it-IT" dirty="0" smtClean="0"/>
              <a:t>elevati.</a:t>
            </a:r>
            <a:endParaRPr lang="it-IT"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835696" y="260648"/>
            <a:ext cx="5022304" cy="646331"/>
          </a:xfrm>
          <a:prstGeom prst="rect">
            <a:avLst/>
          </a:prstGeom>
        </p:spPr>
        <p:txBody>
          <a:bodyPr wrap="square">
            <a:spAutoFit/>
          </a:bodyPr>
          <a:lstStyle/>
          <a:p>
            <a:pPr algn="ctr"/>
            <a:r>
              <a:rPr lang="it-IT" sz="3600" b="1" dirty="0" smtClean="0"/>
              <a:t>Rappresentare un volto</a:t>
            </a:r>
            <a:endParaRPr lang="it-IT" sz="3600" b="1" dirty="0"/>
          </a:p>
        </p:txBody>
      </p:sp>
      <p:sp>
        <p:nvSpPr>
          <p:cNvPr id="3" name="Rettangolo 2"/>
          <p:cNvSpPr/>
          <p:nvPr/>
        </p:nvSpPr>
        <p:spPr>
          <a:xfrm>
            <a:off x="827584" y="908720"/>
            <a:ext cx="7560840" cy="1446550"/>
          </a:xfrm>
          <a:prstGeom prst="rect">
            <a:avLst/>
          </a:prstGeom>
        </p:spPr>
        <p:txBody>
          <a:bodyPr wrap="square">
            <a:spAutoFit/>
          </a:bodyPr>
          <a:lstStyle/>
          <a:p>
            <a:pPr algn="ctr"/>
            <a:r>
              <a:rPr lang="it-IT" sz="2800" b="1" dirty="0" smtClean="0"/>
              <a:t>2D</a:t>
            </a:r>
          </a:p>
          <a:p>
            <a:pPr algn="just"/>
            <a:r>
              <a:rPr lang="it-IT" sz="2000" b="1" dirty="0" smtClean="0"/>
              <a:t>Intensity Image: </a:t>
            </a:r>
            <a:r>
              <a:rPr lang="it-IT" sz="2000" dirty="0" smtClean="0"/>
              <a:t>una immagine bidimensionale in cui ogni pixel rappresenta l’intensità della luce riflessa sul quel punto. Il colore di un pixel è dato da come la luce viene riflessa sulla superficie.</a:t>
            </a:r>
            <a:endParaRPr lang="it-IT" sz="2000" dirty="0"/>
          </a:p>
        </p:txBody>
      </p:sp>
      <p:sp>
        <p:nvSpPr>
          <p:cNvPr id="4" name="Rettangolo 3"/>
          <p:cNvSpPr/>
          <p:nvPr/>
        </p:nvSpPr>
        <p:spPr>
          <a:xfrm>
            <a:off x="683568" y="2276872"/>
            <a:ext cx="7776864" cy="1754326"/>
          </a:xfrm>
          <a:prstGeom prst="rect">
            <a:avLst/>
          </a:prstGeom>
        </p:spPr>
        <p:txBody>
          <a:bodyPr wrap="square">
            <a:spAutoFit/>
          </a:bodyPr>
          <a:lstStyle/>
          <a:p>
            <a:pPr algn="ctr"/>
            <a:r>
              <a:rPr lang="it-IT" sz="2800" b="1" dirty="0" smtClean="0"/>
              <a:t>3D</a:t>
            </a:r>
          </a:p>
          <a:p>
            <a:pPr algn="just"/>
            <a:r>
              <a:rPr lang="it-IT" sz="2000" b="1" dirty="0" smtClean="0"/>
              <a:t>Range Image: </a:t>
            </a:r>
            <a:r>
              <a:rPr lang="it-IT" sz="2000" dirty="0" smtClean="0"/>
              <a:t>una immagine bidimensionale in cui ogni pixel rappresenta la distanza tra la sorgente e il punto.</a:t>
            </a:r>
          </a:p>
          <a:p>
            <a:pPr algn="just"/>
            <a:r>
              <a:rPr lang="it-IT" sz="2000" b="1" dirty="0" smtClean="0"/>
              <a:t>Shaded Model: </a:t>
            </a:r>
            <a:r>
              <a:rPr lang="it-IT" sz="2000" dirty="0" smtClean="0"/>
              <a:t>una struttura di punti e poligoni collegati tra loro in uno spazio a tre dimensioni.</a:t>
            </a:r>
            <a:endParaRPr lang="it-IT" sz="2000" dirty="0"/>
          </a:p>
        </p:txBody>
      </p:sp>
      <p:pic>
        <p:nvPicPr>
          <p:cNvPr id="1026" name="Picture 2"/>
          <p:cNvPicPr>
            <a:picLocks noChangeAspect="1" noChangeArrowheads="1"/>
          </p:cNvPicPr>
          <p:nvPr/>
        </p:nvPicPr>
        <p:blipFill>
          <a:blip r:embed="rId4" cstate="print"/>
          <a:srcRect/>
          <a:stretch>
            <a:fillRect/>
          </a:stretch>
        </p:blipFill>
        <p:spPr bwMode="auto">
          <a:xfrm rot="5400000">
            <a:off x="3238001" y="2022995"/>
            <a:ext cx="2667997" cy="662473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a:stretch>
            <a:fillRect/>
          </a:stretch>
        </p:blipFill>
        <p:spPr bwMode="auto">
          <a:xfrm rot="5400000">
            <a:off x="2882554" y="293910"/>
            <a:ext cx="3594916" cy="49685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CasellaDiTesto 2"/>
          <p:cNvSpPr txBox="1"/>
          <p:nvPr/>
        </p:nvSpPr>
        <p:spPr>
          <a:xfrm>
            <a:off x="1043608" y="5013176"/>
            <a:ext cx="7272808" cy="1323439"/>
          </a:xfrm>
          <a:prstGeom prst="rect">
            <a:avLst/>
          </a:prstGeom>
          <a:noFill/>
        </p:spPr>
        <p:txBody>
          <a:bodyPr wrap="square" rtlCol="0">
            <a:spAutoFit/>
          </a:bodyPr>
          <a:lstStyle/>
          <a:p>
            <a:pPr algn="just">
              <a:buClr>
                <a:schemeClr val="tx2"/>
              </a:buClr>
              <a:buSzPct val="110000"/>
              <a:buFont typeface="Wingdings" pitchFamily="2" charset="2"/>
              <a:buChar char="§"/>
            </a:pPr>
            <a:r>
              <a:rPr lang="it-IT" sz="2000" dirty="0" smtClean="0"/>
              <a:t>Nella fase di semplificazione l’immagine, tramite l’applicazione di alcuni algoritmi che rimuovono un vertice alla volta e riparano il buco lasciato, che prima era fatta da tutti poligoni passa ad avere una maglia più simile possibile alla mesh originale.</a:t>
            </a:r>
            <a:endParaRPr lang="it-IT"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771800" y="260648"/>
            <a:ext cx="3168352" cy="707886"/>
          </a:xfrm>
          <a:prstGeom prst="rect">
            <a:avLst/>
          </a:prstGeom>
          <a:noFill/>
        </p:spPr>
        <p:txBody>
          <a:bodyPr wrap="square" rtlCol="0">
            <a:spAutoFit/>
          </a:bodyPr>
          <a:lstStyle/>
          <a:p>
            <a:pPr algn="ctr"/>
            <a:r>
              <a:rPr lang="it-IT" sz="4000" b="1" dirty="0" smtClean="0"/>
              <a:t>Input Data</a:t>
            </a:r>
            <a:endParaRPr lang="it-IT" sz="4000" b="1" dirty="0"/>
          </a:p>
        </p:txBody>
      </p:sp>
      <p:pic>
        <p:nvPicPr>
          <p:cNvPr id="2051" name="Picture 3"/>
          <p:cNvPicPr>
            <a:picLocks noChangeAspect="1" noChangeArrowheads="1"/>
          </p:cNvPicPr>
          <p:nvPr/>
        </p:nvPicPr>
        <p:blipFill>
          <a:blip r:embed="rId4" cstate="print"/>
          <a:srcRect/>
          <a:stretch>
            <a:fillRect/>
          </a:stretch>
        </p:blipFill>
        <p:spPr bwMode="auto">
          <a:xfrm rot="5400000">
            <a:off x="2587772" y="1164755"/>
            <a:ext cx="1952229" cy="1872207"/>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rot="5400000">
            <a:off x="-31000" y="2703411"/>
            <a:ext cx="1944211" cy="1667202"/>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rot="5400000">
            <a:off x="2498068" y="4062772"/>
            <a:ext cx="2088232" cy="1828800"/>
          </a:xfrm>
          <a:prstGeom prst="rect">
            <a:avLst/>
          </a:prstGeom>
          <a:noFill/>
          <a:ln w="9525">
            <a:solidFill>
              <a:schemeClr val="tx1"/>
            </a:solidFill>
            <a:miter lim="800000"/>
            <a:headEnd/>
            <a:tailEnd/>
          </a:ln>
        </p:spPr>
      </p:pic>
      <p:sp>
        <p:nvSpPr>
          <p:cNvPr id="7" name="Freccia a destra 6"/>
          <p:cNvSpPr/>
          <p:nvPr/>
        </p:nvSpPr>
        <p:spPr>
          <a:xfrm>
            <a:off x="4283968" y="2852936"/>
            <a:ext cx="792088" cy="1224136"/>
          </a:xfrm>
          <a:prstGeom prst="righ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053" name="Picture 5"/>
          <p:cNvPicPr>
            <a:picLocks noChangeAspect="1" noChangeArrowheads="1"/>
          </p:cNvPicPr>
          <p:nvPr/>
        </p:nvPicPr>
        <p:blipFill>
          <a:blip r:embed="rId7" cstate="print"/>
          <a:srcRect/>
          <a:stretch>
            <a:fillRect/>
          </a:stretch>
        </p:blipFill>
        <p:spPr bwMode="auto">
          <a:xfrm rot="5400000">
            <a:off x="5785359" y="1423553"/>
            <a:ext cx="2613842" cy="3888432"/>
          </a:xfrm>
          <a:prstGeom prst="rect">
            <a:avLst/>
          </a:prstGeom>
          <a:noFill/>
          <a:ln w="9525">
            <a:solidFill>
              <a:schemeClr val="tx1"/>
            </a:solidFill>
            <a:miter lim="800000"/>
            <a:headEnd/>
            <a:tailEnd/>
          </a:ln>
        </p:spPr>
      </p:pic>
      <p:sp>
        <p:nvSpPr>
          <p:cNvPr id="9" name="CasellaDiTesto 8"/>
          <p:cNvSpPr txBox="1"/>
          <p:nvPr/>
        </p:nvSpPr>
        <p:spPr>
          <a:xfrm>
            <a:off x="467544" y="4797152"/>
            <a:ext cx="1224136" cy="369332"/>
          </a:xfrm>
          <a:prstGeom prst="rect">
            <a:avLst/>
          </a:prstGeom>
          <a:noFill/>
        </p:spPr>
        <p:txBody>
          <a:bodyPr wrap="square" rtlCol="0">
            <a:spAutoFit/>
          </a:bodyPr>
          <a:lstStyle/>
          <a:p>
            <a:endParaRPr lang="it-IT" b="1" dirty="0">
              <a:solidFill>
                <a:srgbClr val="FF0000"/>
              </a:solidFill>
            </a:endParaRPr>
          </a:p>
        </p:txBody>
      </p:sp>
      <p:sp>
        <p:nvSpPr>
          <p:cNvPr id="10" name="CasellaDiTesto 9"/>
          <p:cNvSpPr txBox="1"/>
          <p:nvPr/>
        </p:nvSpPr>
        <p:spPr>
          <a:xfrm>
            <a:off x="323528" y="4653136"/>
            <a:ext cx="1440160" cy="400110"/>
          </a:xfrm>
          <a:prstGeom prst="rect">
            <a:avLst/>
          </a:prstGeom>
          <a:noFill/>
        </p:spPr>
        <p:txBody>
          <a:bodyPr wrap="square" rtlCol="0">
            <a:spAutoFit/>
          </a:bodyPr>
          <a:lstStyle/>
          <a:p>
            <a:pPr algn="ctr"/>
            <a:r>
              <a:rPr lang="it-IT" sz="2000" b="1" dirty="0" smtClean="0">
                <a:solidFill>
                  <a:srgbClr val="FF0000"/>
                </a:solidFill>
              </a:rPr>
              <a:t>volto</a:t>
            </a:r>
            <a:endParaRPr lang="it-IT" sz="2000" b="1" dirty="0">
              <a:solidFill>
                <a:srgbClr val="FF0000"/>
              </a:solidFill>
            </a:endParaRPr>
          </a:p>
        </p:txBody>
      </p:sp>
      <p:sp>
        <p:nvSpPr>
          <p:cNvPr id="11" name="CasellaDiTesto 10"/>
          <p:cNvSpPr txBox="1"/>
          <p:nvPr/>
        </p:nvSpPr>
        <p:spPr>
          <a:xfrm>
            <a:off x="2843808" y="3140968"/>
            <a:ext cx="1440160" cy="369332"/>
          </a:xfrm>
          <a:prstGeom prst="rect">
            <a:avLst/>
          </a:prstGeom>
          <a:noFill/>
        </p:spPr>
        <p:txBody>
          <a:bodyPr wrap="square" rtlCol="0">
            <a:spAutoFit/>
          </a:bodyPr>
          <a:lstStyle/>
          <a:p>
            <a:r>
              <a:rPr lang="it-IT" b="1" dirty="0" smtClean="0">
                <a:solidFill>
                  <a:srgbClr val="FF0000"/>
                </a:solidFill>
              </a:rPr>
              <a:t>Range image</a:t>
            </a:r>
            <a:endParaRPr lang="it-IT" b="1" dirty="0">
              <a:solidFill>
                <a:srgbClr val="FF0000"/>
              </a:solidFill>
            </a:endParaRPr>
          </a:p>
        </p:txBody>
      </p:sp>
      <p:sp>
        <p:nvSpPr>
          <p:cNvPr id="12" name="CasellaDiTesto 11"/>
          <p:cNvSpPr txBox="1"/>
          <p:nvPr/>
        </p:nvSpPr>
        <p:spPr>
          <a:xfrm>
            <a:off x="2771800" y="6093296"/>
            <a:ext cx="1584176" cy="369332"/>
          </a:xfrm>
          <a:prstGeom prst="rect">
            <a:avLst/>
          </a:prstGeom>
          <a:noFill/>
        </p:spPr>
        <p:txBody>
          <a:bodyPr wrap="square" rtlCol="0">
            <a:spAutoFit/>
          </a:bodyPr>
          <a:lstStyle/>
          <a:p>
            <a:r>
              <a:rPr lang="it-IT" b="1" dirty="0" smtClean="0">
                <a:solidFill>
                  <a:srgbClr val="FF0000"/>
                </a:solidFill>
              </a:rPr>
              <a:t>Texture map</a:t>
            </a:r>
            <a:endParaRPr lang="it-IT" b="1" dirty="0">
              <a:solidFill>
                <a:srgbClr val="FF0000"/>
              </a:solidFill>
            </a:endParaRPr>
          </a:p>
        </p:txBody>
      </p:sp>
      <p:sp>
        <p:nvSpPr>
          <p:cNvPr id="13" name="CasellaDiTesto 12"/>
          <p:cNvSpPr txBox="1"/>
          <p:nvPr/>
        </p:nvSpPr>
        <p:spPr>
          <a:xfrm>
            <a:off x="5508104" y="4653136"/>
            <a:ext cx="1368152" cy="369332"/>
          </a:xfrm>
          <a:prstGeom prst="rect">
            <a:avLst/>
          </a:prstGeom>
          <a:noFill/>
        </p:spPr>
        <p:txBody>
          <a:bodyPr wrap="square" rtlCol="0">
            <a:spAutoFit/>
          </a:bodyPr>
          <a:lstStyle/>
          <a:p>
            <a:r>
              <a:rPr lang="it-IT" b="1" dirty="0" smtClean="0">
                <a:solidFill>
                  <a:srgbClr val="FF0000"/>
                </a:solidFill>
              </a:rPr>
              <a:t>3D model</a:t>
            </a:r>
            <a:endParaRPr lang="it-IT" b="1" dirty="0">
              <a:solidFill>
                <a:srgbClr val="FF0000"/>
              </a:solidFill>
            </a:endParaRPr>
          </a:p>
        </p:txBody>
      </p:sp>
      <p:sp>
        <p:nvSpPr>
          <p:cNvPr id="14" name="CasellaDiTesto 13"/>
          <p:cNvSpPr txBox="1"/>
          <p:nvPr/>
        </p:nvSpPr>
        <p:spPr>
          <a:xfrm>
            <a:off x="7092280" y="4653136"/>
            <a:ext cx="2051720" cy="369332"/>
          </a:xfrm>
          <a:prstGeom prst="rect">
            <a:avLst/>
          </a:prstGeom>
          <a:noFill/>
        </p:spPr>
        <p:txBody>
          <a:bodyPr wrap="square" rtlCol="0">
            <a:spAutoFit/>
          </a:bodyPr>
          <a:lstStyle/>
          <a:p>
            <a:r>
              <a:rPr lang="it-IT" b="1" dirty="0" smtClean="0">
                <a:solidFill>
                  <a:srgbClr val="FF0000"/>
                </a:solidFill>
              </a:rPr>
              <a:t>3D model + texture</a:t>
            </a:r>
            <a:endParaRPr lang="it-IT" b="1" dirty="0">
              <a:solidFill>
                <a:srgbClr val="FF0000"/>
              </a:solidFill>
            </a:endParaRPr>
          </a:p>
        </p:txBody>
      </p:sp>
      <p:sp>
        <p:nvSpPr>
          <p:cNvPr id="4" name="Freccia a destra 3"/>
          <p:cNvSpPr/>
          <p:nvPr/>
        </p:nvSpPr>
        <p:spPr>
          <a:xfrm>
            <a:off x="1835696" y="2852936"/>
            <a:ext cx="792088" cy="1224136"/>
          </a:xfrm>
          <a:prstGeom prst="righ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99592" y="416858"/>
            <a:ext cx="7200800" cy="707886"/>
          </a:xfrm>
          <a:prstGeom prst="rect">
            <a:avLst/>
          </a:prstGeom>
        </p:spPr>
        <p:txBody>
          <a:bodyPr wrap="square">
            <a:spAutoFit/>
          </a:bodyPr>
          <a:lstStyle/>
          <a:p>
            <a:pPr algn="ctr"/>
            <a:r>
              <a:rPr lang="it-IT" sz="4000" dirty="0" smtClean="0"/>
              <a:t>Alcuni concetti di geometria 3D</a:t>
            </a:r>
            <a:endParaRPr lang="it-IT" sz="4000" dirty="0"/>
          </a:p>
        </p:txBody>
      </p:sp>
      <p:sp>
        <p:nvSpPr>
          <p:cNvPr id="3" name="Rettangolo 2"/>
          <p:cNvSpPr/>
          <p:nvPr/>
        </p:nvSpPr>
        <p:spPr>
          <a:xfrm>
            <a:off x="971600" y="1701963"/>
            <a:ext cx="4572000" cy="4401205"/>
          </a:xfrm>
          <a:prstGeom prst="rect">
            <a:avLst/>
          </a:prstGeom>
        </p:spPr>
        <p:txBody>
          <a:bodyPr>
            <a:spAutoFit/>
          </a:bodyPr>
          <a:lstStyle/>
          <a:p>
            <a:pPr>
              <a:buClr>
                <a:schemeClr val="tx2"/>
              </a:buClr>
              <a:buSzPct val="110000"/>
              <a:buFont typeface="Wingdings" pitchFamily="2" charset="2"/>
              <a:buChar char="§"/>
            </a:pPr>
            <a:r>
              <a:rPr lang="it-IT" sz="2000" b="1" dirty="0" smtClean="0"/>
              <a:t>Vertici</a:t>
            </a:r>
          </a:p>
          <a:p>
            <a:endParaRPr lang="it-IT" sz="2000" b="1" dirty="0" smtClean="0"/>
          </a:p>
          <a:p>
            <a:pPr>
              <a:buClr>
                <a:schemeClr val="tx2"/>
              </a:buClr>
              <a:buSzPct val="110000"/>
              <a:buFont typeface="Wingdings" pitchFamily="2" charset="2"/>
              <a:buChar char="§"/>
            </a:pPr>
            <a:r>
              <a:rPr lang="it-IT" sz="2000" b="1" dirty="0" smtClean="0"/>
              <a:t>Vettori</a:t>
            </a:r>
          </a:p>
          <a:p>
            <a:endParaRPr lang="it-IT" sz="2000" b="1" dirty="0" smtClean="0"/>
          </a:p>
          <a:p>
            <a:pPr>
              <a:buClr>
                <a:schemeClr val="tx2"/>
              </a:buClr>
              <a:buSzPct val="110000"/>
              <a:buFont typeface="Wingdings" pitchFamily="2" charset="2"/>
              <a:buChar char="§"/>
            </a:pPr>
            <a:r>
              <a:rPr lang="it-IT" sz="2000" b="1" dirty="0" smtClean="0"/>
              <a:t>Segmenti</a:t>
            </a:r>
          </a:p>
          <a:p>
            <a:endParaRPr lang="it-IT" sz="2000" b="1" dirty="0" smtClean="0"/>
          </a:p>
          <a:p>
            <a:pPr>
              <a:buClr>
                <a:schemeClr val="tx2"/>
              </a:buClr>
              <a:buSzPct val="110000"/>
              <a:buFont typeface="Wingdings" pitchFamily="2" charset="2"/>
              <a:buChar char="§"/>
            </a:pPr>
            <a:r>
              <a:rPr lang="it-IT" sz="2000" b="1" dirty="0" smtClean="0"/>
              <a:t>Poligoni</a:t>
            </a:r>
          </a:p>
          <a:p>
            <a:endParaRPr lang="it-IT" sz="2000" b="1" dirty="0" smtClean="0"/>
          </a:p>
          <a:p>
            <a:pPr>
              <a:buClr>
                <a:schemeClr val="tx2"/>
              </a:buClr>
              <a:buSzPct val="110000"/>
              <a:buFont typeface="Wingdings" pitchFamily="2" charset="2"/>
              <a:buChar char="§"/>
            </a:pPr>
            <a:r>
              <a:rPr lang="it-IT" sz="2000" b="1" dirty="0" smtClean="0"/>
              <a:t>Normali</a:t>
            </a:r>
          </a:p>
          <a:p>
            <a:endParaRPr lang="it-IT" sz="2000" b="1" dirty="0" smtClean="0"/>
          </a:p>
          <a:p>
            <a:pPr>
              <a:buClr>
                <a:schemeClr val="tx2"/>
              </a:buClr>
              <a:buSzPct val="110000"/>
              <a:buFont typeface="Wingdings" pitchFamily="2" charset="2"/>
              <a:buChar char="§"/>
            </a:pPr>
            <a:r>
              <a:rPr lang="it-IT" sz="2000" b="1" dirty="0" smtClean="0"/>
              <a:t>Mesh </a:t>
            </a:r>
          </a:p>
          <a:p>
            <a:endParaRPr lang="it-IT" sz="2000" b="1" dirty="0" smtClean="0"/>
          </a:p>
          <a:p>
            <a:pPr>
              <a:buClr>
                <a:schemeClr val="tx2"/>
              </a:buClr>
              <a:buSzPct val="110000"/>
              <a:buFont typeface="Wingdings" pitchFamily="2" charset="2"/>
              <a:buChar char="§"/>
            </a:pPr>
            <a:r>
              <a:rPr lang="it-IT" sz="2000" b="1" dirty="0" smtClean="0"/>
              <a:t>Texture Mapping</a:t>
            </a:r>
          </a:p>
          <a:p>
            <a:endParaRPr lang="it-IT" sz="2000" b="1" dirty="0" smtClean="0"/>
          </a:p>
        </p:txBody>
      </p:sp>
      <p:cxnSp>
        <p:nvCxnSpPr>
          <p:cNvPr id="8" name="Connettore 2 7"/>
          <p:cNvCxnSpPr/>
          <p:nvPr/>
        </p:nvCxnSpPr>
        <p:spPr>
          <a:xfrm rot="5400000" flipH="1" flipV="1">
            <a:off x="4824028" y="2816932"/>
            <a:ext cx="136815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5508104" y="3501008"/>
            <a:ext cx="144016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5400000" flipH="1" flipV="1">
            <a:off x="5508104" y="2636912"/>
            <a:ext cx="864096"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580112" y="1628800"/>
            <a:ext cx="360040" cy="369332"/>
          </a:xfrm>
          <a:prstGeom prst="rect">
            <a:avLst/>
          </a:prstGeom>
          <a:noFill/>
        </p:spPr>
        <p:txBody>
          <a:bodyPr wrap="square" rtlCol="0">
            <a:spAutoFit/>
          </a:bodyPr>
          <a:lstStyle/>
          <a:p>
            <a:r>
              <a:rPr lang="it-IT" dirty="0" smtClean="0"/>
              <a:t>Y</a:t>
            </a:r>
            <a:endParaRPr lang="it-IT" dirty="0"/>
          </a:p>
        </p:txBody>
      </p:sp>
      <p:sp>
        <p:nvSpPr>
          <p:cNvPr id="16" name="CasellaDiTesto 15"/>
          <p:cNvSpPr txBox="1"/>
          <p:nvPr/>
        </p:nvSpPr>
        <p:spPr>
          <a:xfrm>
            <a:off x="7020272" y="3140968"/>
            <a:ext cx="504056" cy="369332"/>
          </a:xfrm>
          <a:prstGeom prst="rect">
            <a:avLst/>
          </a:prstGeom>
          <a:noFill/>
        </p:spPr>
        <p:txBody>
          <a:bodyPr wrap="square" rtlCol="0">
            <a:spAutoFit/>
          </a:bodyPr>
          <a:lstStyle/>
          <a:p>
            <a:r>
              <a:rPr lang="it-IT" dirty="0" smtClean="0"/>
              <a:t>x</a:t>
            </a:r>
            <a:endParaRPr lang="it-IT" dirty="0"/>
          </a:p>
        </p:txBody>
      </p:sp>
      <p:sp>
        <p:nvSpPr>
          <p:cNvPr id="17" name="CasellaDiTesto 16"/>
          <p:cNvSpPr txBox="1"/>
          <p:nvPr/>
        </p:nvSpPr>
        <p:spPr>
          <a:xfrm>
            <a:off x="6516216" y="2348880"/>
            <a:ext cx="432048" cy="369332"/>
          </a:xfrm>
          <a:prstGeom prst="rect">
            <a:avLst/>
          </a:prstGeom>
          <a:noFill/>
        </p:spPr>
        <p:txBody>
          <a:bodyPr wrap="square" rtlCol="0">
            <a:spAutoFit/>
          </a:bodyPr>
          <a:lstStyle/>
          <a:p>
            <a:r>
              <a:rPr lang="it-IT" dirty="0" smtClean="0"/>
              <a:t>z</a:t>
            </a:r>
            <a:endParaRPr lang="it-IT" dirty="0"/>
          </a:p>
        </p:txBody>
      </p:sp>
      <p:sp>
        <p:nvSpPr>
          <p:cNvPr id="19" name="Rettangolo 18"/>
          <p:cNvSpPr/>
          <p:nvPr/>
        </p:nvSpPr>
        <p:spPr>
          <a:xfrm>
            <a:off x="6804248" y="1340768"/>
            <a:ext cx="720080" cy="1107996"/>
          </a:xfrm>
          <a:prstGeom prst="rect">
            <a:avLst/>
          </a:prstGeom>
        </p:spPr>
        <p:txBody>
          <a:bodyPr wrap="square">
            <a:spAutoFit/>
          </a:bodyPr>
          <a:lstStyle/>
          <a:p>
            <a:endParaRPr lang="it-IT" dirty="0" smtClean="0"/>
          </a:p>
          <a:p>
            <a:r>
              <a:rPr lang="it-IT" sz="4800" dirty="0" smtClean="0"/>
              <a:t>R</a:t>
            </a:r>
            <a:endParaRPr lang="it-IT" sz="2400" dirty="0"/>
          </a:p>
        </p:txBody>
      </p:sp>
      <p:sp>
        <p:nvSpPr>
          <p:cNvPr id="20" name="CasellaDiTesto 19"/>
          <p:cNvSpPr txBox="1"/>
          <p:nvPr/>
        </p:nvSpPr>
        <p:spPr>
          <a:xfrm>
            <a:off x="7164288" y="1599183"/>
            <a:ext cx="432048" cy="461665"/>
          </a:xfrm>
          <a:prstGeom prst="rect">
            <a:avLst/>
          </a:prstGeom>
          <a:noFill/>
        </p:spPr>
        <p:txBody>
          <a:bodyPr wrap="square" rtlCol="0">
            <a:spAutoFit/>
          </a:bodyPr>
          <a:lstStyle/>
          <a:p>
            <a:r>
              <a:rPr lang="it-IT" sz="2400" dirty="0" smtClean="0"/>
              <a:t>3</a:t>
            </a:r>
            <a:endParaRPr 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267744" y="116632"/>
            <a:ext cx="4572000" cy="769441"/>
          </a:xfrm>
          <a:prstGeom prst="rect">
            <a:avLst/>
          </a:prstGeom>
        </p:spPr>
        <p:txBody>
          <a:bodyPr>
            <a:spAutoFit/>
          </a:bodyPr>
          <a:lstStyle/>
          <a:p>
            <a:pPr algn="ctr"/>
            <a:r>
              <a:rPr lang="it-IT" sz="4400" b="1" dirty="0" smtClean="0"/>
              <a:t>Vertici e Poligoni</a:t>
            </a:r>
            <a:endParaRPr lang="it-IT" sz="4400" b="1" dirty="0"/>
          </a:p>
        </p:txBody>
      </p:sp>
      <p:sp>
        <p:nvSpPr>
          <p:cNvPr id="3" name="Rettangolo 2"/>
          <p:cNvSpPr/>
          <p:nvPr/>
        </p:nvSpPr>
        <p:spPr>
          <a:xfrm>
            <a:off x="395536" y="1268760"/>
            <a:ext cx="4104456" cy="2954655"/>
          </a:xfrm>
          <a:prstGeom prst="rect">
            <a:avLst/>
          </a:prstGeom>
        </p:spPr>
        <p:txBody>
          <a:bodyPr wrap="square">
            <a:spAutoFit/>
          </a:bodyPr>
          <a:lstStyle/>
          <a:p>
            <a:pPr>
              <a:buClr>
                <a:schemeClr val="tx2"/>
              </a:buClr>
              <a:buSzPct val="110000"/>
              <a:buFont typeface="Wingdings" pitchFamily="2" charset="2"/>
              <a:buChar char="§"/>
            </a:pPr>
            <a:r>
              <a:rPr lang="it-IT" sz="2400" dirty="0" smtClean="0"/>
              <a:t>Un </a:t>
            </a:r>
            <a:r>
              <a:rPr lang="it-IT" sz="2400" b="1" dirty="0" smtClean="0"/>
              <a:t>vertice </a:t>
            </a:r>
            <a:r>
              <a:rPr lang="it-IT" sz="2400" dirty="0" smtClean="0"/>
              <a:t>specifica una locazione di un punto</a:t>
            </a:r>
          </a:p>
          <a:p>
            <a:pPr lvl="1">
              <a:buClr>
                <a:schemeClr val="tx2"/>
              </a:buClr>
              <a:buSzPct val="115000"/>
              <a:buFont typeface="Courier New" pitchFamily="49" charset="0"/>
              <a:buChar char="o"/>
            </a:pPr>
            <a:r>
              <a:rPr lang="it-IT" sz="2400" dirty="0" smtClean="0"/>
              <a:t>Non ha dimensioni</a:t>
            </a:r>
          </a:p>
          <a:p>
            <a:pPr lvl="1">
              <a:buClr>
                <a:schemeClr val="tx2"/>
              </a:buClr>
              <a:buSzPct val="115000"/>
              <a:buFont typeface="Courier New" pitchFamily="49" charset="0"/>
              <a:buChar char="o"/>
            </a:pPr>
            <a:r>
              <a:rPr lang="it-IT" sz="2400" dirty="0" smtClean="0"/>
              <a:t>E’ definito da una tripla di valori (X,Y,Z) che ne indica le coordinate.</a:t>
            </a:r>
          </a:p>
          <a:p>
            <a:endParaRPr lang="it-IT" dirty="0" smtClean="0"/>
          </a:p>
          <a:p>
            <a:pPr lvl="1">
              <a:buClr>
                <a:schemeClr val="tx2"/>
              </a:buClr>
              <a:buSzPct val="115000"/>
              <a:buFont typeface="Courier New" pitchFamily="49" charset="0"/>
              <a:buChar char="o"/>
            </a:pPr>
            <a:endParaRPr lang="it-IT" sz="2400" dirty="0" smtClean="0"/>
          </a:p>
        </p:txBody>
      </p:sp>
      <p:sp>
        <p:nvSpPr>
          <p:cNvPr id="4" name="Rettangolo 3"/>
          <p:cNvSpPr/>
          <p:nvPr/>
        </p:nvSpPr>
        <p:spPr>
          <a:xfrm>
            <a:off x="4860032" y="1268760"/>
            <a:ext cx="4067944" cy="2308324"/>
          </a:xfrm>
          <a:prstGeom prst="rect">
            <a:avLst/>
          </a:prstGeom>
        </p:spPr>
        <p:txBody>
          <a:bodyPr wrap="square">
            <a:spAutoFit/>
          </a:bodyPr>
          <a:lstStyle/>
          <a:p>
            <a:pPr>
              <a:buClr>
                <a:schemeClr val="tx2"/>
              </a:buClr>
              <a:buSzPct val="110000"/>
              <a:buFont typeface="Wingdings" pitchFamily="2" charset="2"/>
              <a:buChar char="§"/>
            </a:pPr>
            <a:r>
              <a:rPr lang="it-IT" sz="2400" dirty="0" smtClean="0"/>
              <a:t>Un </a:t>
            </a:r>
            <a:r>
              <a:rPr lang="it-IT" sz="2400" b="1" dirty="0" smtClean="0"/>
              <a:t>vettore </a:t>
            </a:r>
            <a:r>
              <a:rPr lang="it-IT" sz="2400" dirty="0" smtClean="0"/>
              <a:t>specifica una direzione ed una magnitudine (lunghezza)</a:t>
            </a:r>
          </a:p>
          <a:p>
            <a:pPr lvl="1" algn="just">
              <a:buClr>
                <a:schemeClr val="tx2"/>
              </a:buClr>
              <a:buSzPct val="115000"/>
              <a:buFont typeface="Courier New" pitchFamily="49" charset="0"/>
              <a:buChar char="o"/>
            </a:pPr>
            <a:r>
              <a:rPr lang="it-IT" sz="2400" dirty="0" smtClean="0"/>
              <a:t>E‘ definito da una tripla di valori (</a:t>
            </a:r>
            <a:r>
              <a:rPr lang="it-IT" sz="2400" dirty="0" err="1" smtClean="0"/>
              <a:t>dx</a:t>
            </a:r>
            <a:r>
              <a:rPr lang="it-IT" sz="2400" dirty="0" smtClean="0"/>
              <a:t>, </a:t>
            </a:r>
            <a:r>
              <a:rPr lang="it-IT" sz="2400" dirty="0" err="1" smtClean="0"/>
              <a:t>dy</a:t>
            </a:r>
            <a:r>
              <a:rPr lang="it-IT" sz="2400" dirty="0" smtClean="0"/>
              <a:t>, </a:t>
            </a:r>
            <a:r>
              <a:rPr lang="it-IT" sz="2400" dirty="0" err="1" smtClean="0"/>
              <a:t>dz</a:t>
            </a:r>
            <a:r>
              <a:rPr lang="it-IT" sz="2400" dirty="0" smtClean="0"/>
              <a:t>) che indica la direzione del vettore. </a:t>
            </a:r>
          </a:p>
        </p:txBody>
      </p:sp>
      <p:sp>
        <p:nvSpPr>
          <p:cNvPr id="6" name="Ovale 5"/>
          <p:cNvSpPr/>
          <p:nvPr/>
        </p:nvSpPr>
        <p:spPr>
          <a:xfrm>
            <a:off x="1331640" y="4653136"/>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691680" y="4725144"/>
            <a:ext cx="1080120" cy="369332"/>
          </a:xfrm>
          <a:prstGeom prst="rect">
            <a:avLst/>
          </a:prstGeom>
          <a:noFill/>
        </p:spPr>
        <p:txBody>
          <a:bodyPr wrap="square" rtlCol="0">
            <a:spAutoFit/>
          </a:bodyPr>
          <a:lstStyle/>
          <a:p>
            <a:r>
              <a:rPr lang="it-IT" b="1" dirty="0" smtClean="0">
                <a:solidFill>
                  <a:schemeClr val="tx2"/>
                </a:solidFill>
              </a:rPr>
              <a:t>(X, Y, Z)</a:t>
            </a:r>
            <a:endParaRPr lang="it-IT" b="1" dirty="0">
              <a:solidFill>
                <a:schemeClr val="tx2"/>
              </a:solidFill>
            </a:endParaRPr>
          </a:p>
        </p:txBody>
      </p:sp>
      <p:cxnSp>
        <p:nvCxnSpPr>
          <p:cNvPr id="9" name="Connettore 2 8"/>
          <p:cNvCxnSpPr/>
          <p:nvPr/>
        </p:nvCxnSpPr>
        <p:spPr>
          <a:xfrm rot="5400000" flipH="1" flipV="1">
            <a:off x="5472100" y="4257092"/>
            <a:ext cx="1800200" cy="10081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7236296" y="3933056"/>
            <a:ext cx="1224136" cy="369332"/>
          </a:xfrm>
          <a:prstGeom prst="rect">
            <a:avLst/>
          </a:prstGeom>
          <a:noFill/>
        </p:spPr>
        <p:txBody>
          <a:bodyPr wrap="square" rtlCol="0">
            <a:spAutoFit/>
          </a:bodyPr>
          <a:lstStyle/>
          <a:p>
            <a:r>
              <a:rPr lang="it-IT" dirty="0" smtClean="0"/>
              <a:t>(</a:t>
            </a:r>
            <a:r>
              <a:rPr lang="it-IT" b="1" dirty="0" err="1" smtClean="0">
                <a:solidFill>
                  <a:schemeClr val="tx2"/>
                </a:solidFill>
              </a:rPr>
              <a:t>dx</a:t>
            </a:r>
            <a:r>
              <a:rPr lang="it-IT" b="1" dirty="0" smtClean="0">
                <a:solidFill>
                  <a:schemeClr val="tx2"/>
                </a:solidFill>
              </a:rPr>
              <a:t>, </a:t>
            </a:r>
            <a:r>
              <a:rPr lang="it-IT" b="1" dirty="0" err="1" smtClean="0">
                <a:solidFill>
                  <a:schemeClr val="tx2"/>
                </a:solidFill>
              </a:rPr>
              <a:t>dy</a:t>
            </a:r>
            <a:r>
              <a:rPr lang="it-IT" b="1" dirty="0" smtClean="0">
                <a:solidFill>
                  <a:schemeClr val="tx2"/>
                </a:solidFill>
              </a:rPr>
              <a:t>, </a:t>
            </a:r>
            <a:r>
              <a:rPr lang="it-IT" b="1" dirty="0" err="1" smtClean="0">
                <a:solidFill>
                  <a:schemeClr val="tx2"/>
                </a:solidFill>
              </a:rPr>
              <a:t>dz</a:t>
            </a:r>
            <a:r>
              <a:rPr lang="it-IT" b="1" dirty="0" smtClean="0">
                <a:solidFill>
                  <a:schemeClr val="tx2"/>
                </a:solidFill>
              </a:rPr>
              <a:t>)</a:t>
            </a:r>
            <a:endParaRPr lang="it-IT" b="1" dirty="0">
              <a:solidFill>
                <a:schemeClr val="tx2"/>
              </a:solidFill>
            </a:endParaRPr>
          </a:p>
        </p:txBody>
      </p:sp>
      <p:pic>
        <p:nvPicPr>
          <p:cNvPr id="3075" name="Picture 3"/>
          <p:cNvPicPr>
            <a:picLocks noChangeAspect="1" noChangeArrowheads="1"/>
          </p:cNvPicPr>
          <p:nvPr/>
        </p:nvPicPr>
        <p:blipFill>
          <a:blip r:embed="rId4" cstate="print"/>
          <a:srcRect/>
          <a:stretch>
            <a:fillRect/>
          </a:stretch>
        </p:blipFill>
        <p:spPr bwMode="auto">
          <a:xfrm rot="5400000">
            <a:off x="225924" y="5757364"/>
            <a:ext cx="1126232" cy="107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Introduzione:</a:t>
            </a:r>
            <a:endParaRPr lang="it-IT" dirty="0"/>
          </a:p>
        </p:txBody>
      </p:sp>
      <p:sp>
        <p:nvSpPr>
          <p:cNvPr id="3" name="Segnaposto contenuto 2"/>
          <p:cNvSpPr>
            <a:spLocks noGrp="1"/>
          </p:cNvSpPr>
          <p:nvPr>
            <p:ph idx="1"/>
          </p:nvPr>
        </p:nvSpPr>
        <p:spPr>
          <a:xfrm>
            <a:off x="457200" y="980728"/>
            <a:ext cx="8229600" cy="5688632"/>
          </a:xfrm>
        </p:spPr>
        <p:txBody>
          <a:bodyPr>
            <a:normAutofit lnSpcReduction="10000"/>
          </a:bodyPr>
          <a:lstStyle/>
          <a:p>
            <a:endParaRPr lang="it-IT" dirty="0"/>
          </a:p>
          <a:p>
            <a:endParaRPr lang="it-IT" dirty="0"/>
          </a:p>
          <a:p>
            <a:r>
              <a:rPr lang="it-IT" sz="3400" b="1" dirty="0"/>
              <a:t>Le </a:t>
            </a:r>
            <a:r>
              <a:rPr lang="it-IT" sz="3400" b="1" dirty="0" smtClean="0"/>
              <a:t>problematiche tipiche del riconoscimento facciale a </a:t>
            </a:r>
            <a:r>
              <a:rPr lang="it-IT" sz="3400" b="1" dirty="0"/>
              <a:t>due dimensioni</a:t>
            </a:r>
          </a:p>
          <a:p>
            <a:endParaRPr lang="it-IT" sz="3400" b="1" dirty="0"/>
          </a:p>
          <a:p>
            <a:endParaRPr lang="it-IT" sz="3400" b="1" dirty="0"/>
          </a:p>
          <a:p>
            <a:r>
              <a:rPr lang="it-IT" sz="3400" b="1" dirty="0"/>
              <a:t>3D Face Recognition</a:t>
            </a:r>
          </a:p>
          <a:p>
            <a:pPr>
              <a:buNone/>
            </a:pPr>
            <a:endParaRPr lang="it-IT" sz="3400" b="1" dirty="0"/>
          </a:p>
          <a:p>
            <a:endParaRPr lang="it-IT" sz="3400" b="1" dirty="0"/>
          </a:p>
          <a:p>
            <a:r>
              <a:rPr lang="it-IT" sz="3400" b="1" dirty="0" smtClean="0"/>
              <a:t>Alcuni concetti di computer </a:t>
            </a:r>
            <a:r>
              <a:rPr lang="it-IT" sz="3400" b="1" dirty="0" smtClean="0"/>
              <a:t>grafica 3D</a:t>
            </a:r>
            <a:endParaRPr lang="it-IT" sz="3400" b="1" dirty="0"/>
          </a:p>
          <a:p>
            <a:endParaRPr lang="it-IT" sz="3400" b="1" dirty="0"/>
          </a:p>
          <a:p>
            <a:endParaRPr lang="it-IT" sz="3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907704" y="260648"/>
            <a:ext cx="5040560" cy="769441"/>
          </a:xfrm>
          <a:prstGeom prst="rect">
            <a:avLst/>
          </a:prstGeom>
        </p:spPr>
        <p:txBody>
          <a:bodyPr wrap="square">
            <a:spAutoFit/>
          </a:bodyPr>
          <a:lstStyle/>
          <a:p>
            <a:pPr algn="ctr"/>
            <a:r>
              <a:rPr lang="it-IT" sz="4400" b="1" dirty="0" smtClean="0"/>
              <a:t>Segmenti e Poligoni</a:t>
            </a:r>
            <a:endParaRPr lang="it-IT" sz="4400" b="1" dirty="0"/>
          </a:p>
        </p:txBody>
      </p:sp>
      <p:sp>
        <p:nvSpPr>
          <p:cNvPr id="3" name="Rettangolo 2"/>
          <p:cNvSpPr/>
          <p:nvPr/>
        </p:nvSpPr>
        <p:spPr>
          <a:xfrm>
            <a:off x="899592" y="1340768"/>
            <a:ext cx="3168352" cy="1631216"/>
          </a:xfrm>
          <a:prstGeom prst="rect">
            <a:avLst/>
          </a:prstGeom>
        </p:spPr>
        <p:txBody>
          <a:bodyPr wrap="square">
            <a:spAutoFit/>
          </a:bodyPr>
          <a:lstStyle/>
          <a:p>
            <a:pPr>
              <a:buClr>
                <a:schemeClr val="tx2"/>
              </a:buClr>
              <a:buSzPct val="110000"/>
              <a:buFont typeface="Wingdings" pitchFamily="2" charset="2"/>
              <a:buChar char="§"/>
            </a:pPr>
            <a:r>
              <a:rPr lang="it-IT" sz="2000" dirty="0" smtClean="0"/>
              <a:t>Un </a:t>
            </a:r>
            <a:r>
              <a:rPr lang="it-IT" sz="2000" b="1" dirty="0" smtClean="0"/>
              <a:t>segmento </a:t>
            </a:r>
            <a:r>
              <a:rPr lang="it-IT" sz="2000" dirty="0" smtClean="0"/>
              <a:t>è un percorso lineare che unisce due vertici</a:t>
            </a:r>
          </a:p>
          <a:p>
            <a:pPr lvl="1">
              <a:buClr>
                <a:schemeClr val="tx2"/>
              </a:buClr>
              <a:buSzPct val="115000"/>
              <a:buFont typeface="Courier New" pitchFamily="49" charset="0"/>
              <a:buChar char="o"/>
            </a:pPr>
            <a:r>
              <a:rPr lang="it-IT" sz="2000" dirty="0" smtClean="0"/>
              <a:t>Può rappresentare un lato di un poligono.</a:t>
            </a:r>
          </a:p>
        </p:txBody>
      </p:sp>
      <p:sp>
        <p:nvSpPr>
          <p:cNvPr id="4" name="Rettangolo 3"/>
          <p:cNvSpPr/>
          <p:nvPr/>
        </p:nvSpPr>
        <p:spPr>
          <a:xfrm>
            <a:off x="4572000" y="1340768"/>
            <a:ext cx="3168352" cy="1631216"/>
          </a:xfrm>
          <a:prstGeom prst="rect">
            <a:avLst/>
          </a:prstGeom>
        </p:spPr>
        <p:txBody>
          <a:bodyPr wrap="square">
            <a:spAutoFit/>
          </a:bodyPr>
          <a:lstStyle/>
          <a:p>
            <a:pPr>
              <a:buClr>
                <a:schemeClr val="tx2"/>
              </a:buClr>
              <a:buSzPct val="110000"/>
              <a:buFont typeface="Wingdings" pitchFamily="2" charset="2"/>
              <a:buChar char="§"/>
            </a:pPr>
            <a:r>
              <a:rPr lang="it-IT" sz="2000" dirty="0" smtClean="0"/>
              <a:t>Un </a:t>
            </a:r>
            <a:r>
              <a:rPr lang="it-IT" sz="2000" b="1" dirty="0" smtClean="0"/>
              <a:t>poligono </a:t>
            </a:r>
            <a:r>
              <a:rPr lang="it-IT" sz="2000" dirty="0" smtClean="0"/>
              <a:t>è formato da una sequenza “complanare” di punti uniti da segmenti</a:t>
            </a:r>
          </a:p>
          <a:p>
            <a:pPr lvl="1">
              <a:buClr>
                <a:schemeClr val="tx2"/>
              </a:buClr>
              <a:buSzPct val="115000"/>
              <a:buFont typeface="Courier New" pitchFamily="49" charset="0"/>
              <a:buChar char="o"/>
            </a:pPr>
            <a:r>
              <a:rPr lang="it-IT" sz="2000" dirty="0" smtClean="0"/>
              <a:t>Il triangolo è il tipo comunemente usato.</a:t>
            </a:r>
          </a:p>
        </p:txBody>
      </p:sp>
      <p:cxnSp>
        <p:nvCxnSpPr>
          <p:cNvPr id="7" name="Connettore 1 6"/>
          <p:cNvCxnSpPr/>
          <p:nvPr/>
        </p:nvCxnSpPr>
        <p:spPr>
          <a:xfrm flipV="1">
            <a:off x="1835696" y="3573016"/>
            <a:ext cx="1440160" cy="1224136"/>
          </a:xfrm>
          <a:prstGeom prst="line">
            <a:avLst/>
          </a:prstGeom>
          <a:ln w="25400" cap="rnd">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cstate="print"/>
          <a:srcRect/>
          <a:stretch>
            <a:fillRect/>
          </a:stretch>
        </p:blipFill>
        <p:spPr bwMode="auto">
          <a:xfrm rot="5400000">
            <a:off x="4610171" y="2990601"/>
            <a:ext cx="3452049" cy="3672408"/>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rot="5400000">
            <a:off x="242344" y="5552681"/>
            <a:ext cx="1206991" cy="1403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286000" y="188640"/>
            <a:ext cx="4572000" cy="830997"/>
          </a:xfrm>
          <a:prstGeom prst="rect">
            <a:avLst/>
          </a:prstGeom>
        </p:spPr>
        <p:txBody>
          <a:bodyPr>
            <a:spAutoFit/>
          </a:bodyPr>
          <a:lstStyle/>
          <a:p>
            <a:pPr algn="ctr"/>
            <a:r>
              <a:rPr lang="it-IT" sz="4800" b="1" dirty="0" smtClean="0"/>
              <a:t>Mesh Poligonale</a:t>
            </a:r>
            <a:endParaRPr lang="it-IT" sz="4800" b="1" dirty="0"/>
          </a:p>
        </p:txBody>
      </p:sp>
      <p:sp>
        <p:nvSpPr>
          <p:cNvPr id="3" name="Rettangolo 2"/>
          <p:cNvSpPr/>
          <p:nvPr/>
        </p:nvSpPr>
        <p:spPr>
          <a:xfrm>
            <a:off x="467544" y="1268760"/>
            <a:ext cx="7776864" cy="1323439"/>
          </a:xfrm>
          <a:prstGeom prst="rect">
            <a:avLst/>
          </a:prstGeom>
        </p:spPr>
        <p:txBody>
          <a:bodyPr wrap="square">
            <a:spAutoFit/>
          </a:bodyPr>
          <a:lstStyle/>
          <a:p>
            <a:pPr>
              <a:buClr>
                <a:schemeClr val="tx2"/>
              </a:buClr>
              <a:buSzPct val="110000"/>
              <a:buFont typeface="Wingdings" pitchFamily="2" charset="2"/>
              <a:buChar char="§"/>
            </a:pPr>
            <a:r>
              <a:rPr lang="it-IT" sz="2000" dirty="0" smtClean="0"/>
              <a:t>Una </a:t>
            </a:r>
            <a:r>
              <a:rPr lang="it-IT" sz="2000" b="1" dirty="0" smtClean="0"/>
              <a:t>mesh poligonale </a:t>
            </a:r>
            <a:r>
              <a:rPr lang="it-IT" sz="2000" dirty="0" smtClean="0"/>
              <a:t>è un insieme di poligoni con alcune proprietà. Alcune di queste proprietà sono:</a:t>
            </a:r>
          </a:p>
          <a:p>
            <a:pPr lvl="1">
              <a:buClr>
                <a:schemeClr val="tx2"/>
              </a:buClr>
              <a:buSzPct val="115000"/>
              <a:buFont typeface="Courier New" pitchFamily="49" charset="0"/>
              <a:buChar char="o"/>
            </a:pPr>
            <a:r>
              <a:rPr lang="it-IT" sz="2000" dirty="0" smtClean="0"/>
              <a:t> Ogni lato appartiene almeno ad un poligono </a:t>
            </a:r>
          </a:p>
          <a:p>
            <a:pPr lvl="1">
              <a:buClr>
                <a:schemeClr val="tx2"/>
              </a:buClr>
              <a:buSzPct val="115000"/>
              <a:buFont typeface="Courier New" pitchFamily="49" charset="0"/>
              <a:buChar char="o"/>
            </a:pPr>
            <a:r>
              <a:rPr lang="it-IT" sz="2000" dirty="0" smtClean="0"/>
              <a:t> Ogni vertice ha almeno due lati </a:t>
            </a:r>
          </a:p>
        </p:txBody>
      </p:sp>
      <p:pic>
        <p:nvPicPr>
          <p:cNvPr id="5122" name="Picture 2"/>
          <p:cNvPicPr>
            <a:picLocks noChangeAspect="1" noChangeArrowheads="1"/>
          </p:cNvPicPr>
          <p:nvPr/>
        </p:nvPicPr>
        <p:blipFill>
          <a:blip r:embed="rId4" cstate="print"/>
          <a:srcRect/>
          <a:stretch>
            <a:fillRect/>
          </a:stretch>
        </p:blipFill>
        <p:spPr bwMode="auto">
          <a:xfrm rot="5400000">
            <a:off x="866243" y="2814277"/>
            <a:ext cx="2860550" cy="3225900"/>
          </a:xfrm>
          <a:prstGeom prst="rect">
            <a:avLst/>
          </a:prstGeom>
          <a:noFill/>
          <a:ln w="9525">
            <a:noFill/>
            <a:miter lim="800000"/>
            <a:headEnd/>
            <a:tailEnd/>
          </a:ln>
        </p:spPr>
      </p:pic>
      <p:cxnSp>
        <p:nvCxnSpPr>
          <p:cNvPr id="6" name="Connettore 1 5"/>
          <p:cNvCxnSpPr/>
          <p:nvPr/>
        </p:nvCxnSpPr>
        <p:spPr>
          <a:xfrm rot="5400000" flipH="1" flipV="1">
            <a:off x="3599892" y="3104964"/>
            <a:ext cx="936104" cy="864096"/>
          </a:xfrm>
          <a:prstGeom prst="line">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067944" y="3789040"/>
            <a:ext cx="792088" cy="461665"/>
          </a:xfrm>
          <a:prstGeom prst="rect">
            <a:avLst/>
          </a:prstGeom>
          <a:noFill/>
        </p:spPr>
        <p:txBody>
          <a:bodyPr wrap="square" rtlCol="0">
            <a:spAutoFit/>
          </a:bodyPr>
          <a:lstStyle/>
          <a:p>
            <a:r>
              <a:rPr lang="it-IT" sz="2400" b="1" dirty="0" smtClean="0"/>
              <a:t>NO!</a:t>
            </a:r>
            <a:endParaRPr lang="it-IT" sz="2400" b="1" dirty="0"/>
          </a:p>
        </p:txBody>
      </p:sp>
      <p:pic>
        <p:nvPicPr>
          <p:cNvPr id="5123" name="Picture 3"/>
          <p:cNvPicPr>
            <a:picLocks noChangeAspect="1" noChangeArrowheads="1"/>
          </p:cNvPicPr>
          <p:nvPr/>
        </p:nvPicPr>
        <p:blipFill>
          <a:blip r:embed="rId5" cstate="print"/>
          <a:srcRect/>
          <a:stretch>
            <a:fillRect/>
          </a:stretch>
        </p:blipFill>
        <p:spPr bwMode="auto">
          <a:xfrm rot="5400000">
            <a:off x="5025061" y="2451862"/>
            <a:ext cx="3908453" cy="3950479"/>
          </a:xfrm>
          <a:prstGeom prst="rect">
            <a:avLst/>
          </a:prstGeom>
          <a:noFill/>
          <a:ln w="9525">
            <a:noFill/>
            <a:miter lim="800000"/>
            <a:headEnd/>
            <a:tailEnd/>
          </a:ln>
        </p:spPr>
      </p:pic>
      <p:cxnSp>
        <p:nvCxnSpPr>
          <p:cNvPr id="9" name="Connettore 1 8"/>
          <p:cNvCxnSpPr/>
          <p:nvPr/>
        </p:nvCxnSpPr>
        <p:spPr>
          <a:xfrm flipV="1">
            <a:off x="3419872" y="5301208"/>
            <a:ext cx="1008112" cy="720080"/>
          </a:xfrm>
          <a:prstGeom prst="line">
            <a:avLst/>
          </a:prstGeom>
          <a:ln w="254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4211960" y="5517232"/>
            <a:ext cx="792088" cy="461665"/>
          </a:xfrm>
          <a:prstGeom prst="rect">
            <a:avLst/>
          </a:prstGeom>
          <a:noFill/>
        </p:spPr>
        <p:txBody>
          <a:bodyPr wrap="square" rtlCol="0">
            <a:spAutoFit/>
          </a:bodyPr>
          <a:lstStyle/>
          <a:p>
            <a:r>
              <a:rPr lang="it-IT" sz="2400" b="1" dirty="0" smtClean="0"/>
              <a:t>NO!</a:t>
            </a:r>
            <a:endParaRPr lang="it-IT"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2000" r="-2000"/>
          </a:stretch>
        </a:blipFill>
        <a:effectLst/>
      </p:bgPr>
    </p:bg>
    <p:spTree>
      <p:nvGrpSpPr>
        <p:cNvPr id="1" name=""/>
        <p:cNvGrpSpPr/>
        <p:nvPr/>
      </p:nvGrpSpPr>
      <p:grpSpPr>
        <a:xfrm>
          <a:off x="0" y="0"/>
          <a:ext cx="0" cy="0"/>
          <a:chOff x="0" y="0"/>
          <a:chExt cx="0" cy="0"/>
        </a:xfrm>
      </p:grpSpPr>
      <p:sp>
        <p:nvSpPr>
          <p:cNvPr id="2" name="Rettangolo 1"/>
          <p:cNvSpPr/>
          <p:nvPr/>
        </p:nvSpPr>
        <p:spPr>
          <a:xfrm>
            <a:off x="2286000" y="-27384"/>
            <a:ext cx="4572000" cy="830997"/>
          </a:xfrm>
          <a:prstGeom prst="rect">
            <a:avLst/>
          </a:prstGeom>
        </p:spPr>
        <p:txBody>
          <a:bodyPr>
            <a:spAutoFit/>
          </a:bodyPr>
          <a:lstStyle/>
          <a:p>
            <a:pPr algn="ctr"/>
            <a:r>
              <a:rPr lang="it-IT" sz="4800" b="1" dirty="0" smtClean="0"/>
              <a:t>Normali</a:t>
            </a:r>
            <a:endParaRPr lang="it-IT" sz="4800" b="1" dirty="0"/>
          </a:p>
        </p:txBody>
      </p:sp>
      <p:sp>
        <p:nvSpPr>
          <p:cNvPr id="3" name="Rettangolo 2"/>
          <p:cNvSpPr/>
          <p:nvPr/>
        </p:nvSpPr>
        <p:spPr>
          <a:xfrm>
            <a:off x="539552" y="1052736"/>
            <a:ext cx="4572000" cy="1200329"/>
          </a:xfrm>
          <a:prstGeom prst="rect">
            <a:avLst/>
          </a:prstGeom>
        </p:spPr>
        <p:txBody>
          <a:bodyPr>
            <a:spAutoFit/>
          </a:bodyPr>
          <a:lstStyle/>
          <a:p>
            <a:pPr>
              <a:buClr>
                <a:schemeClr val="tx2"/>
              </a:buClr>
              <a:buSzPct val="110000"/>
              <a:buFont typeface="Wingdings" pitchFamily="2" charset="2"/>
              <a:buChar char="§"/>
            </a:pPr>
            <a:r>
              <a:rPr lang="it-IT" sz="2400" dirty="0" smtClean="0"/>
              <a:t>Una </a:t>
            </a:r>
            <a:r>
              <a:rPr lang="it-IT" sz="2400" b="1" dirty="0" smtClean="0"/>
              <a:t>normale </a:t>
            </a:r>
            <a:r>
              <a:rPr lang="it-IT" sz="2400" dirty="0" smtClean="0"/>
              <a:t>di un poligono è un vettore perpendicolare ad un piano o un poligono</a:t>
            </a:r>
          </a:p>
        </p:txBody>
      </p:sp>
      <p:sp>
        <p:nvSpPr>
          <p:cNvPr id="4" name="Rettangolo 3"/>
          <p:cNvSpPr/>
          <p:nvPr/>
        </p:nvSpPr>
        <p:spPr>
          <a:xfrm>
            <a:off x="611560" y="2361074"/>
            <a:ext cx="4572000" cy="830997"/>
          </a:xfrm>
          <a:prstGeom prst="rect">
            <a:avLst/>
          </a:prstGeom>
        </p:spPr>
        <p:txBody>
          <a:bodyPr>
            <a:spAutoFit/>
          </a:bodyPr>
          <a:lstStyle/>
          <a:p>
            <a:pPr lvl="1">
              <a:buClr>
                <a:schemeClr val="tx2"/>
              </a:buClr>
              <a:buSzPct val="120000"/>
              <a:buFont typeface="Courier New" pitchFamily="49" charset="0"/>
              <a:buChar char="o"/>
            </a:pPr>
            <a:r>
              <a:rPr lang="it-IT" sz="2400" dirty="0" smtClean="0"/>
              <a:t>È utile per capire la posa e l’orientamento di un poligono</a:t>
            </a:r>
          </a:p>
        </p:txBody>
      </p:sp>
      <p:sp>
        <p:nvSpPr>
          <p:cNvPr id="5" name="Rettangolo 4"/>
          <p:cNvSpPr/>
          <p:nvPr/>
        </p:nvSpPr>
        <p:spPr>
          <a:xfrm>
            <a:off x="539552" y="3421449"/>
            <a:ext cx="4968552" cy="1200329"/>
          </a:xfrm>
          <a:prstGeom prst="rect">
            <a:avLst/>
          </a:prstGeom>
        </p:spPr>
        <p:txBody>
          <a:bodyPr wrap="square">
            <a:spAutoFit/>
          </a:bodyPr>
          <a:lstStyle/>
          <a:p>
            <a:pPr>
              <a:buClr>
                <a:schemeClr val="tx2"/>
              </a:buClr>
              <a:buSzPct val="110000"/>
              <a:buFont typeface="Wingdings" pitchFamily="2" charset="2"/>
              <a:buChar char="§"/>
            </a:pPr>
            <a:r>
              <a:rPr lang="it-IT" sz="2400" dirty="0" smtClean="0"/>
              <a:t>La </a:t>
            </a:r>
            <a:r>
              <a:rPr lang="it-IT" sz="2400" b="1" dirty="0" smtClean="0"/>
              <a:t>normale di un vertice </a:t>
            </a:r>
            <a:r>
              <a:rPr lang="it-IT" sz="2400" dirty="0" smtClean="0"/>
              <a:t>è la risultante della somma delle normali dei poligoni a cui il vertice appartiene</a:t>
            </a:r>
          </a:p>
        </p:txBody>
      </p:sp>
      <p:sp>
        <p:nvSpPr>
          <p:cNvPr id="6" name="Rettangolo 5"/>
          <p:cNvSpPr/>
          <p:nvPr/>
        </p:nvSpPr>
        <p:spPr>
          <a:xfrm>
            <a:off x="539552" y="4809346"/>
            <a:ext cx="4896544" cy="830997"/>
          </a:xfrm>
          <a:prstGeom prst="rect">
            <a:avLst/>
          </a:prstGeom>
        </p:spPr>
        <p:txBody>
          <a:bodyPr wrap="square">
            <a:spAutoFit/>
          </a:bodyPr>
          <a:lstStyle/>
          <a:p>
            <a:pPr lvl="1">
              <a:buClr>
                <a:schemeClr val="tx2"/>
              </a:buClr>
              <a:buSzPct val="120000"/>
              <a:buFont typeface="Courier New" pitchFamily="49" charset="0"/>
              <a:buChar char="o"/>
            </a:pPr>
            <a:r>
              <a:rPr lang="it-IT" sz="2400" dirty="0" smtClean="0"/>
              <a:t>È utile per capire la posa e l’orientamento di un vertice</a:t>
            </a:r>
          </a:p>
        </p:txBody>
      </p:sp>
      <p:pic>
        <p:nvPicPr>
          <p:cNvPr id="6146" name="Picture 2"/>
          <p:cNvPicPr>
            <a:picLocks noChangeAspect="1" noChangeArrowheads="1"/>
          </p:cNvPicPr>
          <p:nvPr/>
        </p:nvPicPr>
        <p:blipFill>
          <a:blip r:embed="rId4" cstate="print"/>
          <a:srcRect/>
          <a:stretch>
            <a:fillRect/>
          </a:stretch>
        </p:blipFill>
        <p:spPr bwMode="auto">
          <a:xfrm rot="5400000">
            <a:off x="5750793" y="594023"/>
            <a:ext cx="2555354" cy="347278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rot="5400000">
            <a:off x="5529796" y="3407308"/>
            <a:ext cx="2908944"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286000" y="188640"/>
            <a:ext cx="4572000" cy="769441"/>
          </a:xfrm>
          <a:prstGeom prst="rect">
            <a:avLst/>
          </a:prstGeom>
        </p:spPr>
        <p:txBody>
          <a:bodyPr>
            <a:spAutoFit/>
          </a:bodyPr>
          <a:lstStyle/>
          <a:p>
            <a:pPr algn="ctr"/>
            <a:r>
              <a:rPr lang="it-IT" sz="4400" b="1" dirty="0" smtClean="0"/>
              <a:t>Texture Mapping</a:t>
            </a:r>
            <a:endParaRPr lang="it-IT" sz="4400" b="1" dirty="0"/>
          </a:p>
        </p:txBody>
      </p:sp>
      <p:pic>
        <p:nvPicPr>
          <p:cNvPr id="7170" name="Picture 2"/>
          <p:cNvPicPr>
            <a:picLocks noChangeAspect="1" noChangeArrowheads="1"/>
          </p:cNvPicPr>
          <p:nvPr/>
        </p:nvPicPr>
        <p:blipFill>
          <a:blip r:embed="rId4" cstate="print"/>
          <a:srcRect/>
          <a:stretch>
            <a:fillRect/>
          </a:stretch>
        </p:blipFill>
        <p:spPr bwMode="auto">
          <a:xfrm rot="5400000">
            <a:off x="2375757" y="-135395"/>
            <a:ext cx="2016221" cy="4968552"/>
          </a:xfrm>
          <a:prstGeom prst="rect">
            <a:avLst/>
          </a:prstGeom>
          <a:noFill/>
          <a:ln w="9525">
            <a:noFill/>
            <a:miter lim="800000"/>
            <a:headEnd/>
            <a:tailEnd/>
          </a:ln>
        </p:spPr>
      </p:pic>
      <p:sp>
        <p:nvSpPr>
          <p:cNvPr id="4" name="Rettangolo 3"/>
          <p:cNvSpPr/>
          <p:nvPr/>
        </p:nvSpPr>
        <p:spPr>
          <a:xfrm>
            <a:off x="6228184" y="1745521"/>
            <a:ext cx="2592288" cy="1323439"/>
          </a:xfrm>
          <a:prstGeom prst="rect">
            <a:avLst/>
          </a:prstGeom>
        </p:spPr>
        <p:txBody>
          <a:bodyPr wrap="square">
            <a:spAutoFit/>
          </a:bodyPr>
          <a:lstStyle/>
          <a:p>
            <a:r>
              <a:rPr lang="it-IT" sz="2000" dirty="0" smtClean="0"/>
              <a:t>Una texture(o tessitura) aggiunge dettaglio alla superficie di un oggetto 3D</a:t>
            </a:r>
            <a:endParaRPr lang="it-IT" sz="2000" dirty="0"/>
          </a:p>
        </p:txBody>
      </p:sp>
      <p:sp>
        <p:nvSpPr>
          <p:cNvPr id="5" name="CasellaDiTesto 4"/>
          <p:cNvSpPr txBox="1"/>
          <p:nvPr/>
        </p:nvSpPr>
        <p:spPr>
          <a:xfrm>
            <a:off x="683568" y="3429000"/>
            <a:ext cx="1728192" cy="369332"/>
          </a:xfrm>
          <a:prstGeom prst="rect">
            <a:avLst/>
          </a:prstGeom>
          <a:noFill/>
        </p:spPr>
        <p:txBody>
          <a:bodyPr wrap="square" rtlCol="0">
            <a:spAutoFit/>
          </a:bodyPr>
          <a:lstStyle/>
          <a:p>
            <a:r>
              <a:rPr lang="it-IT" dirty="0" err="1" smtClean="0"/>
              <a:t>Geometry</a:t>
            </a:r>
            <a:endParaRPr lang="it-IT" dirty="0"/>
          </a:p>
        </p:txBody>
      </p:sp>
      <p:sp>
        <p:nvSpPr>
          <p:cNvPr id="6" name="CasellaDiTesto 5"/>
          <p:cNvSpPr txBox="1"/>
          <p:nvPr/>
        </p:nvSpPr>
        <p:spPr>
          <a:xfrm>
            <a:off x="2699792" y="3429000"/>
            <a:ext cx="1368152" cy="369332"/>
          </a:xfrm>
          <a:prstGeom prst="rect">
            <a:avLst/>
          </a:prstGeom>
          <a:noFill/>
        </p:spPr>
        <p:txBody>
          <a:bodyPr wrap="square" rtlCol="0">
            <a:spAutoFit/>
          </a:bodyPr>
          <a:lstStyle/>
          <a:p>
            <a:r>
              <a:rPr lang="it-IT" dirty="0" smtClean="0"/>
              <a:t>Texture</a:t>
            </a:r>
            <a:endParaRPr lang="it-IT" dirty="0"/>
          </a:p>
        </p:txBody>
      </p:sp>
      <p:sp>
        <p:nvSpPr>
          <p:cNvPr id="7" name="CasellaDiTesto 6"/>
          <p:cNvSpPr txBox="1"/>
          <p:nvPr/>
        </p:nvSpPr>
        <p:spPr>
          <a:xfrm>
            <a:off x="4572000" y="3429000"/>
            <a:ext cx="1512168" cy="369332"/>
          </a:xfrm>
          <a:prstGeom prst="rect">
            <a:avLst/>
          </a:prstGeom>
          <a:noFill/>
        </p:spPr>
        <p:txBody>
          <a:bodyPr wrap="square" rtlCol="0">
            <a:spAutoFit/>
          </a:bodyPr>
          <a:lstStyle/>
          <a:p>
            <a:r>
              <a:rPr lang="it-IT" dirty="0" smtClean="0"/>
              <a:t>Texture Map</a:t>
            </a:r>
            <a:endParaRPr lang="it-IT" dirty="0"/>
          </a:p>
        </p:txBody>
      </p:sp>
      <p:pic>
        <p:nvPicPr>
          <p:cNvPr id="7171" name="Picture 3"/>
          <p:cNvPicPr>
            <a:picLocks noChangeAspect="1" noChangeArrowheads="1"/>
          </p:cNvPicPr>
          <p:nvPr/>
        </p:nvPicPr>
        <p:blipFill>
          <a:blip r:embed="rId5" cstate="print"/>
          <a:srcRect/>
          <a:stretch>
            <a:fillRect/>
          </a:stretch>
        </p:blipFill>
        <p:spPr bwMode="auto">
          <a:xfrm rot="5400000">
            <a:off x="1583667" y="2744925"/>
            <a:ext cx="2808312" cy="5040561"/>
          </a:xfrm>
          <a:prstGeom prst="rect">
            <a:avLst/>
          </a:prstGeom>
          <a:noFill/>
          <a:ln w="9525">
            <a:noFill/>
            <a:miter lim="800000"/>
            <a:headEnd/>
            <a:tailEnd/>
          </a:ln>
        </p:spPr>
      </p:pic>
      <p:sp>
        <p:nvSpPr>
          <p:cNvPr id="9" name="Rettangolo 8"/>
          <p:cNvSpPr/>
          <p:nvPr/>
        </p:nvSpPr>
        <p:spPr>
          <a:xfrm>
            <a:off x="6156176" y="4725144"/>
            <a:ext cx="2699792" cy="1323439"/>
          </a:xfrm>
          <a:prstGeom prst="rect">
            <a:avLst/>
          </a:prstGeom>
        </p:spPr>
        <p:txBody>
          <a:bodyPr wrap="square">
            <a:spAutoFit/>
          </a:bodyPr>
          <a:lstStyle/>
          <a:p>
            <a:r>
              <a:rPr lang="it-IT" sz="2000" dirty="0" smtClean="0"/>
              <a:t>Come decidiamo dove posizionare ogni pixel della tessitura sulla superficie 3D?</a:t>
            </a:r>
            <a:endParaRPr lang="it-IT"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11000" r="-11000"/>
          </a:stretch>
        </a:blipFill>
        <a:effectLst/>
      </p:bgPr>
    </p:bg>
    <p:spTree>
      <p:nvGrpSpPr>
        <p:cNvPr id="1" name=""/>
        <p:cNvGrpSpPr/>
        <p:nvPr/>
      </p:nvGrpSpPr>
      <p:grpSpPr>
        <a:xfrm>
          <a:off x="0" y="0"/>
          <a:ext cx="0" cy="0"/>
          <a:chOff x="0" y="0"/>
          <a:chExt cx="0" cy="0"/>
        </a:xfrm>
      </p:grpSpPr>
      <p:sp>
        <p:nvSpPr>
          <p:cNvPr id="2" name="Rettangolo 1"/>
          <p:cNvSpPr/>
          <p:nvPr/>
        </p:nvSpPr>
        <p:spPr>
          <a:xfrm>
            <a:off x="1835696" y="188640"/>
            <a:ext cx="5400600" cy="769441"/>
          </a:xfrm>
          <a:prstGeom prst="rect">
            <a:avLst/>
          </a:prstGeom>
        </p:spPr>
        <p:txBody>
          <a:bodyPr wrap="square">
            <a:spAutoFit/>
          </a:bodyPr>
          <a:lstStyle/>
          <a:p>
            <a:pPr algn="ctr"/>
            <a:r>
              <a:rPr lang="it-IT" sz="4400" b="1" dirty="0" smtClean="0"/>
              <a:t>Colori e Texture Map</a:t>
            </a:r>
            <a:endParaRPr lang="it-IT" sz="4400" b="1" dirty="0"/>
          </a:p>
        </p:txBody>
      </p:sp>
      <p:sp>
        <p:nvSpPr>
          <p:cNvPr id="3" name="Rettangolo 2"/>
          <p:cNvSpPr/>
          <p:nvPr/>
        </p:nvSpPr>
        <p:spPr>
          <a:xfrm>
            <a:off x="395536" y="980728"/>
            <a:ext cx="4464496" cy="5324535"/>
          </a:xfrm>
          <a:prstGeom prst="rect">
            <a:avLst/>
          </a:prstGeom>
        </p:spPr>
        <p:txBody>
          <a:bodyPr wrap="square">
            <a:spAutoFit/>
          </a:bodyPr>
          <a:lstStyle/>
          <a:p>
            <a:pPr algn="just">
              <a:buClr>
                <a:schemeClr val="tx2"/>
              </a:buClr>
              <a:buSzPct val="110000"/>
              <a:buFont typeface="Wingdings" pitchFamily="2" charset="2"/>
              <a:buChar char="§"/>
            </a:pPr>
            <a:r>
              <a:rPr lang="it-IT" sz="2000" dirty="0" smtClean="0"/>
              <a:t>È possibile assegnare </a:t>
            </a:r>
            <a:r>
              <a:rPr lang="it-IT" sz="2000" b="1" dirty="0" smtClean="0"/>
              <a:t>un colore ad un poligono. </a:t>
            </a:r>
            <a:r>
              <a:rPr lang="it-IT" sz="2000" dirty="0" smtClean="0"/>
              <a:t>In questo caso il poligono ha un singolo colore, uniforme, lungo la sua superficie.</a:t>
            </a:r>
          </a:p>
          <a:p>
            <a:pPr algn="just">
              <a:buClr>
                <a:schemeClr val="tx2"/>
              </a:buClr>
              <a:buSzPct val="110000"/>
            </a:pPr>
            <a:endParaRPr lang="it-IT" sz="2000" dirty="0" smtClean="0"/>
          </a:p>
          <a:p>
            <a:pPr algn="just">
              <a:buClr>
                <a:schemeClr val="tx2"/>
              </a:buClr>
              <a:buSzPct val="110000"/>
              <a:buFont typeface="Wingdings" pitchFamily="2" charset="2"/>
              <a:buChar char="§"/>
            </a:pPr>
            <a:r>
              <a:rPr lang="it-IT" sz="2000" dirty="0" smtClean="0"/>
              <a:t>È possibile assegnare </a:t>
            </a:r>
            <a:r>
              <a:rPr lang="it-IT" sz="2000" b="1" dirty="0" smtClean="0"/>
              <a:t>un colore ad un vertice, </a:t>
            </a:r>
            <a:r>
              <a:rPr lang="it-IT" sz="2000" dirty="0" smtClean="0"/>
              <a:t>in questo caso il colore del poligono è la combinazione dei colori dei suoi vertici .</a:t>
            </a:r>
          </a:p>
          <a:p>
            <a:pPr algn="just">
              <a:buClr>
                <a:schemeClr val="tx2"/>
              </a:buClr>
              <a:buSzPct val="110000"/>
              <a:buFont typeface="Wingdings" pitchFamily="2" charset="2"/>
              <a:buChar char="§"/>
            </a:pPr>
            <a:endParaRPr lang="it-IT" sz="2000" dirty="0" smtClean="0"/>
          </a:p>
          <a:p>
            <a:pPr algn="just">
              <a:buClr>
                <a:schemeClr val="tx2"/>
              </a:buClr>
              <a:buSzPct val="110000"/>
              <a:buFont typeface="Wingdings" pitchFamily="2" charset="2"/>
              <a:buChar char="§"/>
            </a:pPr>
            <a:r>
              <a:rPr lang="it-IT" sz="2000" dirty="0" smtClean="0"/>
              <a:t>Questa combinazione può essere di diversi tipi:</a:t>
            </a:r>
          </a:p>
          <a:p>
            <a:pPr lvl="1" algn="just">
              <a:buClr>
                <a:schemeClr val="tx2"/>
              </a:buClr>
              <a:buSzPct val="115000"/>
              <a:buFont typeface="Courier New" pitchFamily="49" charset="0"/>
              <a:buChar char="o"/>
            </a:pPr>
            <a:r>
              <a:rPr lang="it-IT" sz="2000" dirty="0" smtClean="0"/>
              <a:t> </a:t>
            </a:r>
            <a:r>
              <a:rPr lang="it-IT" sz="2000" b="1" dirty="0" smtClean="0"/>
              <a:t>Flat: </a:t>
            </a:r>
            <a:r>
              <a:rPr lang="it-IT" sz="2000" dirty="0" smtClean="0"/>
              <a:t>il colore del poligono è uno ed è la somma dei colori dei vertici</a:t>
            </a:r>
          </a:p>
          <a:p>
            <a:pPr lvl="1" algn="just">
              <a:buClr>
                <a:schemeClr val="tx2"/>
              </a:buClr>
              <a:buSzPct val="115000"/>
              <a:buFont typeface="Courier New" pitchFamily="49" charset="0"/>
              <a:buChar char="o"/>
            </a:pPr>
            <a:r>
              <a:rPr lang="it-IT" sz="2000" dirty="0" smtClean="0"/>
              <a:t> </a:t>
            </a:r>
            <a:r>
              <a:rPr lang="it-IT" sz="2000" b="1" dirty="0" smtClean="0"/>
              <a:t>Smooth: </a:t>
            </a:r>
            <a:r>
              <a:rPr lang="it-IT" sz="2000" dirty="0" smtClean="0"/>
              <a:t>il colore del poligono non è uniforme (unico) ma cambia all’avvicinarsi dei suoi vertici.</a:t>
            </a:r>
          </a:p>
        </p:txBody>
      </p:sp>
      <p:sp>
        <p:nvSpPr>
          <p:cNvPr id="4" name="Rettangolo 3"/>
          <p:cNvSpPr/>
          <p:nvPr/>
        </p:nvSpPr>
        <p:spPr>
          <a:xfrm>
            <a:off x="5076056" y="908720"/>
            <a:ext cx="3851920" cy="5940088"/>
          </a:xfrm>
          <a:prstGeom prst="rect">
            <a:avLst/>
          </a:prstGeom>
        </p:spPr>
        <p:txBody>
          <a:bodyPr wrap="square">
            <a:spAutoFit/>
          </a:bodyPr>
          <a:lstStyle/>
          <a:p>
            <a:pPr algn="just"/>
            <a:r>
              <a:rPr lang="it-IT" sz="2000" dirty="0" smtClean="0"/>
              <a:t>Un altro modo per assegnare i colori ad una mesh è “mappare” un’immagine 2D lungo la superficie della mesh.</a:t>
            </a:r>
          </a:p>
          <a:p>
            <a:pPr algn="just"/>
            <a:endParaRPr lang="it-IT" sz="2000" dirty="0" smtClean="0"/>
          </a:p>
          <a:p>
            <a:pPr algn="just">
              <a:buClr>
                <a:schemeClr val="tx2"/>
              </a:buClr>
              <a:buSzPct val="110000"/>
              <a:buFont typeface="Wingdings" pitchFamily="2" charset="2"/>
              <a:buChar char="§"/>
            </a:pPr>
            <a:r>
              <a:rPr lang="it-IT" sz="2000" b="1" dirty="0" smtClean="0"/>
              <a:t>Texture: </a:t>
            </a:r>
            <a:r>
              <a:rPr lang="it-IT" sz="2000" dirty="0" smtClean="0"/>
              <a:t>Questo termine indica le mappe ( o immagini) che vengono applicate sulle superfici dei poligoni degli oggetti 3D.</a:t>
            </a:r>
          </a:p>
          <a:p>
            <a:pPr algn="just">
              <a:buClr>
                <a:schemeClr val="tx2"/>
              </a:buClr>
              <a:buSzPct val="110000"/>
              <a:buFont typeface="Wingdings" pitchFamily="2" charset="2"/>
              <a:buChar char="§"/>
            </a:pPr>
            <a:endParaRPr lang="it-IT" sz="2000" dirty="0" smtClean="0"/>
          </a:p>
          <a:p>
            <a:pPr algn="just">
              <a:buClr>
                <a:schemeClr val="tx2"/>
              </a:buClr>
              <a:buSzPct val="110000"/>
              <a:buFont typeface="Wingdings" pitchFamily="2" charset="2"/>
              <a:buChar char="§"/>
            </a:pPr>
            <a:r>
              <a:rPr lang="it-IT" sz="2000" b="1" dirty="0" smtClean="0"/>
              <a:t>Texture Mapping: </a:t>
            </a:r>
            <a:r>
              <a:rPr lang="it-IT" sz="2000" dirty="0" smtClean="0"/>
              <a:t>Consiste nella procedura che è stata utilizzata per determinare la posizione e l’orientamento preciso di una tessitura sulla superficie dell’oggetto 3D. Queste immagini in fase di rendering (traduzione) costituiranno il colore, la luminosità, ecc. delle superfici 3D.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39552" y="188640"/>
            <a:ext cx="8208912" cy="707886"/>
          </a:xfrm>
          <a:prstGeom prst="rect">
            <a:avLst/>
          </a:prstGeom>
        </p:spPr>
        <p:txBody>
          <a:bodyPr wrap="square">
            <a:spAutoFit/>
          </a:bodyPr>
          <a:lstStyle/>
          <a:p>
            <a:pPr algn="ctr"/>
            <a:r>
              <a:rPr lang="it-IT" sz="4000" b="1" dirty="0" smtClean="0"/>
              <a:t>Planar Mapping/ Cylindrical Mapping</a:t>
            </a:r>
            <a:endParaRPr lang="it-IT" sz="4000" b="1" dirty="0"/>
          </a:p>
        </p:txBody>
      </p:sp>
      <p:sp>
        <p:nvSpPr>
          <p:cNvPr id="3" name="Rettangolo 2"/>
          <p:cNvSpPr/>
          <p:nvPr/>
        </p:nvSpPr>
        <p:spPr>
          <a:xfrm>
            <a:off x="467544" y="1052736"/>
            <a:ext cx="4104456" cy="3785652"/>
          </a:xfrm>
          <a:prstGeom prst="rect">
            <a:avLst/>
          </a:prstGeom>
        </p:spPr>
        <p:txBody>
          <a:bodyPr wrap="square">
            <a:spAutoFit/>
          </a:bodyPr>
          <a:lstStyle/>
          <a:p>
            <a:pPr algn="just">
              <a:buClr>
                <a:schemeClr val="tx2"/>
              </a:buClr>
              <a:buSzPct val="110000"/>
              <a:buFont typeface="Wingdings" pitchFamily="2" charset="2"/>
              <a:buChar char="§"/>
            </a:pPr>
            <a:r>
              <a:rPr lang="it-IT" sz="2000" dirty="0" smtClean="0"/>
              <a:t> La mappatura di tipo planare consiste in una sorta di proiezione piana (da cui il nome) dell’immagine bitmap sulla superficie del modello 3D.</a:t>
            </a:r>
          </a:p>
          <a:p>
            <a:pPr algn="just">
              <a:buClr>
                <a:schemeClr val="tx2"/>
              </a:buClr>
              <a:buSzPct val="110000"/>
              <a:buFont typeface="Wingdings" pitchFamily="2" charset="2"/>
              <a:buChar char="§"/>
            </a:pPr>
            <a:endParaRPr lang="it-IT" sz="2000" dirty="0" smtClean="0"/>
          </a:p>
          <a:p>
            <a:pPr algn="just">
              <a:buClr>
                <a:schemeClr val="tx2"/>
              </a:buClr>
              <a:buSzPct val="110000"/>
              <a:buFont typeface="Wingdings" pitchFamily="2" charset="2"/>
              <a:buChar char="§"/>
            </a:pPr>
            <a:r>
              <a:rPr lang="it-IT" sz="2000" dirty="0" smtClean="0"/>
              <a:t> È usata per quelle tipologie di oggetti che sono relativamente piatti o che risultano completamente visibili attraverso un angolo qualsiasi della camera</a:t>
            </a:r>
          </a:p>
          <a:p>
            <a:pPr algn="just">
              <a:buClr>
                <a:schemeClr val="tx2"/>
              </a:buClr>
              <a:buSzPct val="110000"/>
              <a:buFont typeface="Wingdings" pitchFamily="2" charset="2"/>
              <a:buChar char="§"/>
            </a:pPr>
            <a:endParaRPr lang="it-IT" sz="2000" dirty="0" smtClean="0"/>
          </a:p>
        </p:txBody>
      </p:sp>
      <p:sp>
        <p:nvSpPr>
          <p:cNvPr id="4" name="Rettangolo 3"/>
          <p:cNvSpPr/>
          <p:nvPr/>
        </p:nvSpPr>
        <p:spPr>
          <a:xfrm>
            <a:off x="4716016" y="1052736"/>
            <a:ext cx="3960440" cy="3139321"/>
          </a:xfrm>
          <a:prstGeom prst="rect">
            <a:avLst/>
          </a:prstGeom>
        </p:spPr>
        <p:txBody>
          <a:bodyPr wrap="square">
            <a:spAutoFit/>
          </a:bodyPr>
          <a:lstStyle/>
          <a:p>
            <a:pPr algn="just">
              <a:buClr>
                <a:schemeClr val="tx2"/>
              </a:buClr>
              <a:buSzPct val="110000"/>
              <a:buFont typeface="Wingdings" pitchFamily="2" charset="2"/>
              <a:buChar char="§"/>
            </a:pPr>
            <a:r>
              <a:rPr lang="it-IT" dirty="0" smtClean="0"/>
              <a:t> </a:t>
            </a:r>
            <a:r>
              <a:rPr lang="it-IT" sz="2000" dirty="0" smtClean="0"/>
              <a:t>La metodologia di tipo cilindrica di proiezione è basata sulla forma del cilindro su cui si avvolge completamente il modello 3D. </a:t>
            </a:r>
          </a:p>
          <a:p>
            <a:pPr algn="just">
              <a:buClr>
                <a:schemeClr val="tx2"/>
              </a:buClr>
              <a:buSzPct val="110000"/>
            </a:pPr>
            <a:endParaRPr lang="it-IT" sz="2000" dirty="0" smtClean="0"/>
          </a:p>
          <a:p>
            <a:pPr algn="just">
              <a:buClr>
                <a:schemeClr val="tx2"/>
              </a:buClr>
              <a:buSzPct val="110000"/>
              <a:buFont typeface="Wingdings" pitchFamily="2" charset="2"/>
              <a:buChar char="§"/>
            </a:pPr>
            <a:r>
              <a:rPr lang="it-IT" sz="2000" dirty="0" smtClean="0"/>
              <a:t> È efficace per quei modelli 3D che possono essere completamente inclusi all’interno della forma del cilindro</a:t>
            </a:r>
          </a:p>
          <a:p>
            <a:pPr algn="just">
              <a:buClr>
                <a:schemeClr val="tx2"/>
              </a:buClr>
              <a:buSzPct val="110000"/>
              <a:buFont typeface="Wingdings" pitchFamily="2" charset="2"/>
              <a:buChar char="§"/>
            </a:pPr>
            <a:endParaRPr lang="it-IT" dirty="0" smtClean="0"/>
          </a:p>
        </p:txBody>
      </p:sp>
      <p:pic>
        <p:nvPicPr>
          <p:cNvPr id="8194" name="Picture 2"/>
          <p:cNvPicPr>
            <a:picLocks noChangeAspect="1" noChangeArrowheads="1"/>
          </p:cNvPicPr>
          <p:nvPr/>
        </p:nvPicPr>
        <p:blipFill>
          <a:blip r:embed="rId4" cstate="print"/>
          <a:srcRect/>
          <a:stretch>
            <a:fillRect/>
          </a:stretch>
        </p:blipFill>
        <p:spPr bwMode="auto">
          <a:xfrm rot="5400000">
            <a:off x="1209898" y="3910781"/>
            <a:ext cx="2348879" cy="3401541"/>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rot="5400000">
            <a:off x="5287454" y="3433626"/>
            <a:ext cx="2673547" cy="381642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323528" y="332656"/>
            <a:ext cx="8496944" cy="646331"/>
          </a:xfrm>
          <a:prstGeom prst="rect">
            <a:avLst/>
          </a:prstGeom>
        </p:spPr>
        <p:txBody>
          <a:bodyPr wrap="square">
            <a:spAutoFit/>
          </a:bodyPr>
          <a:lstStyle/>
          <a:p>
            <a:pPr algn="ctr"/>
            <a:r>
              <a:rPr lang="it-IT" sz="3600" b="1" dirty="0" smtClean="0"/>
              <a:t>Box Mapping/ Spherical Mapping  </a:t>
            </a:r>
            <a:endParaRPr lang="it-IT" sz="3600" b="1" dirty="0"/>
          </a:p>
        </p:txBody>
      </p:sp>
      <p:pic>
        <p:nvPicPr>
          <p:cNvPr id="9218" name="Picture 2"/>
          <p:cNvPicPr>
            <a:picLocks noChangeAspect="1" noChangeArrowheads="1"/>
          </p:cNvPicPr>
          <p:nvPr/>
        </p:nvPicPr>
        <p:blipFill>
          <a:blip r:embed="rId4" cstate="print"/>
          <a:srcRect/>
          <a:stretch>
            <a:fillRect/>
          </a:stretch>
        </p:blipFill>
        <p:spPr bwMode="auto">
          <a:xfrm rot="5400000">
            <a:off x="705101" y="1031203"/>
            <a:ext cx="3413318" cy="4320480"/>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rot="5400000">
            <a:off x="4979922" y="1436901"/>
            <a:ext cx="3894755" cy="3846504"/>
          </a:xfrm>
          <a:prstGeom prst="rect">
            <a:avLst/>
          </a:prstGeom>
          <a:noFill/>
          <a:ln w="9525">
            <a:solidFill>
              <a:schemeClr val="tx1"/>
            </a:solidFill>
            <a:miter lim="800000"/>
            <a:headEnd/>
            <a:tailEnd/>
          </a:ln>
        </p:spPr>
      </p:pic>
      <p:sp>
        <p:nvSpPr>
          <p:cNvPr id="5" name="Rettangolo 4"/>
          <p:cNvSpPr/>
          <p:nvPr/>
        </p:nvSpPr>
        <p:spPr>
          <a:xfrm>
            <a:off x="1043608" y="5589240"/>
            <a:ext cx="6768752" cy="707886"/>
          </a:xfrm>
          <a:prstGeom prst="rect">
            <a:avLst/>
          </a:prstGeom>
        </p:spPr>
        <p:txBody>
          <a:bodyPr wrap="square">
            <a:spAutoFit/>
          </a:bodyPr>
          <a:lstStyle/>
          <a:p>
            <a:pPr algn="ctr"/>
            <a:r>
              <a:rPr lang="it-IT" sz="2000" dirty="0" smtClean="0"/>
              <a:t>Valgono le stesse considerazioni del Cylindrical Mapping ma con forme geometriche diverse.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0" y="188640"/>
            <a:ext cx="9144000" cy="707886"/>
          </a:xfrm>
          <a:prstGeom prst="rect">
            <a:avLst/>
          </a:prstGeom>
        </p:spPr>
        <p:txBody>
          <a:bodyPr wrap="square">
            <a:spAutoFit/>
          </a:bodyPr>
          <a:lstStyle/>
          <a:p>
            <a:pPr algn="ctr"/>
            <a:r>
              <a:rPr lang="it-IT" sz="4000" b="1" dirty="0" smtClean="0"/>
              <a:t>Convertire una range image in una mesh</a:t>
            </a:r>
            <a:endParaRPr lang="it-IT" sz="4000" b="1" dirty="0"/>
          </a:p>
        </p:txBody>
      </p:sp>
      <p:sp>
        <p:nvSpPr>
          <p:cNvPr id="3" name="Rettangolo 2"/>
          <p:cNvSpPr/>
          <p:nvPr/>
        </p:nvSpPr>
        <p:spPr>
          <a:xfrm>
            <a:off x="395536" y="1124744"/>
            <a:ext cx="7920880" cy="2246769"/>
          </a:xfrm>
          <a:prstGeom prst="rect">
            <a:avLst/>
          </a:prstGeom>
        </p:spPr>
        <p:txBody>
          <a:bodyPr wrap="square">
            <a:spAutoFit/>
          </a:bodyPr>
          <a:lstStyle/>
          <a:p>
            <a:pPr algn="just">
              <a:buClr>
                <a:schemeClr val="tx2"/>
              </a:buClr>
              <a:buSzPct val="110000"/>
              <a:buFont typeface="Wingdings" pitchFamily="2" charset="2"/>
              <a:buChar char="§"/>
            </a:pPr>
            <a:r>
              <a:rPr lang="it-IT" dirty="0" smtClean="0"/>
              <a:t> </a:t>
            </a:r>
            <a:r>
              <a:rPr lang="it-IT" sz="2000" dirty="0" smtClean="0"/>
              <a:t>Una </a:t>
            </a:r>
            <a:r>
              <a:rPr lang="it-IT" sz="2000" b="1" dirty="0" smtClean="0"/>
              <a:t>Range Image </a:t>
            </a:r>
            <a:r>
              <a:rPr lang="it-IT" sz="2000" dirty="0" smtClean="0"/>
              <a:t>è una immagine bidimensionale che contiene informazioni tridimensionali. </a:t>
            </a:r>
          </a:p>
          <a:p>
            <a:pPr algn="just">
              <a:buClr>
                <a:schemeClr val="tx2"/>
              </a:buClr>
              <a:buSzPct val="110000"/>
              <a:buFont typeface="Wingdings" pitchFamily="2" charset="2"/>
              <a:buChar char="§"/>
            </a:pPr>
            <a:endParaRPr lang="it-IT" sz="2000" dirty="0" smtClean="0"/>
          </a:p>
          <a:p>
            <a:pPr algn="just">
              <a:buClr>
                <a:schemeClr val="tx2"/>
              </a:buClr>
              <a:buSzPct val="110000"/>
              <a:buFont typeface="Wingdings" pitchFamily="2" charset="2"/>
              <a:buChar char="§"/>
            </a:pPr>
            <a:r>
              <a:rPr lang="it-IT" sz="2000" dirty="0" smtClean="0"/>
              <a:t>Ogni pixel rappresenta un punto dello spazio il cui colore rappresenta la profondità del punto dalla sorgente (scanner). Lo spazio colore può essere a toni di grigio o RGB (Red, Green, Blue)</a:t>
            </a:r>
          </a:p>
          <a:p>
            <a:pPr algn="just">
              <a:buClr>
                <a:schemeClr val="tx2"/>
              </a:buClr>
              <a:buSzPct val="110000"/>
            </a:pPr>
            <a:endParaRPr lang="it-IT" sz="2000" dirty="0" smtClean="0"/>
          </a:p>
        </p:txBody>
      </p:sp>
      <p:sp>
        <p:nvSpPr>
          <p:cNvPr id="5" name="Rettangolo 4"/>
          <p:cNvSpPr/>
          <p:nvPr/>
        </p:nvSpPr>
        <p:spPr>
          <a:xfrm>
            <a:off x="4716016" y="4077072"/>
            <a:ext cx="3816424" cy="432048"/>
          </a:xfrm>
          <a:prstGeom prst="rect">
            <a:avLst/>
          </a:prstGeom>
          <a:gradFill>
            <a:gsLst>
              <a:gs pos="0">
                <a:schemeClr val="tx1"/>
              </a:gs>
              <a:gs pos="50000">
                <a:schemeClr val="accent1">
                  <a:tint val="44500"/>
                  <a:satMod val="160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716016" y="4797152"/>
            <a:ext cx="2376264" cy="360040"/>
          </a:xfrm>
          <a:prstGeom prst="rect">
            <a:avLst/>
          </a:prstGeom>
          <a:gradFill flip="none" rotWithShape="1">
            <a:gsLst>
              <a:gs pos="0">
                <a:srgbClr val="0DA311"/>
              </a:gs>
              <a:gs pos="100000">
                <a:srgbClr val="C00000"/>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020272" y="4797152"/>
            <a:ext cx="1512168" cy="360040"/>
          </a:xfrm>
          <a:prstGeom prst="rect">
            <a:avLst/>
          </a:prstGeom>
          <a:gradFill flip="none" rotWithShape="1">
            <a:gsLst>
              <a:gs pos="100000">
                <a:srgbClr val="0DA311"/>
              </a:gs>
              <a:gs pos="100000">
                <a:srgbClr val="C00000"/>
              </a:gs>
              <a:gs pos="100000">
                <a:schemeClr val="tx2"/>
              </a:gs>
              <a:gs pos="80000">
                <a:schemeClr val="tx2"/>
              </a:gs>
              <a:gs pos="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6" name="Picture 4"/>
          <p:cNvPicPr>
            <a:picLocks noChangeAspect="1" noChangeArrowheads="1"/>
          </p:cNvPicPr>
          <p:nvPr/>
        </p:nvPicPr>
        <p:blipFill>
          <a:blip r:embed="rId4" cstate="print"/>
          <a:srcRect/>
          <a:stretch>
            <a:fillRect/>
          </a:stretch>
        </p:blipFill>
        <p:spPr bwMode="auto">
          <a:xfrm rot="5400000">
            <a:off x="1223628" y="2456892"/>
            <a:ext cx="2376264" cy="3744416"/>
          </a:xfrm>
          <a:prstGeom prst="rect">
            <a:avLst/>
          </a:prstGeom>
          <a:noFill/>
          <a:ln w="9525">
            <a:noFill/>
            <a:miter lim="800000"/>
            <a:headEnd/>
            <a:tailEnd/>
          </a:ln>
        </p:spPr>
      </p:pic>
      <p:cxnSp>
        <p:nvCxnSpPr>
          <p:cNvPr id="13" name="Connettore 2 12"/>
          <p:cNvCxnSpPr/>
          <p:nvPr/>
        </p:nvCxnSpPr>
        <p:spPr>
          <a:xfrm>
            <a:off x="1403648" y="6669360"/>
            <a:ext cx="122413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5400000" flipH="1" flipV="1">
            <a:off x="971203" y="6236915"/>
            <a:ext cx="864096"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5940152" y="5877272"/>
            <a:ext cx="1224136"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6300192" y="5949280"/>
            <a:ext cx="792088" cy="400110"/>
          </a:xfrm>
          <a:prstGeom prst="rect">
            <a:avLst/>
          </a:prstGeom>
          <a:noFill/>
        </p:spPr>
        <p:txBody>
          <a:bodyPr wrap="square" rtlCol="0">
            <a:spAutoFit/>
          </a:bodyPr>
          <a:lstStyle/>
          <a:p>
            <a:r>
              <a:rPr lang="it-IT" sz="2000" b="1" dirty="0" smtClean="0"/>
              <a:t>Z</a:t>
            </a:r>
            <a:endParaRPr lang="it-IT" sz="2000" b="1" dirty="0"/>
          </a:p>
        </p:txBody>
      </p:sp>
      <p:sp>
        <p:nvSpPr>
          <p:cNvPr id="20" name="CasellaDiTesto 19"/>
          <p:cNvSpPr txBox="1"/>
          <p:nvPr/>
        </p:nvSpPr>
        <p:spPr>
          <a:xfrm>
            <a:off x="899592" y="5733256"/>
            <a:ext cx="360040" cy="400110"/>
          </a:xfrm>
          <a:prstGeom prst="rect">
            <a:avLst/>
          </a:prstGeom>
          <a:noFill/>
        </p:spPr>
        <p:txBody>
          <a:bodyPr wrap="square" rtlCol="0">
            <a:spAutoFit/>
          </a:bodyPr>
          <a:lstStyle/>
          <a:p>
            <a:r>
              <a:rPr lang="it-IT" sz="2000" b="1" dirty="0" smtClean="0"/>
              <a:t>Y</a:t>
            </a:r>
            <a:endParaRPr lang="it-IT" sz="2000" b="1" dirty="0"/>
          </a:p>
        </p:txBody>
      </p:sp>
      <p:sp>
        <p:nvSpPr>
          <p:cNvPr id="21" name="CasellaDiTesto 20"/>
          <p:cNvSpPr txBox="1"/>
          <p:nvPr/>
        </p:nvSpPr>
        <p:spPr>
          <a:xfrm>
            <a:off x="2771800" y="6453336"/>
            <a:ext cx="648072" cy="400110"/>
          </a:xfrm>
          <a:prstGeom prst="rect">
            <a:avLst/>
          </a:prstGeom>
          <a:noFill/>
        </p:spPr>
        <p:txBody>
          <a:bodyPr wrap="square" rtlCol="0">
            <a:spAutoFit/>
          </a:bodyPr>
          <a:lstStyle/>
          <a:p>
            <a:r>
              <a:rPr lang="it-IT" sz="2000" b="1" dirty="0" smtClean="0"/>
              <a:t>X</a:t>
            </a:r>
            <a:endParaRPr lang="it-IT"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3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0" y="188640"/>
            <a:ext cx="8892480" cy="1323439"/>
          </a:xfrm>
          <a:prstGeom prst="rect">
            <a:avLst/>
          </a:prstGeom>
        </p:spPr>
        <p:txBody>
          <a:bodyPr wrap="square">
            <a:spAutoFit/>
          </a:bodyPr>
          <a:lstStyle/>
          <a:p>
            <a:pPr algn="ctr"/>
            <a:r>
              <a:rPr lang="it-IT" sz="4000" b="1" dirty="0" smtClean="0"/>
              <a:t>Architettura di un sistema di riconoscimento facciale 3D</a:t>
            </a:r>
            <a:endParaRPr lang="it-IT" sz="4000" b="1" dirty="0"/>
          </a:p>
        </p:txBody>
      </p:sp>
      <p:pic>
        <p:nvPicPr>
          <p:cNvPr id="4098" name="Picture 2"/>
          <p:cNvPicPr>
            <a:picLocks noChangeAspect="1" noChangeArrowheads="1"/>
          </p:cNvPicPr>
          <p:nvPr/>
        </p:nvPicPr>
        <p:blipFill>
          <a:blip r:embed="rId4" cstate="print"/>
          <a:srcRect/>
          <a:stretch>
            <a:fillRect/>
          </a:stretch>
        </p:blipFill>
        <p:spPr bwMode="auto">
          <a:xfrm rot="5400000">
            <a:off x="1860773" y="141708"/>
            <a:ext cx="5206430" cy="7848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tangolo 3"/>
          <p:cNvSpPr/>
          <p:nvPr/>
        </p:nvSpPr>
        <p:spPr>
          <a:xfrm>
            <a:off x="1043608" y="1052736"/>
            <a:ext cx="7074374" cy="4508927"/>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it-IT" sz="28700" b="1" dirty="0" smtClean="0">
                <a:ln w="17780" cmpd="sng">
                  <a:solidFill>
                    <a:srgbClr val="FFFFFF"/>
                  </a:solidFill>
                  <a:prstDash val="solid"/>
                  <a:miter lim="800000"/>
                </a:ln>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13500000" scaled="1"/>
                  <a:tileRect/>
                </a:gradFill>
                <a:effectLst>
                  <a:glow rad="139700">
                    <a:schemeClr val="accent1">
                      <a:alpha val="40000"/>
                    </a:schemeClr>
                  </a:glow>
                  <a:outerShdw blurRad="50800" algn="tl" rotWithShape="0">
                    <a:srgbClr val="000000"/>
                  </a:outerShdw>
                </a:effectLst>
              </a:rPr>
              <a:t>FINE</a:t>
            </a:r>
            <a:endParaRPr lang="it-IT" sz="28700" b="1" dirty="0">
              <a:ln w="17780" cmpd="sng">
                <a:solidFill>
                  <a:srgbClr val="FFFFFF"/>
                </a:solidFill>
                <a:prstDash val="solid"/>
                <a:miter lim="800000"/>
              </a:ln>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13500000" scaled="1"/>
                <a:tileRect/>
              </a:gradFill>
              <a:effectLst>
                <a:glow rad="139700">
                  <a:schemeClr val="accent1">
                    <a:alpha val="40000"/>
                  </a:schemeClr>
                </a:glow>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7000" r="-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724942"/>
          </a:xfrm>
        </p:spPr>
        <p:txBody>
          <a:bodyPr>
            <a:normAutofit fontScale="90000"/>
          </a:bodyPr>
          <a:lstStyle/>
          <a:p>
            <a:r>
              <a:rPr lang="it-IT" dirty="0"/>
              <a:t/>
            </a:r>
            <a:br>
              <a:rPr lang="it-IT" dirty="0"/>
            </a:br>
            <a:r>
              <a:rPr lang="it-IT" dirty="0"/>
              <a:t>3D FACE RECOGNITION</a:t>
            </a:r>
          </a:p>
        </p:txBody>
      </p:sp>
      <p:sp>
        <p:nvSpPr>
          <p:cNvPr id="3" name="Segnaposto contenuto 2"/>
          <p:cNvSpPr>
            <a:spLocks noGrp="1"/>
          </p:cNvSpPr>
          <p:nvPr>
            <p:ph idx="1"/>
          </p:nvPr>
        </p:nvSpPr>
        <p:spPr>
          <a:xfrm>
            <a:off x="467544" y="1196752"/>
            <a:ext cx="8229600" cy="5472608"/>
          </a:xfrm>
        </p:spPr>
        <p:txBody>
          <a:bodyPr>
            <a:normAutofit fontScale="55000" lnSpcReduction="20000"/>
          </a:bodyPr>
          <a:lstStyle/>
          <a:p>
            <a:pPr algn="just"/>
            <a:r>
              <a:rPr lang="it-IT" sz="3800" b="1" dirty="0" smtClean="0"/>
              <a:t>Il </a:t>
            </a:r>
            <a:r>
              <a:rPr lang="it-IT" sz="3800" b="1" dirty="0"/>
              <a:t>riconoscimento facciale a tre dimensioni (3D Face Recognition) </a:t>
            </a:r>
            <a:r>
              <a:rPr lang="it-IT" sz="3800" dirty="0"/>
              <a:t>è la modalità di riconoscimento facciale nel quale è utilizzata la geometria tridimensionale del volto </a:t>
            </a:r>
            <a:r>
              <a:rPr lang="it-IT" sz="3800" dirty="0" smtClean="0"/>
              <a:t>umano.</a:t>
            </a:r>
            <a:endParaRPr lang="it-IT" sz="3800" dirty="0"/>
          </a:p>
          <a:p>
            <a:pPr algn="just"/>
            <a:endParaRPr lang="it-IT" sz="3800" dirty="0"/>
          </a:p>
          <a:p>
            <a:pPr algn="just"/>
            <a:endParaRPr lang="it-IT" sz="3800" dirty="0"/>
          </a:p>
          <a:p>
            <a:pPr algn="just"/>
            <a:r>
              <a:rPr lang="it-IT" sz="3800" dirty="0"/>
              <a:t>Il vantaggio nell’uso del tridimensionale è l’avere una rappresentazione precisa della superficie geometrica del volto, non una rappresentazione “di come la luce viene riflessa sulla superficie del volto”.</a:t>
            </a:r>
          </a:p>
          <a:p>
            <a:pPr algn="just"/>
            <a:endParaRPr lang="it-IT" sz="3800" dirty="0"/>
          </a:p>
          <a:p>
            <a:pPr algn="just"/>
            <a:endParaRPr lang="it-IT" sz="3800" dirty="0"/>
          </a:p>
          <a:p>
            <a:pPr algn="just"/>
            <a:r>
              <a:rPr lang="it-IT" sz="3800" dirty="0"/>
              <a:t>La maggior limitazione negli algoritmi di riconoscimento facciale a tre dimensioni è nella fase d’acquisizione.</a:t>
            </a:r>
          </a:p>
          <a:p>
            <a:pPr algn="just"/>
            <a:endParaRPr lang="it-IT" sz="3800" dirty="0"/>
          </a:p>
          <a:p>
            <a:pPr algn="just"/>
            <a:endParaRPr lang="it-IT" sz="3800" dirty="0"/>
          </a:p>
          <a:p>
            <a:pPr algn="just"/>
            <a:r>
              <a:rPr lang="it-IT" sz="3800" dirty="0"/>
              <a:t>Correntemente, il 3D Face Recognition è ancora un campo di ricerca “aperto”, sebbene alcuni prodotti basati sul riconoscimento 3D del volto siano già in commercio</a:t>
            </a:r>
            <a:r>
              <a:rPr lang="it-IT" sz="3800" dirty="0" smtClean="0"/>
              <a:t>.</a:t>
            </a:r>
            <a:endParaRPr lang="it-IT" sz="3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1000" b="-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normAutofit fontScale="90000"/>
          </a:bodyPr>
          <a:lstStyle/>
          <a:p>
            <a:pPr algn="l"/>
            <a:r>
              <a:rPr lang="it-IT" dirty="0"/>
              <a:t/>
            </a:r>
            <a:br>
              <a:rPr lang="it-IT" dirty="0"/>
            </a:br>
            <a:r>
              <a:rPr lang="it-IT" dirty="0"/>
              <a:t>Riconoscimento Facciale: </a:t>
            </a:r>
            <a:br>
              <a:rPr lang="it-IT" dirty="0"/>
            </a:br>
            <a:r>
              <a:rPr lang="it-IT" dirty="0"/>
              <a:t>Problematiche tipiche</a:t>
            </a:r>
          </a:p>
        </p:txBody>
      </p:sp>
      <p:sp>
        <p:nvSpPr>
          <p:cNvPr id="3" name="Segnaposto contenuto 2"/>
          <p:cNvSpPr>
            <a:spLocks noGrp="1"/>
          </p:cNvSpPr>
          <p:nvPr>
            <p:ph idx="1"/>
          </p:nvPr>
        </p:nvSpPr>
        <p:spPr>
          <a:xfrm>
            <a:off x="1043608" y="1844824"/>
            <a:ext cx="4536504" cy="1944216"/>
          </a:xfrm>
        </p:spPr>
        <p:txBody>
          <a:bodyPr>
            <a:noAutofit/>
          </a:bodyPr>
          <a:lstStyle/>
          <a:p>
            <a:pPr marL="914400" indent="-914400">
              <a:buFont typeface="+mj-lt"/>
              <a:buAutoNum type="arabicPeriod"/>
            </a:pPr>
            <a:r>
              <a:rPr lang="it-IT" sz="2000" b="1" dirty="0" smtClean="0"/>
              <a:t>Condizioni </a:t>
            </a:r>
            <a:r>
              <a:rPr lang="it-IT" sz="2000" b="1" dirty="0"/>
              <a:t>di </a:t>
            </a:r>
            <a:r>
              <a:rPr lang="it-IT" sz="2000" b="1" dirty="0" smtClean="0"/>
              <a:t>luminosità</a:t>
            </a:r>
            <a:endParaRPr lang="it-IT" sz="2000" b="1" dirty="0"/>
          </a:p>
          <a:p>
            <a:pPr marL="914400" indent="-914400">
              <a:buFont typeface="+mj-lt"/>
              <a:buAutoNum type="arabicPeriod"/>
            </a:pPr>
            <a:r>
              <a:rPr lang="it-IT" sz="2000" b="1" dirty="0" smtClean="0">
                <a:hlinkClick r:id="rId4" action="ppaction://hlinkfile"/>
              </a:rPr>
              <a:t>Posa </a:t>
            </a:r>
            <a:r>
              <a:rPr lang="it-IT" sz="2000" b="1" dirty="0"/>
              <a:t>(orientamento della testa</a:t>
            </a:r>
            <a:r>
              <a:rPr lang="it-IT" sz="2000" b="1" dirty="0" smtClean="0"/>
              <a:t>)</a:t>
            </a:r>
            <a:endParaRPr lang="it-IT" sz="2000" b="1" dirty="0"/>
          </a:p>
          <a:p>
            <a:pPr marL="914400" indent="-914400">
              <a:buFont typeface="+mj-lt"/>
              <a:buAutoNum type="arabicPeriod"/>
            </a:pPr>
            <a:r>
              <a:rPr lang="it-IT" sz="2000" b="1" dirty="0" smtClean="0">
                <a:hlinkClick r:id="rId5" action="ppaction://hlinkfile"/>
              </a:rPr>
              <a:t>Espressioni facciali</a:t>
            </a:r>
            <a:endParaRPr lang="it-IT" sz="2000" b="1" dirty="0"/>
          </a:p>
          <a:p>
            <a:pPr marL="914400" indent="-914400">
              <a:buFont typeface="+mj-lt"/>
              <a:buAutoNum type="arabicPeriod"/>
            </a:pPr>
            <a:r>
              <a:rPr lang="it-IT" sz="2000" b="1" dirty="0" smtClean="0"/>
              <a:t>Occlusioni </a:t>
            </a:r>
            <a:r>
              <a:rPr lang="it-IT" sz="2000" b="1" dirty="0"/>
              <a:t>(auto-occlusioni</a:t>
            </a:r>
            <a:r>
              <a:rPr lang="it-IT" sz="2000" b="1" dirty="0" smtClean="0"/>
              <a:t>)</a:t>
            </a:r>
            <a:endParaRPr lang="it-IT" sz="2000" b="1" dirty="0"/>
          </a:p>
          <a:p>
            <a:pPr marL="914400" indent="-914400">
              <a:buFont typeface="+mj-lt"/>
              <a:buAutoNum type="arabicPeriod"/>
            </a:pPr>
            <a:r>
              <a:rPr lang="it-IT" sz="2000" b="1" dirty="0" smtClean="0">
                <a:hlinkClick r:id="rId6" action="ppaction://hlinkfile"/>
              </a:rPr>
              <a:t>Età</a:t>
            </a:r>
            <a:r>
              <a:rPr lang="it-IT" sz="2000" b="1" dirty="0" smtClean="0"/>
              <a:t> </a:t>
            </a:r>
            <a:endParaRPr lang="it-IT" sz="2000" b="1" dirty="0"/>
          </a:p>
          <a:p>
            <a:pPr>
              <a:buNone/>
            </a:pPr>
            <a:endParaRPr lang="it-IT" sz="5000" dirty="0"/>
          </a:p>
        </p:txBody>
      </p:sp>
      <p:sp>
        <p:nvSpPr>
          <p:cNvPr id="4" name="CasellaDiTesto 3"/>
          <p:cNvSpPr txBox="1"/>
          <p:nvPr/>
        </p:nvSpPr>
        <p:spPr>
          <a:xfrm>
            <a:off x="5292080" y="4581128"/>
            <a:ext cx="3528392" cy="1938992"/>
          </a:xfrm>
          <a:prstGeom prst="rect">
            <a:avLst/>
          </a:prstGeom>
          <a:noFill/>
        </p:spPr>
        <p:txBody>
          <a:bodyPr wrap="square" rtlCol="0">
            <a:spAutoFit/>
          </a:bodyPr>
          <a:lstStyle/>
          <a:p>
            <a:pPr algn="just"/>
            <a:r>
              <a:rPr lang="it-IT" sz="2000" dirty="0" smtClean="0"/>
              <a:t>Gli algoritmi di riconoscimento facciale 2D presentano problemi per le variazioni di:</a:t>
            </a:r>
          </a:p>
          <a:p>
            <a:pPr algn="just">
              <a:buFont typeface="Arial" pitchFamily="34" charset="0"/>
              <a:buChar char="•"/>
            </a:pPr>
            <a:r>
              <a:rPr lang="it-IT" sz="2000" b="1" dirty="0" smtClean="0"/>
              <a:t>Illuminazione </a:t>
            </a:r>
          </a:p>
          <a:p>
            <a:pPr algn="just">
              <a:buFont typeface="Arial" pitchFamily="34" charset="0"/>
              <a:buChar char="•"/>
            </a:pPr>
            <a:r>
              <a:rPr lang="it-IT" sz="2000" b="1" dirty="0" smtClean="0"/>
              <a:t>Posa </a:t>
            </a:r>
          </a:p>
          <a:p>
            <a:pPr algn="just">
              <a:buFont typeface="Arial" pitchFamily="34" charset="0"/>
              <a:buChar char="•"/>
            </a:pPr>
            <a:r>
              <a:rPr lang="it-IT" sz="2000" b="1" dirty="0" smtClean="0"/>
              <a:t>Espressione facciale</a:t>
            </a:r>
          </a:p>
        </p:txBody>
      </p:sp>
      <p:pic>
        <p:nvPicPr>
          <p:cNvPr id="6" name="Immagine 5" descr="Immagine2.jpg"/>
          <p:cNvPicPr>
            <a:picLocks noChangeAspect="1"/>
          </p:cNvPicPr>
          <p:nvPr/>
        </p:nvPicPr>
        <p:blipFill>
          <a:blip r:embed="rId7" cstate="print"/>
          <a:stretch>
            <a:fillRect/>
          </a:stretch>
        </p:blipFill>
        <p:spPr>
          <a:xfrm>
            <a:off x="755576" y="4077072"/>
            <a:ext cx="4032448" cy="1234067"/>
          </a:xfrm>
          <a:prstGeom prst="rect">
            <a:avLst/>
          </a:prstGeom>
        </p:spPr>
      </p:pic>
      <p:pic>
        <p:nvPicPr>
          <p:cNvPr id="8" name="Immagine 7" descr="brunetta.jpeg"/>
          <p:cNvPicPr>
            <a:picLocks noChangeAspect="1"/>
          </p:cNvPicPr>
          <p:nvPr/>
        </p:nvPicPr>
        <p:blipFill>
          <a:blip r:embed="rId8" cstate="print"/>
          <a:stretch>
            <a:fillRect/>
          </a:stretch>
        </p:blipFill>
        <p:spPr>
          <a:xfrm>
            <a:off x="683568" y="5517232"/>
            <a:ext cx="1296144" cy="1124744"/>
          </a:xfrm>
          <a:prstGeom prst="rect">
            <a:avLst/>
          </a:prstGeom>
        </p:spPr>
      </p:pic>
      <p:pic>
        <p:nvPicPr>
          <p:cNvPr id="9" name="Immagine 8" descr="482f6b66dab26_normal.jpg"/>
          <p:cNvPicPr>
            <a:picLocks noChangeAspect="1"/>
          </p:cNvPicPr>
          <p:nvPr/>
        </p:nvPicPr>
        <p:blipFill>
          <a:blip r:embed="rId9" cstate="print"/>
          <a:stretch>
            <a:fillRect/>
          </a:stretch>
        </p:blipFill>
        <p:spPr>
          <a:xfrm>
            <a:off x="2123728" y="5445224"/>
            <a:ext cx="1224136" cy="1196752"/>
          </a:xfrm>
          <a:prstGeom prst="rect">
            <a:avLst/>
          </a:prstGeom>
        </p:spPr>
      </p:pic>
      <p:pic>
        <p:nvPicPr>
          <p:cNvPr id="10" name="Immagine 9" descr="Brunetta_smorfietta_small.jpg"/>
          <p:cNvPicPr>
            <a:picLocks noChangeAspect="1"/>
          </p:cNvPicPr>
          <p:nvPr/>
        </p:nvPicPr>
        <p:blipFill>
          <a:blip r:embed="rId10" cstate="print"/>
          <a:stretch>
            <a:fillRect/>
          </a:stretch>
        </p:blipFill>
        <p:spPr>
          <a:xfrm>
            <a:off x="3563888" y="5445224"/>
            <a:ext cx="1152128" cy="11967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11560" y="404664"/>
            <a:ext cx="7776864" cy="646331"/>
          </a:xfrm>
          <a:prstGeom prst="rect">
            <a:avLst/>
          </a:prstGeom>
          <a:noFill/>
        </p:spPr>
        <p:txBody>
          <a:bodyPr wrap="square" rtlCol="0">
            <a:spAutoFit/>
          </a:bodyPr>
          <a:lstStyle/>
          <a:p>
            <a:r>
              <a:rPr lang="it-IT" sz="3600" dirty="0" smtClean="0">
                <a:latin typeface="Arial Black" pitchFamily="34" charset="0"/>
              </a:rPr>
              <a:t>Face Recognition Vendor Test</a:t>
            </a:r>
            <a:endParaRPr lang="it-IT" sz="3600" dirty="0">
              <a:latin typeface="Arial Black" pitchFamily="34" charset="0"/>
            </a:endParaRPr>
          </a:p>
        </p:txBody>
      </p:sp>
      <p:sp>
        <p:nvSpPr>
          <p:cNvPr id="4" name="CasellaDiTesto 3"/>
          <p:cNvSpPr txBox="1"/>
          <p:nvPr/>
        </p:nvSpPr>
        <p:spPr>
          <a:xfrm>
            <a:off x="251520" y="4298320"/>
            <a:ext cx="8208912" cy="1938992"/>
          </a:xfrm>
          <a:prstGeom prst="rect">
            <a:avLst/>
          </a:prstGeom>
          <a:noFill/>
        </p:spPr>
        <p:txBody>
          <a:bodyPr wrap="square" rtlCol="0">
            <a:spAutoFit/>
          </a:bodyPr>
          <a:lstStyle/>
          <a:p>
            <a:pPr algn="just"/>
            <a:r>
              <a:rPr lang="it-IT" sz="2400" dirty="0" smtClean="0"/>
              <a:t>Al fine di evidenziare i limiti delle tecniche esistenti e aumentarne le prestazioni, con cadenza biennale o triennale viene indetto il FRVT, in cui tutti i sistemi di riconoscimento del volto vengono testati congiuntamente al fine di stabilire quali di essi è il migliore e quali sono i risultati raggiunti dalla ricerca.</a:t>
            </a:r>
          </a:p>
        </p:txBody>
      </p:sp>
      <p:sp>
        <p:nvSpPr>
          <p:cNvPr id="5" name="CasellaDiTesto 4"/>
          <p:cNvSpPr txBox="1"/>
          <p:nvPr/>
        </p:nvSpPr>
        <p:spPr>
          <a:xfrm>
            <a:off x="4932040" y="1196752"/>
            <a:ext cx="3672408" cy="2308324"/>
          </a:xfrm>
          <a:prstGeom prst="rect">
            <a:avLst/>
          </a:prstGeom>
          <a:noFill/>
        </p:spPr>
        <p:txBody>
          <a:bodyPr wrap="square" rtlCol="0">
            <a:spAutoFit/>
          </a:bodyPr>
          <a:lstStyle/>
          <a:p>
            <a:pPr algn="just"/>
            <a:r>
              <a:rPr lang="it-IT" sz="2400" dirty="0" smtClean="0"/>
              <a:t>Il FRVT ha dimostrato “empiricamente” che le prestazioni degli algoritmi 2D si abbassano in presenza di variazioni di luminosità e posa</a:t>
            </a:r>
            <a:r>
              <a:rPr lang="it-IT" dirty="0" smtClean="0"/>
              <a:t>.</a:t>
            </a:r>
          </a:p>
        </p:txBody>
      </p:sp>
      <p:pic>
        <p:nvPicPr>
          <p:cNvPr id="6" name="Immagine 5" descr="Immagine1.jpg"/>
          <p:cNvPicPr>
            <a:picLocks noChangeAspect="1"/>
          </p:cNvPicPr>
          <p:nvPr/>
        </p:nvPicPr>
        <p:blipFill>
          <a:blip r:embed="rId4" cstate="print"/>
          <a:stretch>
            <a:fillRect/>
          </a:stretch>
        </p:blipFill>
        <p:spPr>
          <a:xfrm>
            <a:off x="395536" y="1340768"/>
            <a:ext cx="4435410" cy="27363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467544" y="332656"/>
            <a:ext cx="8352928" cy="1323439"/>
          </a:xfrm>
          <a:prstGeom prst="rect">
            <a:avLst/>
          </a:prstGeom>
        </p:spPr>
        <p:txBody>
          <a:bodyPr wrap="square">
            <a:spAutoFit/>
          </a:bodyPr>
          <a:lstStyle/>
          <a:p>
            <a:r>
              <a:rPr lang="it-IT" sz="4000" b="1" dirty="0" smtClean="0"/>
              <a:t>Face Recognition Vendor Test: </a:t>
            </a:r>
          </a:p>
          <a:p>
            <a:r>
              <a:rPr lang="it-IT" sz="4000" b="1" dirty="0" smtClean="0"/>
              <a:t>Testing con le variazioni di luminosità</a:t>
            </a:r>
          </a:p>
        </p:txBody>
      </p:sp>
      <p:sp>
        <p:nvSpPr>
          <p:cNvPr id="3" name="Rettangolo 2"/>
          <p:cNvSpPr/>
          <p:nvPr/>
        </p:nvSpPr>
        <p:spPr>
          <a:xfrm>
            <a:off x="611560" y="1556792"/>
            <a:ext cx="7848872" cy="2215991"/>
          </a:xfrm>
          <a:prstGeom prst="rect">
            <a:avLst/>
          </a:prstGeom>
        </p:spPr>
        <p:txBody>
          <a:bodyPr wrap="square">
            <a:spAutoFit/>
          </a:bodyPr>
          <a:lstStyle/>
          <a:p>
            <a:endParaRPr lang="it-IT" dirty="0" smtClean="0"/>
          </a:p>
          <a:p>
            <a:pPr algn="just">
              <a:buClr>
                <a:schemeClr val="tx2"/>
              </a:buClr>
              <a:buSzPct val="120000"/>
              <a:buFont typeface="Wingdings" pitchFamily="2" charset="2"/>
              <a:buChar char="§"/>
            </a:pPr>
            <a:r>
              <a:rPr lang="it-IT" sz="2000" dirty="0" smtClean="0"/>
              <a:t>FRVT 2002 ha dimostrato che le performance degli algoritmi 2D vengono drasticamente ridotte se si usano immagini dello stesso soggetto prese con illuminazioni molto diverse tra loro </a:t>
            </a:r>
          </a:p>
          <a:p>
            <a:endParaRPr lang="it-IT" sz="2000" dirty="0" smtClean="0"/>
          </a:p>
          <a:p>
            <a:pPr>
              <a:buClr>
                <a:schemeClr val="tx2"/>
              </a:buClr>
              <a:buSzPct val="120000"/>
              <a:buFont typeface="Wingdings" pitchFamily="2" charset="2"/>
              <a:buChar char="§"/>
            </a:pPr>
            <a:r>
              <a:rPr lang="it-IT" sz="1600" dirty="0" smtClean="0"/>
              <a:t>(immagini indoor &amp; outdoor scattate nello stesso giorno).</a:t>
            </a:r>
          </a:p>
          <a:p>
            <a:endParaRPr lang="it-IT" sz="2000" dirty="0" smtClean="0"/>
          </a:p>
        </p:txBody>
      </p:sp>
      <p:pic>
        <p:nvPicPr>
          <p:cNvPr id="3074" name="Picture 2"/>
          <p:cNvPicPr>
            <a:picLocks noChangeAspect="1" noChangeArrowheads="1"/>
          </p:cNvPicPr>
          <p:nvPr/>
        </p:nvPicPr>
        <p:blipFill>
          <a:blip r:embed="rId4" cstate="print"/>
          <a:srcRect/>
          <a:stretch>
            <a:fillRect/>
          </a:stretch>
        </p:blipFill>
        <p:spPr bwMode="auto">
          <a:xfrm rot="5400000">
            <a:off x="729209" y="2871193"/>
            <a:ext cx="3429000" cy="4400598"/>
          </a:xfrm>
          <a:prstGeom prst="rect">
            <a:avLst/>
          </a:prstGeom>
          <a:noFill/>
          <a:ln w="6350">
            <a:solidFill>
              <a:schemeClr val="tx1"/>
            </a:solidFill>
            <a:miter lim="800000"/>
            <a:headEnd/>
            <a:tailEnd/>
          </a:ln>
        </p:spPr>
      </p:pic>
      <p:sp>
        <p:nvSpPr>
          <p:cNvPr id="5" name="Rettangolo 4"/>
          <p:cNvSpPr/>
          <p:nvPr/>
        </p:nvSpPr>
        <p:spPr>
          <a:xfrm>
            <a:off x="4932040" y="3356992"/>
            <a:ext cx="3816424" cy="646331"/>
          </a:xfrm>
          <a:prstGeom prst="rect">
            <a:avLst/>
          </a:prstGeom>
        </p:spPr>
        <p:txBody>
          <a:bodyPr wrap="square">
            <a:spAutoFit/>
          </a:bodyPr>
          <a:lstStyle/>
          <a:p>
            <a:pPr algn="ctr"/>
            <a:r>
              <a:rPr lang="it-IT" b="1" dirty="0" smtClean="0"/>
              <a:t>Alcuni esempi di immagini FRVT Indoor &amp; Outdoor</a:t>
            </a:r>
          </a:p>
        </p:txBody>
      </p:sp>
      <p:pic>
        <p:nvPicPr>
          <p:cNvPr id="3075" name="Picture 3"/>
          <p:cNvPicPr>
            <a:picLocks noChangeAspect="1" noChangeArrowheads="1"/>
          </p:cNvPicPr>
          <p:nvPr/>
        </p:nvPicPr>
        <p:blipFill>
          <a:blip r:embed="rId5" cstate="print"/>
          <a:srcRect/>
          <a:stretch>
            <a:fillRect/>
          </a:stretch>
        </p:blipFill>
        <p:spPr bwMode="auto">
          <a:xfrm rot="5400000">
            <a:off x="5557801" y="3451313"/>
            <a:ext cx="2492895" cy="3600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l="-1000" r="-1000"/>
          </a:stretch>
        </a:blipFill>
        <a:effectLst/>
      </p:bgPr>
    </p:bg>
    <p:spTree>
      <p:nvGrpSpPr>
        <p:cNvPr id="1" name=""/>
        <p:cNvGrpSpPr/>
        <p:nvPr/>
      </p:nvGrpSpPr>
      <p:grpSpPr>
        <a:xfrm>
          <a:off x="0" y="0"/>
          <a:ext cx="0" cy="0"/>
          <a:chOff x="0" y="0"/>
          <a:chExt cx="0" cy="0"/>
        </a:xfrm>
      </p:grpSpPr>
      <p:sp>
        <p:nvSpPr>
          <p:cNvPr id="2" name="Rettangolo 1"/>
          <p:cNvSpPr/>
          <p:nvPr/>
        </p:nvSpPr>
        <p:spPr>
          <a:xfrm>
            <a:off x="827584" y="44624"/>
            <a:ext cx="7272808" cy="1323439"/>
          </a:xfrm>
          <a:prstGeom prst="rect">
            <a:avLst/>
          </a:prstGeom>
        </p:spPr>
        <p:txBody>
          <a:bodyPr wrap="square">
            <a:spAutoFit/>
          </a:bodyPr>
          <a:lstStyle/>
          <a:p>
            <a:pPr algn="ctr"/>
            <a:r>
              <a:rPr lang="it-IT" sz="4000" b="1" dirty="0" smtClean="0"/>
              <a:t>Face Recognition Vendor Test: </a:t>
            </a:r>
          </a:p>
          <a:p>
            <a:pPr algn="ctr"/>
            <a:r>
              <a:rPr lang="it-IT" sz="4000" b="1" dirty="0" smtClean="0"/>
              <a:t>Testing con le variazioni di posa</a:t>
            </a:r>
            <a:endParaRPr lang="it-IT" sz="4000" b="1" dirty="0"/>
          </a:p>
        </p:txBody>
      </p:sp>
      <p:sp>
        <p:nvSpPr>
          <p:cNvPr id="4" name="Rettangolo 3"/>
          <p:cNvSpPr/>
          <p:nvPr/>
        </p:nvSpPr>
        <p:spPr>
          <a:xfrm>
            <a:off x="755576" y="1484784"/>
            <a:ext cx="7560840" cy="1015663"/>
          </a:xfrm>
          <a:prstGeom prst="rect">
            <a:avLst/>
          </a:prstGeom>
        </p:spPr>
        <p:txBody>
          <a:bodyPr wrap="square">
            <a:spAutoFit/>
          </a:bodyPr>
          <a:lstStyle/>
          <a:p>
            <a:pPr algn="just">
              <a:buClr>
                <a:schemeClr val="tx2"/>
              </a:buClr>
              <a:buSzPct val="110000"/>
              <a:buFont typeface="Wingdings" pitchFamily="2" charset="2"/>
              <a:buChar char="§"/>
            </a:pPr>
            <a:r>
              <a:rPr lang="it-IT" sz="2000" dirty="0" smtClean="0"/>
              <a:t>FRVT 2000 e FRVT 2002 ha dimostrato che un altro dei task più difficili per i sistemi di riconoscimento facciale basati su due dimensioni è riconoscere quei volti che non sono rappresentati in posa frontale. </a:t>
            </a:r>
          </a:p>
        </p:txBody>
      </p:sp>
      <p:sp>
        <p:nvSpPr>
          <p:cNvPr id="5" name="Rettangolo 4"/>
          <p:cNvSpPr/>
          <p:nvPr/>
        </p:nvSpPr>
        <p:spPr>
          <a:xfrm>
            <a:off x="827584" y="2564904"/>
            <a:ext cx="7056784" cy="707886"/>
          </a:xfrm>
          <a:prstGeom prst="rect">
            <a:avLst/>
          </a:prstGeom>
        </p:spPr>
        <p:txBody>
          <a:bodyPr wrap="square">
            <a:spAutoFit/>
          </a:bodyPr>
          <a:lstStyle/>
          <a:p>
            <a:pPr algn="just">
              <a:buClr>
                <a:schemeClr val="tx2"/>
              </a:buClr>
              <a:buSzPct val="110000"/>
              <a:buFont typeface="Wingdings" pitchFamily="2" charset="2"/>
              <a:buChar char="§"/>
            </a:pPr>
            <a:r>
              <a:rPr lang="it-IT" sz="2000" dirty="0" smtClean="0"/>
              <a:t>La maggior parte dei sistemi di riconoscimento facciale 2D hanno elevate prestazioni quando l’immagine è frontale. </a:t>
            </a:r>
          </a:p>
        </p:txBody>
      </p:sp>
      <p:sp>
        <p:nvSpPr>
          <p:cNvPr id="6" name="Rettangolo 5"/>
          <p:cNvSpPr/>
          <p:nvPr/>
        </p:nvSpPr>
        <p:spPr>
          <a:xfrm>
            <a:off x="971600" y="3284984"/>
            <a:ext cx="7272808" cy="646331"/>
          </a:xfrm>
          <a:prstGeom prst="rect">
            <a:avLst/>
          </a:prstGeom>
        </p:spPr>
        <p:txBody>
          <a:bodyPr wrap="square">
            <a:spAutoFit/>
          </a:bodyPr>
          <a:lstStyle/>
          <a:p>
            <a:pPr lvl="1">
              <a:buClr>
                <a:schemeClr val="tx2"/>
              </a:buClr>
              <a:buSzPct val="110000"/>
              <a:buFont typeface="Wingdings" pitchFamily="2" charset="2"/>
              <a:buChar char="§"/>
            </a:pPr>
            <a:r>
              <a:rPr lang="it-IT" dirty="0" smtClean="0"/>
              <a:t>Se la posa del volto cambia (sia orizzontalmente che verticalmente) le performance decrescono.</a:t>
            </a:r>
          </a:p>
        </p:txBody>
      </p:sp>
      <p:pic>
        <p:nvPicPr>
          <p:cNvPr id="1026" name="Picture 2"/>
          <p:cNvPicPr>
            <a:picLocks noChangeAspect="1" noChangeArrowheads="1"/>
          </p:cNvPicPr>
          <p:nvPr/>
        </p:nvPicPr>
        <p:blipFill>
          <a:blip r:embed="rId4" cstate="print"/>
          <a:srcRect/>
          <a:stretch>
            <a:fillRect/>
          </a:stretch>
        </p:blipFill>
        <p:spPr bwMode="auto">
          <a:xfrm rot="5400000">
            <a:off x="884536" y="3516064"/>
            <a:ext cx="2842443" cy="3676427"/>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rot="5400000">
            <a:off x="5219341" y="2853667"/>
            <a:ext cx="2845270" cy="4860032"/>
          </a:xfrm>
          <a:prstGeom prst="rect">
            <a:avLst/>
          </a:prstGeom>
          <a:noFill/>
          <a:ln w="9525">
            <a:solidFill>
              <a:schemeClr val="tx1"/>
            </a:solidFill>
            <a:miter lim="800000"/>
            <a:headEnd/>
            <a:tailEnd/>
          </a:ln>
        </p:spPr>
      </p:pic>
      <p:sp>
        <p:nvSpPr>
          <p:cNvPr id="9" name="Ovale 8"/>
          <p:cNvSpPr/>
          <p:nvPr/>
        </p:nvSpPr>
        <p:spPr>
          <a:xfrm>
            <a:off x="899592" y="4293096"/>
            <a:ext cx="115212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1835696" y="4149080"/>
            <a:ext cx="1656184" cy="400110"/>
          </a:xfrm>
          <a:prstGeom prst="rect">
            <a:avLst/>
          </a:prstGeom>
          <a:noFill/>
        </p:spPr>
        <p:txBody>
          <a:bodyPr wrap="square" rtlCol="0">
            <a:spAutoFit/>
          </a:bodyPr>
          <a:lstStyle/>
          <a:p>
            <a:r>
              <a:rPr lang="it-IT" sz="2000" b="1" dirty="0" smtClean="0">
                <a:solidFill>
                  <a:srgbClr val="FF0000"/>
                </a:solidFill>
              </a:rPr>
              <a:t>Posa frontale</a:t>
            </a:r>
            <a:endParaRPr lang="it-IT" sz="2000" b="1" dirty="0">
              <a:solidFill>
                <a:srgbClr val="FF0000"/>
              </a:solidFill>
            </a:endParaRPr>
          </a:p>
        </p:txBody>
      </p:sp>
      <p:sp>
        <p:nvSpPr>
          <p:cNvPr id="11" name="Ovale 10"/>
          <p:cNvSpPr/>
          <p:nvPr/>
        </p:nvSpPr>
        <p:spPr>
          <a:xfrm>
            <a:off x="4572000" y="5157192"/>
            <a:ext cx="100811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Ovale 11"/>
          <p:cNvSpPr/>
          <p:nvPr/>
        </p:nvSpPr>
        <p:spPr>
          <a:xfrm>
            <a:off x="6300192" y="4725144"/>
            <a:ext cx="100811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p:cNvSpPr txBox="1"/>
          <p:nvPr/>
        </p:nvSpPr>
        <p:spPr>
          <a:xfrm>
            <a:off x="4283968" y="4715852"/>
            <a:ext cx="1872208" cy="400110"/>
          </a:xfrm>
          <a:prstGeom prst="rect">
            <a:avLst/>
          </a:prstGeom>
          <a:noFill/>
        </p:spPr>
        <p:txBody>
          <a:bodyPr wrap="square" rtlCol="0">
            <a:spAutoFit/>
          </a:bodyPr>
          <a:lstStyle/>
          <a:p>
            <a:r>
              <a:rPr lang="it-IT" sz="2000" b="1" dirty="0" smtClean="0">
                <a:solidFill>
                  <a:srgbClr val="FF0000"/>
                </a:solidFill>
              </a:rPr>
              <a:t>Posa </a:t>
            </a:r>
            <a:r>
              <a:rPr lang="it-IT" sz="2000" b="1" dirty="0" err="1" smtClean="0">
                <a:solidFill>
                  <a:srgbClr val="FF0000"/>
                </a:solidFill>
              </a:rPr>
              <a:t>left</a:t>
            </a:r>
            <a:r>
              <a:rPr lang="it-IT" sz="2000" b="1" dirty="0" smtClean="0">
                <a:solidFill>
                  <a:srgbClr val="FF0000"/>
                </a:solidFill>
              </a:rPr>
              <a:t>/right</a:t>
            </a:r>
            <a:endParaRPr lang="it-IT" sz="2000" b="1" dirty="0">
              <a:solidFill>
                <a:srgbClr val="FF0000"/>
              </a:solidFill>
            </a:endParaRPr>
          </a:p>
        </p:txBody>
      </p:sp>
      <p:sp>
        <p:nvSpPr>
          <p:cNvPr id="14" name="CasellaDiTesto 13"/>
          <p:cNvSpPr txBox="1"/>
          <p:nvPr/>
        </p:nvSpPr>
        <p:spPr>
          <a:xfrm>
            <a:off x="5940152" y="4365104"/>
            <a:ext cx="1728192" cy="400110"/>
          </a:xfrm>
          <a:prstGeom prst="rect">
            <a:avLst/>
          </a:prstGeom>
          <a:noFill/>
        </p:spPr>
        <p:txBody>
          <a:bodyPr wrap="square" rtlCol="0">
            <a:spAutoFit/>
          </a:bodyPr>
          <a:lstStyle/>
          <a:p>
            <a:r>
              <a:rPr lang="it-IT" sz="2000" b="1" dirty="0" smtClean="0">
                <a:solidFill>
                  <a:srgbClr val="FF0000"/>
                </a:solidFill>
              </a:rPr>
              <a:t>Posa up/down</a:t>
            </a:r>
            <a:endParaRPr lang="it-IT" sz="20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899592" y="260648"/>
            <a:ext cx="7056784" cy="707886"/>
          </a:xfrm>
          <a:prstGeom prst="rect">
            <a:avLst/>
          </a:prstGeom>
        </p:spPr>
        <p:txBody>
          <a:bodyPr wrap="square">
            <a:spAutoFit/>
          </a:bodyPr>
          <a:lstStyle/>
          <a:p>
            <a:pPr algn="ctr"/>
            <a:r>
              <a:rPr lang="it-IT" sz="4000" b="1" dirty="0" smtClean="0"/>
              <a:t>Un caso reale: il “lupo” Liboni</a:t>
            </a:r>
            <a:endParaRPr lang="it-IT" sz="4000" b="1" dirty="0"/>
          </a:p>
        </p:txBody>
      </p:sp>
      <p:pic>
        <p:nvPicPr>
          <p:cNvPr id="2050" name="Picture 2"/>
          <p:cNvPicPr>
            <a:picLocks noChangeAspect="1" noChangeArrowheads="1"/>
          </p:cNvPicPr>
          <p:nvPr/>
        </p:nvPicPr>
        <p:blipFill>
          <a:blip r:embed="rId4" cstate="print"/>
          <a:srcRect/>
          <a:stretch>
            <a:fillRect/>
          </a:stretch>
        </p:blipFill>
        <p:spPr bwMode="auto">
          <a:xfrm rot="5400000">
            <a:off x="3233850" y="650690"/>
            <a:ext cx="2604291" cy="3528392"/>
          </a:xfrm>
          <a:prstGeom prst="rect">
            <a:avLst/>
          </a:prstGeom>
          <a:noFill/>
          <a:ln w="9525">
            <a:solidFill>
              <a:schemeClr val="tx1"/>
            </a:solidFill>
            <a:miter lim="800000"/>
            <a:headEnd/>
            <a:tailEnd/>
          </a:ln>
        </p:spPr>
      </p:pic>
      <p:sp>
        <p:nvSpPr>
          <p:cNvPr id="5" name="Rettangolo 4"/>
          <p:cNvSpPr/>
          <p:nvPr/>
        </p:nvSpPr>
        <p:spPr>
          <a:xfrm>
            <a:off x="467544" y="3933056"/>
            <a:ext cx="8352928" cy="1015663"/>
          </a:xfrm>
          <a:prstGeom prst="rect">
            <a:avLst/>
          </a:prstGeom>
        </p:spPr>
        <p:txBody>
          <a:bodyPr wrap="square">
            <a:spAutoFit/>
          </a:bodyPr>
          <a:lstStyle/>
          <a:p>
            <a:pPr>
              <a:buClr>
                <a:schemeClr val="tx2"/>
              </a:buClr>
              <a:buSzPct val="110000"/>
              <a:buFont typeface="Wingdings" pitchFamily="2" charset="2"/>
              <a:buChar char="§"/>
            </a:pPr>
            <a:r>
              <a:rPr lang="it-IT" sz="2000" dirty="0" smtClean="0"/>
              <a:t>La causa dei limiti dei sistemi bidimensionali di riconoscimento facciale proviene dalla tipologia di dati utilizzati per verificare la somiglianza tra due volti:</a:t>
            </a:r>
          </a:p>
        </p:txBody>
      </p:sp>
      <p:sp>
        <p:nvSpPr>
          <p:cNvPr id="6" name="Rettangolo 5"/>
          <p:cNvSpPr/>
          <p:nvPr/>
        </p:nvSpPr>
        <p:spPr>
          <a:xfrm>
            <a:off x="611560" y="4869160"/>
            <a:ext cx="8136904" cy="677108"/>
          </a:xfrm>
          <a:prstGeom prst="rect">
            <a:avLst/>
          </a:prstGeom>
        </p:spPr>
        <p:txBody>
          <a:bodyPr wrap="square">
            <a:spAutoFit/>
          </a:bodyPr>
          <a:lstStyle/>
          <a:p>
            <a:pPr lvl="1">
              <a:buClr>
                <a:schemeClr val="tx2"/>
              </a:buClr>
              <a:buSzPct val="110000"/>
              <a:buFont typeface="Wingdings" pitchFamily="2" charset="2"/>
              <a:buChar char="§"/>
            </a:pPr>
            <a:r>
              <a:rPr lang="it-IT" dirty="0" smtClean="0"/>
              <a:t>Immagini </a:t>
            </a:r>
            <a:r>
              <a:rPr lang="it-IT" sz="2000" dirty="0" smtClean="0"/>
              <a:t>fotografiche</a:t>
            </a:r>
            <a:r>
              <a:rPr lang="it-IT" dirty="0" smtClean="0"/>
              <a:t>, videotape, sequenza di immagini di un sistema di videosorveglianza.</a:t>
            </a:r>
          </a:p>
        </p:txBody>
      </p:sp>
      <p:sp>
        <p:nvSpPr>
          <p:cNvPr id="7" name="Rettangolo 6"/>
          <p:cNvSpPr/>
          <p:nvPr/>
        </p:nvSpPr>
        <p:spPr>
          <a:xfrm>
            <a:off x="467544" y="5589240"/>
            <a:ext cx="8064896" cy="707886"/>
          </a:xfrm>
          <a:prstGeom prst="rect">
            <a:avLst/>
          </a:prstGeom>
        </p:spPr>
        <p:txBody>
          <a:bodyPr wrap="square">
            <a:spAutoFit/>
          </a:bodyPr>
          <a:lstStyle/>
          <a:p>
            <a:pPr>
              <a:buClr>
                <a:schemeClr val="tx2"/>
              </a:buClr>
              <a:buSzPct val="110000"/>
              <a:buFont typeface="Wingdings" pitchFamily="2" charset="2"/>
              <a:buChar char="§"/>
            </a:pPr>
            <a:r>
              <a:rPr lang="it-IT" sz="2000" dirty="0" smtClean="0"/>
              <a:t>I sistemi di riconoscimento facciale 2D lavorano su una rappresentazione bidimensionale di una scena tridimensionale.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2160240" y="260648"/>
            <a:ext cx="4572000" cy="646331"/>
          </a:xfrm>
          <a:prstGeom prst="rect">
            <a:avLst/>
          </a:prstGeom>
        </p:spPr>
        <p:txBody>
          <a:bodyPr>
            <a:spAutoFit/>
          </a:bodyPr>
          <a:lstStyle/>
          <a:p>
            <a:pPr algn="ctr"/>
            <a:r>
              <a:rPr lang="it-IT" sz="3600" b="1" dirty="0" smtClean="0"/>
              <a:t>Percezione: illusioni</a:t>
            </a:r>
            <a:endParaRPr lang="it-IT" sz="3600" b="1" dirty="0"/>
          </a:p>
        </p:txBody>
      </p:sp>
      <p:pic>
        <p:nvPicPr>
          <p:cNvPr id="3074" name="Picture 2"/>
          <p:cNvPicPr>
            <a:picLocks noChangeAspect="1" noChangeArrowheads="1"/>
          </p:cNvPicPr>
          <p:nvPr/>
        </p:nvPicPr>
        <p:blipFill>
          <a:blip r:embed="rId4" cstate="print"/>
          <a:srcRect/>
          <a:stretch>
            <a:fillRect/>
          </a:stretch>
        </p:blipFill>
        <p:spPr bwMode="auto">
          <a:xfrm rot="5400000">
            <a:off x="1949688" y="74649"/>
            <a:ext cx="5244627" cy="69127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1578</Words>
  <Application>Microsoft Office PowerPoint</Application>
  <PresentationFormat>Presentazione su schermo (4:3)</PresentationFormat>
  <Paragraphs>235</Paragraphs>
  <Slides>29</Slides>
  <Notes>29</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Face Recognition</vt:lpstr>
      <vt:lpstr>Introduzione:</vt:lpstr>
      <vt:lpstr> 3D FACE RECOGNITION</vt:lpstr>
      <vt:lpstr> Riconoscimento Facciale:  Problematiche tipiche</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Biometrica facciale</dc:title>
  <dc:creator>Gessica</dc:creator>
  <cp:lastModifiedBy>Gessica</cp:lastModifiedBy>
  <cp:revision>123</cp:revision>
  <dcterms:created xsi:type="dcterms:W3CDTF">2011-04-30T10:27:15Z</dcterms:created>
  <dcterms:modified xsi:type="dcterms:W3CDTF">2011-05-12T22:21:06Z</dcterms:modified>
</cp:coreProperties>
</file>