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505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E0C25-C41C-47F9-9EE0-73EB750A8BB8}" type="datetimeFigureOut">
              <a:rPr lang="it-IT" smtClean="0"/>
              <a:pPr/>
              <a:t>16/05/2011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72D17-75E4-455C-ACEC-9E6624B593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A72D17-75E4-455C-ACEC-9E6624B59361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9ACE-DAFE-45C4-9F80-EBD2FCF45D02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9037-BC39-49FF-AE2B-842DE685C508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C3273-DED4-4ABB-9853-E34DAF75B084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0D353-E358-4325-866A-547C53D3D90B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7116-DD28-411E-86A9-8628E540CF8A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43AB6-18A0-4E9B-8074-39F456D3748C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2D6FC-2393-43C2-AEF9-5AC92A852E39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08803-5DB1-4C4E-A82E-FE6F693BB5E1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91D6-0B4F-4ECC-A61A-1ED0FA91E32D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37CC-8399-40D4-88FE-D3812CB0C256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12B7-5B90-4305-BAD8-4438C422D1CE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0000"/>
            <a:lum/>
          </a:blip>
          <a:srcRect/>
          <a:stretch>
            <a:fillRect t="-36000" b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0EA80-612A-4FD2-BD0C-41E5F8FC0E44}" type="datetime1">
              <a:rPr lang="it-IT" smtClean="0"/>
              <a:pPr/>
              <a:t>16/05/2011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97498-4566-443A-9DD7-CCE81E04200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r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39552" y="467961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UNIVERSITA’ DEGLI STUDI </a:t>
            </a:r>
            <a:r>
              <a:rPr lang="it-IT" sz="3200" b="1" dirty="0" err="1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 PERUGIA</a:t>
            </a:r>
            <a:endParaRPr lang="it-IT" sz="3200" b="1" dirty="0">
              <a:solidFill>
                <a:srgbClr val="FF0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99592" y="1084674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505F5"/>
                </a:solidFill>
                <a:latin typeface="Lucida Sans Unicode" pitchFamily="34" charset="0"/>
                <a:cs typeface="Lucida Sans Unicode" pitchFamily="34" charset="0"/>
              </a:rPr>
              <a:t>Facoltà di Scienze Matematiche, Fisiche e Naturali</a:t>
            </a:r>
            <a:endParaRPr lang="it-IT" sz="2000" b="1" dirty="0">
              <a:solidFill>
                <a:srgbClr val="0505F5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99592" y="1444714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505F5"/>
                </a:solidFill>
                <a:latin typeface="Lucida Sans Unicode" pitchFamily="34" charset="0"/>
                <a:cs typeface="Lucida Sans Unicode" pitchFamily="34" charset="0"/>
              </a:rPr>
              <a:t>Corso di Laurea Triennale in Matematica</a:t>
            </a:r>
            <a:endParaRPr lang="it-IT" sz="2000" b="1" dirty="0">
              <a:solidFill>
                <a:srgbClr val="0505F5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67544" y="3759423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Lucida Sans Unicode" pitchFamily="34" charset="0"/>
                <a:cs typeface="Lucida Sans Unicode" pitchFamily="34" charset="0"/>
              </a:rPr>
              <a:t>Seminario di Sicurezza Informatica</a:t>
            </a:r>
            <a:endParaRPr lang="it-IT" sz="2400" b="1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67544" y="427393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2800" b="1" dirty="0" err="1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2800" b="1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2800" b="1" dirty="0">
              <a:solidFill>
                <a:srgbClr val="FF0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12" name="Immagine 11" descr="logo_uni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1844824"/>
            <a:ext cx="1869086" cy="1855955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395536" y="53012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Lucida Sans Unicode" pitchFamily="34" charset="0"/>
                <a:cs typeface="Lucida Sans Unicode" pitchFamily="34" charset="0"/>
              </a:rPr>
              <a:t>Studenti</a:t>
            </a:r>
            <a:endParaRPr lang="it-IT" b="1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7596336" y="53012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Lucida Sans Unicode" pitchFamily="34" charset="0"/>
                <a:cs typeface="Lucida Sans Unicode" pitchFamily="34" charset="0"/>
              </a:rPr>
              <a:t>Docente</a:t>
            </a:r>
            <a:endParaRPr lang="it-IT" b="1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95536" y="5579948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>
                <a:latin typeface="Japan" pitchFamily="2" charset="0"/>
                <a:cs typeface="Lucida Sans Unicode" pitchFamily="34" charset="0"/>
              </a:rPr>
              <a:t>Raffaela</a:t>
            </a:r>
            <a:r>
              <a:rPr lang="it-IT" sz="2400" dirty="0" smtClean="0">
                <a:latin typeface="Japan" pitchFamily="2" charset="0"/>
                <a:cs typeface="Lucida Sans Unicode" pitchFamily="34" charset="0"/>
              </a:rPr>
              <a:t> </a:t>
            </a:r>
            <a:r>
              <a:rPr lang="it-IT" sz="2400" dirty="0" err="1" smtClean="0">
                <a:latin typeface="Japan" pitchFamily="2" charset="0"/>
                <a:cs typeface="Lucida Sans Unicode" pitchFamily="34" charset="0"/>
              </a:rPr>
              <a:t>Sarlo</a:t>
            </a:r>
            <a:endParaRPr lang="it-IT" sz="2400" dirty="0" smtClean="0">
              <a:latin typeface="Japan" pitchFamily="2" charset="0"/>
              <a:cs typeface="Lucida Sans Unicode" pitchFamily="34" charset="0"/>
            </a:endParaRPr>
          </a:p>
          <a:p>
            <a:r>
              <a:rPr lang="it-IT" sz="2400" dirty="0" smtClean="0">
                <a:latin typeface="Japan" pitchFamily="2" charset="0"/>
                <a:cs typeface="Lucida Sans Unicode" pitchFamily="34" charset="0"/>
              </a:rPr>
              <a:t>Azzurra Virgulti</a:t>
            </a:r>
            <a:endParaRPr lang="it-IT" sz="2400" dirty="0">
              <a:latin typeface="Japan" pitchFamily="2" charset="0"/>
              <a:cs typeface="Lucida Sans Unicode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6444208" y="5589240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dirty="0" smtClean="0">
                <a:latin typeface="Japan" pitchFamily="2" charset="0"/>
                <a:cs typeface="Lucida Sans Unicode" pitchFamily="34" charset="0"/>
              </a:rPr>
              <a:t>Stefano </a:t>
            </a:r>
            <a:r>
              <a:rPr lang="it-IT" sz="2400" dirty="0" err="1" smtClean="0">
                <a:latin typeface="Japan" pitchFamily="2" charset="0"/>
                <a:cs typeface="Lucida Sans Unicode" pitchFamily="34" charset="0"/>
              </a:rPr>
              <a:t>Bistarelli</a:t>
            </a:r>
            <a:endParaRPr lang="it-IT" sz="2400" dirty="0">
              <a:latin typeface="Japan" pitchFamily="2" charset="0"/>
              <a:cs typeface="Lucida Sans Unicode" pitchFamily="34" charset="0"/>
            </a:endParaRPr>
          </a:p>
        </p:txBody>
      </p:sp>
      <p:sp>
        <p:nvSpPr>
          <p:cNvPr id="20" name="Segnaposto numero diapositiva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Limiti del protocollo SMTP e sicurezza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220828"/>
            <a:ext cx="8136904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80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Il protocollo SMTP originario non gestisce l’autenticazione del 	mittente</a:t>
            </a:r>
          </a:p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80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Rischio di SPAM</a:t>
            </a:r>
          </a:p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80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Possibilità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di inviare e-mail facendo apparire come mittente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l’indirizzo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corrispondente ad un altro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account</a:t>
            </a:r>
          </a:p>
          <a:p>
            <a:pPr>
              <a:spcAft>
                <a:spcPts val="3000"/>
              </a:spcAft>
              <a:tabLst>
                <a:tab pos="180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Per ovviare a questi problemi è stata sviluppata un’estensione chiamata SMPT-AUTH, ma lo SPAM rimane ancora oggi un grave problema; a tal proposito si sta lavorando su varie proposte di autenticazione e-mail.</a:t>
            </a: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Descrizione dello </a:t>
            </a:r>
            <a:r>
              <a:rPr lang="it-IT" sz="28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In una rete con tecnologia ethernet tutti gli 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</a:rPr>
              <a:t>host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sono in 	grado di leggere le informazioni trasmesse nella rete stessa.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In genere, le informazioni che una “scheda disonesta” spia, 	appartengono ai pacchetti del protocollo che si trova più 	all’interno nell’insieme dei pacchetti annidati, cioè il SMTP.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In zone in cui è richiesta sicurezza, la rete ethernet non 	dovrebbe mai essere scelta come tecnologia portante.</a:t>
            </a:r>
            <a:endParaRPr lang="it-IT" sz="2000" dirty="0">
              <a:solidFill>
                <a:schemeClr val="bg1"/>
              </a:solidFill>
              <a:latin typeface="Lucida Sans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Lo </a:t>
            </a:r>
            <a:r>
              <a:rPr lang="it-IT" sz="28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Il programma demone SPYD ha il compito di mostrare quanto 	insicura possa essere una rete con tecnologia Ethernet.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Il nome, SPYD, sta per “The Spy 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Daemon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”, cioè il demone 	spia, poiché la posta intercettata può essere letta senza 	permesso alcuno del mittente o del destinatario.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∞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E’ stato realizzato da alcuni studenti universitari ed è 	distribuito come “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freewear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” o “Open Source Software”.</a:t>
            </a:r>
            <a:endParaRPr lang="it-IT" sz="2000" dirty="0">
              <a:solidFill>
                <a:schemeClr val="bg1"/>
              </a:solidFill>
              <a:latin typeface="Lucida Sans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Fasi dello </a:t>
            </a:r>
            <a:r>
              <a:rPr lang="it-IT" sz="28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0"/>
              </a:spcAft>
              <a:buFont typeface="+mj-lt"/>
              <a:buAutoNum type="arabicPeriod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Girando su di un 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host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X, esso cattura ogni singolo pacchetto Ethernet, lo apre e ne estrae il pacchetto IP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Memorizza, analizza e raggruppa i pacchetti IP per sessione. SPYD ricostruisce tutti i pacchetti IP al fine di assemblare un pacchetto TCP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Ricostruisce il pacchetto TCP ed estrae la sessione SMTP.</a:t>
            </a:r>
            <a:r>
              <a:rPr lang="it-IT" sz="2000" dirty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Isolata la sessione, SPYD la scrive in un file di testo nel 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filesystem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e l’utente malintenzionato può comodamente andarla a leggere.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Come utilizzare SPYD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I requisiti di sistema sono minimi. Per eseguire al meglio il programma c’è bisogno di:</a:t>
            </a:r>
          </a:p>
          <a:p>
            <a:pPr>
              <a:spcAft>
                <a:spcPts val="3000"/>
              </a:spcAft>
              <a:buFont typeface="Lucida Sans" pitchFamily="34" charset="0"/>
              <a:buChar char="∂"/>
              <a:tabLst>
                <a:tab pos="252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. Un sistema Linux con una interfaccia alla rete Ethernet dalla 	quale si vuole “sniffare” il traffico di posta elettronica.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∂"/>
              <a:tabLst>
                <a:tab pos="252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. Un compilatore C per compilare il demone.</a:t>
            </a:r>
          </a:p>
          <a:p>
            <a:pPr>
              <a:spcAft>
                <a:spcPts val="3000"/>
              </a:spcAft>
              <a:buFont typeface="Lucida Sans" pitchFamily="34" charset="0"/>
              <a:buChar char="∂"/>
              <a:tabLst>
                <a:tab pos="252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. Privilegi di superutente (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root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) per eseguire lo stesso.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Come utilizzare SPYD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Wingdings" pitchFamily="2" charset="2"/>
              <a:buChar char="Ø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Il demone, una volta in memoria, cattura tutte le e-mail in 	entrata ed in uscita che passano per quella rete e memorizza 	ciascuna e-mail in un file diverso.</a:t>
            </a:r>
          </a:p>
          <a:p>
            <a:pPr>
              <a:spcAft>
                <a:spcPts val="3000"/>
              </a:spcAft>
              <a:buFont typeface="Wingdings" pitchFamily="2" charset="2"/>
              <a:buChar char="Ø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Ai file contenenti le lettere verrà assegnato un nome 	corrispondente alla data e all’ora della cattura delle stesse e 	saranno posti nella stessa directory da dove il programma è 	stato eseguito.</a:t>
            </a:r>
          </a:p>
          <a:p>
            <a:pPr>
              <a:spcAft>
                <a:spcPts val="3000"/>
              </a:spcAft>
              <a:buFont typeface="Wingdings" pitchFamily="2" charset="2"/>
              <a:buChar char="Ø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Avranno come estensione la parola “.</a:t>
            </a:r>
            <a:r>
              <a:rPr lang="it-IT" sz="2000" dirty="0" err="1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spied</a:t>
            </a: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”.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Come proteggere le proprie mail dagli </a:t>
            </a:r>
            <a:r>
              <a:rPr lang="it-IT" sz="28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501022"/>
            <a:ext cx="81369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  <a:cs typeface="Lucida Sans Unicode" pitchFamily="34" charset="0"/>
              </a:rPr>
              <a:t> Per garantire la propria sicurezza durante l’invio di e-mail è 	necessario non far capire cosa c’è scritto nelle stesse a chi 	“sniffa”.</a:t>
            </a: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Mediante l’utilizzo di programmi di crittografia è possibile 	codificare il testo in chiaro di una e-mail.</a:t>
            </a: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" pitchFamily="34" charset="0"/>
              </a:rPr>
              <a:t> I più recenti client di posta forniscono degli strumenti di 	cifratura interni piuttosto efficienti e versatili.</a:t>
            </a:r>
            <a:endParaRPr lang="it-IT" sz="2000" dirty="0" smtClean="0">
              <a:solidFill>
                <a:schemeClr val="bg1"/>
              </a:solidFill>
              <a:latin typeface="Lucida Sans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405225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>
                <a:solidFill>
                  <a:schemeClr val="bg1"/>
                </a:solidFill>
                <a:latin typeface="Lucida Sans" pitchFamily="34" charset="0"/>
              </a:rPr>
              <a:t>FINE</a:t>
            </a:r>
            <a:endParaRPr lang="it-IT" sz="600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55576" y="3205425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>
                <a:solidFill>
                  <a:srgbClr val="FF00FF"/>
                </a:solidFill>
                <a:latin typeface="Lucida Sans" pitchFamily="34" charset="0"/>
              </a:rPr>
              <a:t>Grazie per l’attenzione</a:t>
            </a:r>
            <a:endParaRPr lang="it-IT" sz="6000" dirty="0">
              <a:solidFill>
                <a:srgbClr val="FF00FF"/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332057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INDICE</a:t>
            </a:r>
            <a:endParaRPr lang="it-IT" sz="32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118335"/>
            <a:ext cx="8136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Il protocollo SMTP</a:t>
            </a:r>
            <a:endParaRPr lang="it-IT" sz="2000" dirty="0" smtClean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Breve storia della posta elettronica</a:t>
            </a: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Descrizione del funzionamento</a:t>
            </a: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Uso del protocollo</a:t>
            </a: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Limiti del protocollo SMTP</a:t>
            </a:r>
          </a:p>
          <a:p>
            <a:pPr lvl="1"/>
            <a:endParaRPr lang="it-IT" sz="2000" dirty="0" smtClean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it-IT" sz="2000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67544" y="4293096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Lo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Descizione</a:t>
            </a: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dello </a:t>
            </a:r>
            <a:r>
              <a:rPr lang="it-IT" sz="2000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endParaRPr lang="it-IT" sz="2000" dirty="0" smtClean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Come utilizzare SPYD</a:t>
            </a:r>
          </a:p>
          <a:p>
            <a:pPr lvl="1">
              <a:buFont typeface="Wingdings" pitchFamily="2" charset="2"/>
              <a:buChar char="ü"/>
            </a:pPr>
            <a:r>
              <a:rPr lang="it-IT" sz="2000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Come proteggere le proprie mail dagli </a:t>
            </a:r>
            <a:r>
              <a:rPr lang="it-IT" sz="2000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endParaRPr lang="it-IT" sz="2000" dirty="0" smtClean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1"/>
            <a:endParaRPr lang="it-IT" sz="2000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Breve storia della posta elettronica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260317"/>
            <a:ext cx="8136904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Calibri" pitchFamily="34" charset="0"/>
              <a:buChar char="φ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Nel 1969 nasce ARPANET, la prima rete sperimentale</a:t>
            </a: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Nel 1970 viene definito il Network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Control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Protocol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(NCP), 	l’insieme di regole necessarie per far parlare tra loro due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host</a:t>
            </a:r>
            <a:endParaRPr lang="it-IT" sz="2000" dirty="0" smtClean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Nel 1971 Ray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Tomlinson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spedisce il primo messaggio di posta 	elettronica della storia</a:t>
            </a: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Nel 1982 viene elaborato la RCF 821, nella quale si definisce il 	protocollo SMTP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Descrizione del funzionamento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260317"/>
            <a:ext cx="8136904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Il sistema di posta elettronica è diviso in tre fasi: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Consegna del messaggio (protocollo SMTP)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Mantenimento del messaggio nella casella di posta del server e presentazione, a richiesta, al proprietario della mailbox (protocollo POP3 o IMAP)</a:t>
            </a:r>
          </a:p>
          <a:p>
            <a:pPr marL="457200" indent="-457200">
              <a:spcAft>
                <a:spcPts val="3000"/>
              </a:spcAft>
              <a:buFont typeface="+mj-lt"/>
              <a:buAutoNum type="arabicPeriod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Lettura della posta dalla casella di posta elettronica tramite un programma (client) sul computer dell’utente</a:t>
            </a: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Analogia con la posta ordinaria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916832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44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Il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client di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posta, se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deve spedire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qualcosa,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cerca una buca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delle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lettere (server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SMTP).</a:t>
            </a:r>
          </a:p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44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Vi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infila la corrispondenza che verrà prelevata e portata a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destinazione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dal sistema postale. </a:t>
            </a:r>
            <a:endParaRPr lang="it-IT" sz="2000" dirty="0" smtClean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44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Dal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punto di vista del destinatario, l’unica cosa da fare è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controllare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periodicamente la propria cassetta delle lettere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(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mailbox POP3 o IMAP) per vedere se vi è stato inserito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qualcosa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. </a:t>
            </a:r>
            <a:endParaRPr lang="it-IT" sz="2000" dirty="0" smtClean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3000"/>
              </a:spcAft>
              <a:buFont typeface="Arial" pitchFamily="34" charset="0"/>
              <a:buChar char="•"/>
              <a:tabLst>
                <a:tab pos="144000" algn="l"/>
              </a:tabLst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Esattamente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come la posta ordinaria, la corrispondenza viene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	smistata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in base all’indirizzo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3000"/>
              </a:spcAft>
            </a:pP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Uso del protocollo SMTP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656944"/>
            <a:ext cx="81369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Simple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Mail Transfer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Protocol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(SMTP) è il protocollo utilizzato 	per trasmettere messaggi di posta elettronica tra due </a:t>
            </a:r>
            <a:r>
              <a:rPr lang="it-IT" sz="2000" dirty="0" err="1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host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>
              <a:spcAft>
                <a:spcPts val="3000"/>
              </a:spcAft>
              <a:tabLst>
                <a:tab pos="216000" algn="l"/>
              </a:tabLst>
            </a:pPr>
            <a:endParaRPr lang="it-IT" sz="2000" dirty="0" smtClean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3000"/>
              </a:spcAft>
              <a:buFont typeface="Calibri" pitchFamily="34" charset="0"/>
              <a:buChar char="φ"/>
              <a:tabLst>
                <a:tab pos="216000" algn="l"/>
              </a:tabLs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 Il protocollo è descritto nella RFC 821, ma lavora in stretta 	collaborazione con altri standard, poiché ha diversi limiti.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Uso del protocollo SMTP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260317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Lo scambio dei messaggi avviene tra un mittente (M) ed un server destinatario (D) attraverso una connessione di rete. </a:t>
            </a:r>
            <a:endParaRPr lang="it-IT" sz="2000" dirty="0" smtClean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Aft>
                <a:spcPts val="1200"/>
              </a:spcAft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L’invio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avviene in due passi:</a:t>
            </a:r>
          </a:p>
          <a:p>
            <a:pPr marL="457200" lvl="0" indent="-457200">
              <a:spcAft>
                <a:spcPts val="1200"/>
              </a:spcAft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Il programma di posta elettronica usato dall’utente invia il messaggio al proprio server, usando il protocollo SMTP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Il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server trasferisce il messaggio al server del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destinatario utilizzando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lo stesso protocollo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457200" lvl="0" indent="-457200"/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È possibile che il programma di posta elettronica usato dall’utente effettui direttamente il collegamento con il </a:t>
            </a:r>
            <a:r>
              <a:rPr lang="it-IT" sz="2000" dirty="0" smtClean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server </a:t>
            </a: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del destinatario, senza utilizzare il proprio server.</a:t>
            </a:r>
          </a:p>
          <a:p>
            <a:pPr>
              <a:spcAft>
                <a:spcPts val="3000"/>
              </a:spcAft>
            </a:pP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177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Uso del protocollo SMTP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395536" y="1916832"/>
            <a:ext cx="8496944" cy="4392488"/>
            <a:chOff x="395536" y="1916832"/>
            <a:chExt cx="8496944" cy="4392488"/>
          </a:xfrm>
        </p:grpSpPr>
        <p:sp>
          <p:nvSpPr>
            <p:cNvPr id="9" name="Rettangolo 8"/>
            <p:cNvSpPr/>
            <p:nvPr/>
          </p:nvSpPr>
          <p:spPr>
            <a:xfrm>
              <a:off x="395536" y="1916832"/>
              <a:ext cx="8496944" cy="43924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 9" descr="compute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552" y="4609931"/>
              <a:ext cx="1728192" cy="1267341"/>
            </a:xfrm>
            <a:prstGeom prst="rect">
              <a:avLst/>
            </a:prstGeom>
          </p:spPr>
        </p:pic>
        <p:pic>
          <p:nvPicPr>
            <p:cNvPr id="11" name="Immagine 10" descr="computer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48333" y="4609931"/>
              <a:ext cx="1728192" cy="1267341"/>
            </a:xfrm>
            <a:prstGeom prst="rect">
              <a:avLst/>
            </a:prstGeom>
          </p:spPr>
        </p:pic>
        <p:pic>
          <p:nvPicPr>
            <p:cNvPr id="12" name="Immagine 11" descr="HP-MediaSmart-Serv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67675" y="2178150"/>
              <a:ext cx="1080189" cy="1610890"/>
            </a:xfrm>
            <a:prstGeom prst="rect">
              <a:avLst/>
            </a:prstGeom>
          </p:spPr>
        </p:pic>
        <p:pic>
          <p:nvPicPr>
            <p:cNvPr id="13" name="Immagine 12" descr="HP-MediaSmart-Serv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96136" y="2178150"/>
              <a:ext cx="1080189" cy="1610890"/>
            </a:xfrm>
            <a:prstGeom prst="rect">
              <a:avLst/>
            </a:prstGeom>
          </p:spPr>
        </p:pic>
        <p:sp>
          <p:nvSpPr>
            <p:cNvPr id="14" name="Freccia a destra 13"/>
            <p:cNvSpPr/>
            <p:nvPr/>
          </p:nvSpPr>
          <p:spPr>
            <a:xfrm rot="18749973">
              <a:off x="1085554" y="4099967"/>
              <a:ext cx="1431235" cy="1575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Freccia a destra 14"/>
            <p:cNvSpPr/>
            <p:nvPr/>
          </p:nvSpPr>
          <p:spPr>
            <a:xfrm>
              <a:off x="3419872" y="3066961"/>
              <a:ext cx="2232248" cy="1460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Freccia a destra 15"/>
            <p:cNvSpPr/>
            <p:nvPr/>
          </p:nvSpPr>
          <p:spPr>
            <a:xfrm rot="2842846">
              <a:off x="6703169" y="4002175"/>
              <a:ext cx="1431235" cy="1575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Freccia a destra 16"/>
            <p:cNvSpPr/>
            <p:nvPr/>
          </p:nvSpPr>
          <p:spPr>
            <a:xfrm rot="20269169">
              <a:off x="2229900" y="4328517"/>
              <a:ext cx="3646962" cy="132902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755576" y="587727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Mittente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7020272" y="5877272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Destinatario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20" name="CasellaDiTesto 19"/>
            <p:cNvSpPr txBox="1"/>
            <p:nvPr/>
          </p:nvSpPr>
          <p:spPr>
            <a:xfrm rot="2820554">
              <a:off x="6777019" y="3759922"/>
              <a:ext cx="17301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POP3/IMAP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21" name="CasellaDiTesto 20"/>
            <p:cNvSpPr txBox="1"/>
            <p:nvPr/>
          </p:nvSpPr>
          <p:spPr>
            <a:xfrm rot="20233424">
              <a:off x="3250379" y="4162422"/>
              <a:ext cx="85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SMTP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22" name="CasellaDiTesto 21"/>
            <p:cNvSpPr txBox="1"/>
            <p:nvPr/>
          </p:nvSpPr>
          <p:spPr>
            <a:xfrm rot="18702682">
              <a:off x="1232950" y="3836433"/>
              <a:ext cx="85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SMTP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4220344" y="2780928"/>
              <a:ext cx="85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>
                  <a:latin typeface="Lucida Sans Unicode" pitchFamily="34" charset="0"/>
                  <a:cs typeface="Lucida Sans Unicode" pitchFamily="34" charset="0"/>
                </a:rPr>
                <a:t>SMTP</a:t>
              </a:r>
              <a:endParaRPr lang="it-IT" sz="2000" dirty="0">
                <a:latin typeface="Lucida Sans Unicode" pitchFamily="34" charset="0"/>
                <a:cs typeface="Lucida Sans Unicode" pitchFamily="34" charset="0"/>
              </a:endParaRPr>
            </a:p>
          </p:txBody>
        </p:sp>
      </p:grp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7498-4566-443A-9DD7-CCE81E042003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88640"/>
            <a:ext cx="7632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Il protocollo SMTP e lo </a:t>
            </a:r>
            <a:r>
              <a:rPr lang="it-IT" sz="1600" b="1" dirty="0" err="1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Sniffer</a:t>
            </a:r>
            <a:r>
              <a:rPr lang="it-IT" sz="16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 SPYD</a:t>
            </a:r>
            <a:endParaRPr lang="it-IT" sz="16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117758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FF"/>
                </a:solidFill>
                <a:latin typeface="Lucida Sans Unicode" pitchFamily="34" charset="0"/>
                <a:cs typeface="Lucida Sans Unicode" pitchFamily="34" charset="0"/>
              </a:rPr>
              <a:t>Procedura per il trasferimento del messaggio</a:t>
            </a:r>
            <a:endParaRPr lang="it-IT" sz="2800" b="1" dirty="0">
              <a:solidFill>
                <a:srgbClr val="FF00FF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916832"/>
            <a:ext cx="81369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80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M, sulla base dell’indirizzo e-mail del destinatario, identifica il server D ed apre una connessione.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 identifica il suo indirizzo IP ed accetta la connessione. Inoltre, memorizza tale identificazione come parte iniziale del messaggio da ricevere.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M comunica lo username del destinatario.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 verifica la validità dell’indirizzo ed autorizza la trasmissione del messaggio.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rPr>
              <a:t>D memorizza il messaggio in attesa che il reale destinatario si colleghi e ritiri il messaggio utilizzando un apposito protocollo (POP3 o IMAP).</a:t>
            </a:r>
          </a:p>
          <a:p>
            <a:pPr>
              <a:spcAft>
                <a:spcPts val="3000"/>
              </a:spcAft>
            </a:pPr>
            <a:endParaRPr lang="it-IT" sz="2000" dirty="0">
              <a:solidFill>
                <a:schemeClr val="bg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730</Words>
  <Application>Microsoft Office PowerPoint</Application>
  <PresentationFormat>Presentazione su schermo (4:3)</PresentationFormat>
  <Paragraphs>126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Azzurra</dc:creator>
  <cp:lastModifiedBy>Azzurra</cp:lastModifiedBy>
  <cp:revision>29</cp:revision>
  <dcterms:created xsi:type="dcterms:W3CDTF">2011-05-13T13:59:24Z</dcterms:created>
  <dcterms:modified xsi:type="dcterms:W3CDTF">2011-05-16T17:59:21Z</dcterms:modified>
</cp:coreProperties>
</file>