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6" r:id="rId2"/>
    <p:sldMasterId id="2147483708" r:id="rId3"/>
  </p:sldMasterIdLst>
  <p:notesMasterIdLst>
    <p:notesMasterId r:id="rId54"/>
  </p:notesMasterIdLst>
  <p:sldIdLst>
    <p:sldId id="275" r:id="rId4"/>
    <p:sldId id="277" r:id="rId5"/>
    <p:sldId id="278" r:id="rId6"/>
    <p:sldId id="279" r:id="rId7"/>
    <p:sldId id="280" r:id="rId8"/>
    <p:sldId id="281" r:id="rId9"/>
    <p:sldId id="282" r:id="rId10"/>
    <p:sldId id="283" r:id="rId11"/>
    <p:sldId id="284" r:id="rId12"/>
    <p:sldId id="285" r:id="rId13"/>
    <p:sldId id="286" r:id="rId14"/>
    <p:sldId id="287" r:id="rId15"/>
    <p:sldId id="288" r:id="rId16"/>
    <p:sldId id="276" r:id="rId17"/>
    <p:sldId id="289" r:id="rId18"/>
    <p:sldId id="290" r:id="rId19"/>
    <p:sldId id="291" r:id="rId20"/>
    <p:sldId id="305" r:id="rId21"/>
    <p:sldId id="292" r:id="rId22"/>
    <p:sldId id="306" r:id="rId23"/>
    <p:sldId id="293" r:id="rId24"/>
    <p:sldId id="294" r:id="rId25"/>
    <p:sldId id="295" r:id="rId26"/>
    <p:sldId id="296" r:id="rId27"/>
    <p:sldId id="297" r:id="rId28"/>
    <p:sldId id="299" r:id="rId29"/>
    <p:sldId id="298" r:id="rId30"/>
    <p:sldId id="300" r:id="rId31"/>
    <p:sldId id="301" r:id="rId32"/>
    <p:sldId id="303" r:id="rId33"/>
    <p:sldId id="304" r:id="rId34"/>
    <p:sldId id="256" r:id="rId35"/>
    <p:sldId id="257" r:id="rId36"/>
    <p:sldId id="258" r:id="rId37"/>
    <p:sldId id="259" r:id="rId38"/>
    <p:sldId id="260" r:id="rId39"/>
    <p:sldId id="261" r:id="rId40"/>
    <p:sldId id="262" r:id="rId41"/>
    <p:sldId id="269" r:id="rId42"/>
    <p:sldId id="263" r:id="rId43"/>
    <p:sldId id="264" r:id="rId44"/>
    <p:sldId id="265" r:id="rId45"/>
    <p:sldId id="266" r:id="rId46"/>
    <p:sldId id="268" r:id="rId47"/>
    <p:sldId id="267" r:id="rId48"/>
    <p:sldId id="270" r:id="rId49"/>
    <p:sldId id="271" r:id="rId50"/>
    <p:sldId id="272" r:id="rId51"/>
    <p:sldId id="273" r:id="rId52"/>
    <p:sldId id="274"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6" autoAdjust="0"/>
    <p:restoredTop sz="94784" autoAdjust="0"/>
  </p:normalViewPr>
  <p:slideViewPr>
    <p:cSldViewPr>
      <p:cViewPr varScale="1">
        <p:scale>
          <a:sx n="70" d="100"/>
          <a:sy n="70" d="100"/>
        </p:scale>
        <p:origin x="-1164" y="-108"/>
      </p:cViewPr>
      <p:guideLst>
        <p:guide orient="horz" pos="2160"/>
        <p:guide pos="2880"/>
      </p:guideLst>
    </p:cSldViewPr>
  </p:slideViewPr>
  <p:outlineViewPr>
    <p:cViewPr>
      <p:scale>
        <a:sx n="33" d="100"/>
        <a:sy n="33" d="100"/>
      </p:scale>
      <p:origin x="0" y="62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616A05-C865-4A0E-9637-E1A58C89E6AD}" type="datetimeFigureOut">
              <a:rPr lang="it-IT" smtClean="0"/>
              <a:pPr/>
              <a:t>26/05/2011</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921B4D-4364-409B-90EE-11342AECA252}"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D921B4D-4364-409B-90EE-11342AECA252}" type="slidenum">
              <a:rPr lang="it-IT" smtClean="0"/>
              <a:pPr/>
              <a:t>32</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1"/>
      </p:bgRef>
    </p:bg>
    <p:spTree>
      <p:nvGrpSpPr>
        <p:cNvPr id="1" name=""/>
        <p:cNvGrpSpPr/>
        <p:nvPr/>
      </p:nvGrpSpPr>
      <p:grpSpPr>
        <a:xfrm>
          <a:off x="0" y="0"/>
          <a:ext cx="0" cy="0"/>
          <a:chOff x="0" y="0"/>
          <a:chExt cx="0" cy="0"/>
        </a:xfrm>
      </p:grpSpPr>
      <p:sp>
        <p:nvSpPr>
          <p:cNvPr id="8" name="Titolo 7"/>
          <p:cNvSpPr>
            <a:spLocks noGrp="1"/>
          </p:cNvSpPr>
          <p:nvPr>
            <p:ph type="ctrTitle"/>
          </p:nvPr>
        </p:nvSpPr>
        <p:spPr>
          <a:xfrm>
            <a:off x="2286000" y="3124200"/>
            <a:ext cx="6172200" cy="1894362"/>
          </a:xfrm>
        </p:spPr>
        <p:txBody>
          <a:bodyPr/>
          <a:lstStyle>
            <a:lvl1pPr>
              <a:defRPr b="1"/>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bwMode="auto">
          <a:xfrm rot="5400000">
            <a:off x="7764621" y="1174097"/>
            <a:ext cx="2286000" cy="381000"/>
          </a:xfrm>
        </p:spPr>
        <p:txBody>
          <a:bodyPr/>
          <a:lstStyle/>
          <a:p>
            <a:fld id="{E6F9B8CD-342D-4579-98EC-A8FD6B7370E1}" type="datetimeFigureOut">
              <a:rPr lang="en-US" smtClean="0"/>
              <a:pPr/>
              <a:t>5/26/2011</a:t>
            </a:fld>
            <a:endParaRPr lang="en-US" dirty="0"/>
          </a:p>
        </p:txBody>
      </p:sp>
      <p:sp>
        <p:nvSpPr>
          <p:cNvPr id="17" name="Segnaposto piè di pagina 16"/>
          <p:cNvSpPr>
            <a:spLocks noGrp="1"/>
          </p:cNvSpPr>
          <p:nvPr>
            <p:ph type="ftr" sz="quarter" idx="11"/>
          </p:nvPr>
        </p:nvSpPr>
        <p:spPr bwMode="auto">
          <a:xfrm rot="5400000">
            <a:off x="7077269" y="4181669"/>
            <a:ext cx="3657600" cy="384048"/>
          </a:xfrm>
        </p:spPr>
        <p:txBody>
          <a:bodyPr/>
          <a:lstStyle/>
          <a:p>
            <a:endParaRPr kumimoji="0" lang="en-US" dirty="0"/>
          </a:p>
        </p:txBody>
      </p:sp>
      <p:sp>
        <p:nvSpPr>
          <p:cNvPr id="10" name="Rettango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tango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tango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ttore 1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ttore 1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ttore 1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tango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egnaposto numero diapositiva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‹N›</a:t>
            </a:fld>
            <a:endParaRPr kumimoji="0" lang="en-US" dirty="0"/>
          </a:p>
        </p:txBody>
      </p:sp>
    </p:spTree>
  </p:cSld>
  <p:clrMapOvr>
    <a:overrideClrMapping bg1="lt1" tx1="dk1" bg2="lt2" tx2="dk2" accent1="accent1" accent2="accent2" accent3="accent3" accent4="accent4" accent5="accent5" accent6="accent6" hlink="hlink" folHlink="folHlink"/>
  </p:clrMapOvr>
  <p:transition>
    <p:pull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6F9B8CD-342D-4579-98EC-A8FD6B7370E1}" type="datetimeFigureOut">
              <a:rPr lang="en-US" smtClean="0"/>
              <a:pPr/>
              <a:t>5/26/2011</a:t>
            </a:fld>
            <a:endParaRPr lang="en-US"/>
          </a:p>
        </p:txBody>
      </p:sp>
      <p:sp>
        <p:nvSpPr>
          <p:cNvPr id="5" name="Segnaposto piè di pagina 4"/>
          <p:cNvSpPr>
            <a:spLocks noGrp="1"/>
          </p:cNvSpPr>
          <p:nvPr>
            <p:ph type="ftr" sz="quarter" idx="11"/>
          </p:nvPr>
        </p:nvSpPr>
        <p:spPr/>
        <p:txBody>
          <a:bodyPr/>
          <a:lstStyle/>
          <a:p>
            <a:endParaRPr kumimoji="0" lang="en-US"/>
          </a:p>
        </p:txBody>
      </p:sp>
      <p:sp>
        <p:nvSpPr>
          <p:cNvPr id="6" name="Segnaposto numero diapositiva 5"/>
          <p:cNvSpPr>
            <a:spLocks noGrp="1"/>
          </p:cNvSpPr>
          <p:nvPr>
            <p:ph type="sldNum" sz="quarter" idx="12"/>
          </p:nvPr>
        </p:nvSpPr>
        <p:spPr/>
        <p:txBody>
          <a:bodyPr/>
          <a:lstStyle/>
          <a:p>
            <a:fld id="{2BBB5E19-F10A-4C2F-BF6F-11C513378A2E}" type="slidenum">
              <a:rPr kumimoji="0" lang="en-US" smtClean="0"/>
              <a:pPr/>
              <a:t>‹N›</a:t>
            </a:fld>
            <a:endParaRPr kumimoji="0" lang="en-US"/>
          </a:p>
        </p:txBody>
      </p:sp>
    </p:spTree>
  </p:cSld>
  <p:clrMapOvr>
    <a:masterClrMapping/>
  </p:clrMapOvr>
  <p:transition>
    <p:pull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1676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6F9B8CD-342D-4579-98EC-A8FD6B7370E1}" type="datetimeFigureOut">
              <a:rPr lang="en-US" smtClean="0"/>
              <a:pPr/>
              <a:t>5/26/2011</a:t>
            </a:fld>
            <a:endParaRPr lang="en-US"/>
          </a:p>
        </p:txBody>
      </p:sp>
      <p:sp>
        <p:nvSpPr>
          <p:cNvPr id="5" name="Segnaposto piè di pagina 4"/>
          <p:cNvSpPr>
            <a:spLocks noGrp="1"/>
          </p:cNvSpPr>
          <p:nvPr>
            <p:ph type="ftr" sz="quarter" idx="11"/>
          </p:nvPr>
        </p:nvSpPr>
        <p:spPr/>
        <p:txBody>
          <a:bodyPr/>
          <a:lstStyle/>
          <a:p>
            <a:endParaRPr kumimoji="0" lang="en-US"/>
          </a:p>
        </p:txBody>
      </p:sp>
      <p:sp>
        <p:nvSpPr>
          <p:cNvPr id="6" name="Segnaposto numero diapositiva 5"/>
          <p:cNvSpPr>
            <a:spLocks noGrp="1"/>
          </p:cNvSpPr>
          <p:nvPr>
            <p:ph type="sldNum" sz="quarter" idx="12"/>
          </p:nvPr>
        </p:nvSpPr>
        <p:spPr/>
        <p:txBody>
          <a:bodyPr/>
          <a:lstStyle/>
          <a:p>
            <a:fld id="{2BBB5E19-F10A-4C2F-BF6F-11C513378A2E}" type="slidenum">
              <a:rPr kumimoji="0" lang="en-US" smtClean="0"/>
              <a:pPr/>
              <a:t>‹N›</a:t>
            </a:fld>
            <a:endParaRPr kumimoji="0" lang="en-US"/>
          </a:p>
        </p:txBody>
      </p:sp>
    </p:spTree>
  </p:cSld>
  <p:clrMapOvr>
    <a:masterClrMapping/>
  </p:clrMapOvr>
  <p:transition>
    <p:pull dir="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1"/>
      </p:bgRef>
    </p:bg>
    <p:spTree>
      <p:nvGrpSpPr>
        <p:cNvPr id="1" name=""/>
        <p:cNvGrpSpPr/>
        <p:nvPr/>
      </p:nvGrpSpPr>
      <p:grpSpPr>
        <a:xfrm>
          <a:off x="0" y="0"/>
          <a:ext cx="0" cy="0"/>
          <a:chOff x="0" y="0"/>
          <a:chExt cx="0" cy="0"/>
        </a:xfrm>
      </p:grpSpPr>
      <p:sp>
        <p:nvSpPr>
          <p:cNvPr id="8" name="Titolo 7"/>
          <p:cNvSpPr>
            <a:spLocks noGrp="1"/>
          </p:cNvSpPr>
          <p:nvPr>
            <p:ph type="ctrTitle"/>
          </p:nvPr>
        </p:nvSpPr>
        <p:spPr>
          <a:xfrm>
            <a:off x="2286000" y="3124200"/>
            <a:ext cx="6172200" cy="1894362"/>
          </a:xfrm>
        </p:spPr>
        <p:txBody>
          <a:bodyPr/>
          <a:lstStyle>
            <a:lvl1pPr>
              <a:defRPr b="1"/>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bwMode="auto">
          <a:xfrm rot="5400000">
            <a:off x="7764621" y="1174097"/>
            <a:ext cx="2286000" cy="381000"/>
          </a:xfrm>
        </p:spPr>
        <p:txBody>
          <a:bodyPr/>
          <a:lstStyle/>
          <a:p>
            <a:fld id="{E6F9B8CD-342D-4579-98EC-A8FD6B7370E1}" type="datetimeFigureOut">
              <a:rPr lang="en-US" smtClean="0"/>
              <a:pPr/>
              <a:t>5/26/2011</a:t>
            </a:fld>
            <a:endParaRPr lang="en-US" dirty="0"/>
          </a:p>
        </p:txBody>
      </p:sp>
      <p:sp>
        <p:nvSpPr>
          <p:cNvPr id="17" name="Segnaposto piè di pagina 16"/>
          <p:cNvSpPr>
            <a:spLocks noGrp="1"/>
          </p:cNvSpPr>
          <p:nvPr>
            <p:ph type="ftr" sz="quarter" idx="11"/>
          </p:nvPr>
        </p:nvSpPr>
        <p:spPr bwMode="auto">
          <a:xfrm rot="5400000">
            <a:off x="7077269" y="4181669"/>
            <a:ext cx="3657600" cy="384048"/>
          </a:xfrm>
        </p:spPr>
        <p:txBody>
          <a:bodyPr/>
          <a:lstStyle/>
          <a:p>
            <a:endParaRPr kumimoji="0" lang="en-US" dirty="0"/>
          </a:p>
        </p:txBody>
      </p:sp>
      <p:sp>
        <p:nvSpPr>
          <p:cNvPr id="10" name="Rettango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tango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tango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ttore 1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ttore 1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ttore 1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tango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egnaposto numero diapositiva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‹N›</a:t>
            </a:fld>
            <a:endParaRPr kumimoji="0" lang="en-US" dirty="0"/>
          </a:p>
        </p:txBody>
      </p:sp>
    </p:spTree>
  </p:cSld>
  <p:clrMapOvr>
    <a:overrideClrMapping bg1="lt1" tx1="dk1" bg2="lt2" tx2="dk2" accent1="accent1" accent2="accent2" accent3="accent3" accent4="accent4" accent5="accent5" accent6="accent6" hlink="hlink" folHlink="folHlink"/>
  </p:clrMapOvr>
  <p:transition>
    <p:pull dir="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8" name="Segnaposto contenuto 7"/>
          <p:cNvSpPr>
            <a:spLocks noGrp="1"/>
          </p:cNvSpPr>
          <p:nvPr>
            <p:ph sz="quarter" idx="1"/>
          </p:nvPr>
        </p:nvSpPr>
        <p:spPr>
          <a:xfrm>
            <a:off x="457200" y="1600200"/>
            <a:ext cx="7467600" cy="487375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5/26/2011</a:t>
            </a:fld>
            <a:endParaRPr lang="en-US"/>
          </a:p>
        </p:txBody>
      </p:sp>
      <p:sp>
        <p:nvSpPr>
          <p:cNvPr id="9" name="Segnaposto numero diapositiva 8"/>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10" name="Segnaposto piè di pagina 9"/>
          <p:cNvSpPr>
            <a:spLocks noGrp="1"/>
          </p:cNvSpPr>
          <p:nvPr>
            <p:ph type="ftr" sz="quarter" idx="16"/>
          </p:nvPr>
        </p:nvSpPr>
        <p:spPr/>
        <p:txBody>
          <a:bodyPr rtlCol="0"/>
          <a:lstStyle/>
          <a:p>
            <a:endParaRPr kumimoji="0" lang="en-US"/>
          </a:p>
        </p:txBody>
      </p:sp>
    </p:spTree>
  </p:cSld>
  <p:clrMapOvr>
    <a:masterClrMapping/>
  </p:clrMapOvr>
  <p:transition>
    <p:pull dir="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2286000" y="2895600"/>
            <a:ext cx="6172200" cy="2053590"/>
          </a:xfrm>
        </p:spPr>
        <p:txBody>
          <a:bodyPr/>
          <a:lstStyle>
            <a:lvl1pPr algn="l">
              <a:buNone/>
              <a:defRPr sz="3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bwMode="auto">
          <a:xfrm rot="5400000">
            <a:off x="7763256" y="1170432"/>
            <a:ext cx="2286000" cy="381000"/>
          </a:xfrm>
        </p:spPr>
        <p:txBody>
          <a:bodyPr/>
          <a:lstStyle/>
          <a:p>
            <a:fld id="{E6F9B8CD-342D-4579-98EC-A8FD6B7370E1}" type="datetimeFigureOut">
              <a:rPr lang="en-US" smtClean="0"/>
              <a:pPr/>
              <a:t>5/26/2011</a:t>
            </a:fld>
            <a:endParaRPr lang="en-US"/>
          </a:p>
        </p:txBody>
      </p:sp>
      <p:sp>
        <p:nvSpPr>
          <p:cNvPr id="5" name="Segnaposto piè di pagina 4"/>
          <p:cNvSpPr>
            <a:spLocks noGrp="1"/>
          </p:cNvSpPr>
          <p:nvPr>
            <p:ph type="ftr" sz="quarter" idx="11"/>
          </p:nvPr>
        </p:nvSpPr>
        <p:spPr bwMode="auto">
          <a:xfrm rot="5400000">
            <a:off x="7077456" y="4178808"/>
            <a:ext cx="3657600" cy="384048"/>
          </a:xfrm>
        </p:spPr>
        <p:txBody>
          <a:bodyPr/>
          <a:lstStyle/>
          <a:p>
            <a:endParaRPr kumimoji="0" lang="en-US"/>
          </a:p>
        </p:txBody>
      </p:sp>
      <p:sp>
        <p:nvSpPr>
          <p:cNvPr id="9" name="Rettango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ttore 1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ttore 1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tango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ttore 1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egnaposto numero diapositiva 5"/>
          <p:cNvSpPr>
            <a:spLocks noGrp="1"/>
          </p:cNvSpPr>
          <p:nvPr>
            <p:ph type="sldNum" sz="quarter" idx="12"/>
          </p:nvPr>
        </p:nvSpPr>
        <p:spPr bwMode="auto">
          <a:xfrm>
            <a:off x="1340616" y="4928702"/>
            <a:ext cx="609600" cy="517524"/>
          </a:xfrm>
        </p:spPr>
        <p:txBody>
          <a:bodyPr/>
          <a:lstStyle/>
          <a:p>
            <a:fld id="{2BBB5E19-F10A-4C2F-BF6F-11C513378A2E}"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transition>
    <p:pull dir="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E6F9B8CD-342D-4579-98EC-A8FD6B7370E1}" type="datetimeFigureOut">
              <a:rPr lang="en-US" smtClean="0"/>
              <a:pPr/>
              <a:t>5/26/2011</a:t>
            </a:fld>
            <a:endParaRPr lang="en-US"/>
          </a:p>
        </p:txBody>
      </p:sp>
      <p:sp>
        <p:nvSpPr>
          <p:cNvPr id="6" name="Segnaposto piè di pagina 5"/>
          <p:cNvSpPr>
            <a:spLocks noGrp="1"/>
          </p:cNvSpPr>
          <p:nvPr>
            <p:ph type="ftr" sz="quarter" idx="11"/>
          </p:nvPr>
        </p:nvSpPr>
        <p:spPr/>
        <p:txBody>
          <a:bodyPr/>
          <a:lstStyle/>
          <a:p>
            <a:endParaRPr kumimoji="0" lang="en-US"/>
          </a:p>
        </p:txBody>
      </p:sp>
      <p:sp>
        <p:nvSpPr>
          <p:cNvPr id="7" name="Segnaposto numero diapositiva 6"/>
          <p:cNvSpPr>
            <a:spLocks noGrp="1"/>
          </p:cNvSpPr>
          <p:nvPr>
            <p:ph type="sldNum" sz="quarter" idx="12"/>
          </p:nvPr>
        </p:nvSpPr>
        <p:spPr/>
        <p:txBody>
          <a:bodyPr/>
          <a:lstStyle/>
          <a:p>
            <a:fld id="{2BBB5E19-F10A-4C2F-BF6F-11C513378A2E}" type="slidenum">
              <a:rPr kumimoji="0" lang="en-US" smtClean="0"/>
              <a:pPr/>
              <a:t>‹N›</a:t>
            </a:fld>
            <a:endParaRPr kumimoji="0" lang="en-US"/>
          </a:p>
        </p:txBody>
      </p:sp>
      <p:sp>
        <p:nvSpPr>
          <p:cNvPr id="9" name="Segnaposto contenuto 8"/>
          <p:cNvSpPr>
            <a:spLocks noGrp="1"/>
          </p:cNvSpPr>
          <p:nvPr>
            <p:ph sz="quarter" idx="1"/>
          </p:nvPr>
        </p:nvSpPr>
        <p:spPr>
          <a:xfrm>
            <a:off x="457200" y="1600200"/>
            <a:ext cx="3657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270248" y="1600200"/>
            <a:ext cx="3657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transition>
    <p:pull dir="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7543800" cy="1143000"/>
          </a:xfrm>
        </p:spPr>
        <p:txBody>
          <a:bodyPr anchor="b"/>
          <a:lstStyle>
            <a:lvl1pPr>
              <a:defRPr/>
            </a:lvl1pPr>
          </a:lstStyle>
          <a:p>
            <a:r>
              <a:rPr kumimoji="0" lang="it-IT" smtClean="0"/>
              <a:t>Fare clic per modificare lo stile del titolo</a:t>
            </a:r>
            <a:endParaRPr kumimoji="0" lang="en-US"/>
          </a:p>
        </p:txBody>
      </p:sp>
      <p:sp>
        <p:nvSpPr>
          <p:cNvPr id="7" name="Segnaposto data 6"/>
          <p:cNvSpPr>
            <a:spLocks noGrp="1"/>
          </p:cNvSpPr>
          <p:nvPr>
            <p:ph type="dt" sz="half" idx="10"/>
          </p:nvPr>
        </p:nvSpPr>
        <p:spPr/>
        <p:txBody>
          <a:bodyPr/>
          <a:lstStyle/>
          <a:p>
            <a:fld id="{E6F9B8CD-342D-4579-98EC-A8FD6B7370E1}" type="datetimeFigureOut">
              <a:rPr lang="en-US" smtClean="0"/>
              <a:pPr/>
              <a:t>5/26/2011</a:t>
            </a:fld>
            <a:endParaRPr lang="en-US"/>
          </a:p>
        </p:txBody>
      </p:sp>
      <p:sp>
        <p:nvSpPr>
          <p:cNvPr id="8" name="Segnaposto piè di pagina 7"/>
          <p:cNvSpPr>
            <a:spLocks noGrp="1"/>
          </p:cNvSpPr>
          <p:nvPr>
            <p:ph type="ftr" sz="quarter" idx="11"/>
          </p:nvPr>
        </p:nvSpPr>
        <p:spPr/>
        <p:txBody>
          <a:bodyPr/>
          <a:lstStyle/>
          <a:p>
            <a:endParaRPr kumimoji="0" lang="en-US"/>
          </a:p>
        </p:txBody>
      </p:sp>
      <p:sp>
        <p:nvSpPr>
          <p:cNvPr id="9" name="Segnaposto numero diapositiva 8"/>
          <p:cNvSpPr>
            <a:spLocks noGrp="1"/>
          </p:cNvSpPr>
          <p:nvPr>
            <p:ph type="sldNum" sz="quarter" idx="12"/>
          </p:nvPr>
        </p:nvSpPr>
        <p:spPr/>
        <p:txBody>
          <a:bodyPr/>
          <a:lstStyle/>
          <a:p>
            <a:fld id="{2BBB5E19-F10A-4C2F-BF6F-11C513378A2E}" type="slidenum">
              <a:rPr kumimoji="0" lang="en-US" smtClean="0"/>
              <a:pPr/>
              <a:t>‹N›</a:t>
            </a:fld>
            <a:endParaRPr kumimoji="0" lang="en-US"/>
          </a:p>
        </p:txBody>
      </p:sp>
      <p:sp>
        <p:nvSpPr>
          <p:cNvPr id="11" name="Segnaposto contenuto 10"/>
          <p:cNvSpPr>
            <a:spLocks noGrp="1"/>
          </p:cNvSpPr>
          <p:nvPr>
            <p:ph sz="quarter" idx="2"/>
          </p:nvPr>
        </p:nvSpPr>
        <p:spPr>
          <a:xfrm>
            <a:off x="457200" y="2362200"/>
            <a:ext cx="3657600" cy="3886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371975" y="2362200"/>
            <a:ext cx="3657600" cy="3886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tes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
        <p:nvSpPr>
          <p:cNvPr id="14" name="Segnaposto tes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Tree>
  </p:cSld>
  <p:clrMapOvr>
    <a:masterClrMapping/>
  </p:clrMapOvr>
  <p:transition>
    <p:pull dir="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6" name="Segnaposto data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5/26/2011</a:t>
            </a:fld>
            <a:endParaRPr lang="en-US"/>
          </a:p>
        </p:txBody>
      </p:sp>
      <p:sp>
        <p:nvSpPr>
          <p:cNvPr id="7" name="Segnaposto numero diapositiva 6"/>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8" name="Segnaposto piè di pagina 7"/>
          <p:cNvSpPr>
            <a:spLocks noGrp="1"/>
          </p:cNvSpPr>
          <p:nvPr>
            <p:ph type="ftr" sz="quarter" idx="12"/>
          </p:nvPr>
        </p:nvSpPr>
        <p:spPr/>
        <p:txBody>
          <a:bodyPr rtlCol="0"/>
          <a:lstStyle/>
          <a:p>
            <a:endParaRPr kumimoji="0" lang="en-US"/>
          </a:p>
        </p:txBody>
      </p:sp>
    </p:spTree>
  </p:cSld>
  <p:clrMapOvr>
    <a:masterClrMapping/>
  </p:clrMapOvr>
  <p:transition>
    <p:pull dir="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6F9B8CD-342D-4579-98EC-A8FD6B7370E1}" type="datetimeFigureOut">
              <a:rPr lang="en-US" smtClean="0"/>
              <a:pPr/>
              <a:t>5/26/2011</a:t>
            </a:fld>
            <a:endParaRPr lang="en-US"/>
          </a:p>
        </p:txBody>
      </p:sp>
      <p:sp>
        <p:nvSpPr>
          <p:cNvPr id="3" name="Segnaposto piè di pagina 2"/>
          <p:cNvSpPr>
            <a:spLocks noGrp="1"/>
          </p:cNvSpPr>
          <p:nvPr>
            <p:ph type="ftr" sz="quarter" idx="11"/>
          </p:nvPr>
        </p:nvSpPr>
        <p:spPr/>
        <p:txBody>
          <a:bodyPr/>
          <a:lstStyle/>
          <a:p>
            <a:endParaRPr kumimoji="0" lang="en-US"/>
          </a:p>
        </p:txBody>
      </p:sp>
      <p:sp>
        <p:nvSpPr>
          <p:cNvPr id="4" name="Segnaposto numero diapositiva 3"/>
          <p:cNvSpPr>
            <a:spLocks noGrp="1"/>
          </p:cNvSpPr>
          <p:nvPr>
            <p:ph type="sldNum" sz="quarter" idx="12"/>
          </p:nvPr>
        </p:nvSpPr>
        <p:spPr/>
        <p:txBody>
          <a:bodyPr/>
          <a:lstStyle/>
          <a:p>
            <a:fld id="{2BBB5E19-F10A-4C2F-BF6F-11C513378A2E}" type="slidenum">
              <a:rPr kumimoji="0" lang="en-US" smtClean="0"/>
              <a:pPr/>
              <a:t>‹N›</a:t>
            </a:fld>
            <a:endParaRPr kumimoji="0" lang="en-US"/>
          </a:p>
        </p:txBody>
      </p:sp>
    </p:spTree>
  </p:cSld>
  <p:clrMapOvr>
    <a:masterClrMapping/>
  </p:clrMapOvr>
  <p:transition>
    <p:pull dir="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o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Connettore 1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ttore 1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ttore 1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tango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egnaposto contenuto 17"/>
          <p:cNvSpPr>
            <a:spLocks noGrp="1"/>
          </p:cNvSpPr>
          <p:nvPr>
            <p:ph sz="quarter" idx="1"/>
          </p:nvPr>
        </p:nvSpPr>
        <p:spPr>
          <a:xfrm>
            <a:off x="304800" y="274320"/>
            <a:ext cx="5638800" cy="6327648"/>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1" name="Segnaposto data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5/26/2011</a:t>
            </a:fld>
            <a:endParaRPr lang="en-US" dirty="0"/>
          </a:p>
        </p:txBody>
      </p:sp>
      <p:sp>
        <p:nvSpPr>
          <p:cNvPr id="22" name="Segnaposto numero diapositiva 21"/>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23" name="Segnaposto piè di pagina 22"/>
          <p:cNvSpPr>
            <a:spLocks noGrp="1"/>
          </p:cNvSpPr>
          <p:nvPr>
            <p:ph type="ftr" sz="quarter" idx="16"/>
          </p:nvPr>
        </p:nvSpPr>
        <p:spPr/>
        <p:txBody>
          <a:bodyPr rtlCol="0"/>
          <a:lstStyle/>
          <a:p>
            <a:endParaRPr kumimoji="0" lang="en-US"/>
          </a:p>
        </p:txBody>
      </p:sp>
    </p:spTree>
  </p:cSld>
  <p:clrMapOvr>
    <a:overrideClrMapping bg1="lt1" tx1="dk1" bg2="lt2" tx2="dk2" accent1="accent1" accent2="accent2" accent3="accent3" accent4="accent4" accent5="accent5" accent6="accent6" hlink="hlink" folHlink="folHlink"/>
  </p:clrMapOvr>
  <p:transition>
    <p:pull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8" name="Segnaposto contenuto 7"/>
          <p:cNvSpPr>
            <a:spLocks noGrp="1"/>
          </p:cNvSpPr>
          <p:nvPr>
            <p:ph sz="quarter" idx="1"/>
          </p:nvPr>
        </p:nvSpPr>
        <p:spPr>
          <a:xfrm>
            <a:off x="457200" y="1600200"/>
            <a:ext cx="7467600" cy="487375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5/26/2011</a:t>
            </a:fld>
            <a:endParaRPr lang="en-US"/>
          </a:p>
        </p:txBody>
      </p:sp>
      <p:sp>
        <p:nvSpPr>
          <p:cNvPr id="9" name="Segnaposto numero diapositiva 8"/>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10" name="Segnaposto piè di pagina 9"/>
          <p:cNvSpPr>
            <a:spLocks noGrp="1"/>
          </p:cNvSpPr>
          <p:nvPr>
            <p:ph type="ftr" sz="quarter" idx="16"/>
          </p:nvPr>
        </p:nvSpPr>
        <p:spPr/>
        <p:txBody>
          <a:bodyPr rtlCol="0"/>
          <a:lstStyle/>
          <a:p>
            <a:endParaRPr kumimoji="0" lang="en-US"/>
          </a:p>
        </p:txBody>
      </p:sp>
    </p:spTree>
  </p:cSld>
  <p:clrMapOvr>
    <a:masterClrMapping/>
  </p:clrMapOvr>
  <p:transition>
    <p:pull dir="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Connettore 1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olo 1"/>
          <p:cNvSpPr>
            <a:spLocks noGrp="1"/>
          </p:cNvSpPr>
          <p:nvPr>
            <p:ph type="title"/>
          </p:nvPr>
        </p:nvSpPr>
        <p:spPr>
          <a:xfrm rot="5400000">
            <a:off x="3350133" y="3200400"/>
            <a:ext cx="6309360" cy="457200"/>
          </a:xfrm>
        </p:spPr>
        <p:txBody>
          <a:bodyPr anchor="b"/>
          <a:lstStyle>
            <a:lvl1pPr algn="l">
              <a:buNone/>
              <a:defRPr sz="2000" b="1"/>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10" name="Connettore 1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tango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ttore 1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ttore 1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ttore 1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egnaposto data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5/26/2011</a:t>
            </a:fld>
            <a:endParaRPr lang="en-US"/>
          </a:p>
        </p:txBody>
      </p:sp>
      <p:sp>
        <p:nvSpPr>
          <p:cNvPr id="18" name="Segnaposto numero diapositiva 17"/>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21" name="Segnaposto piè di pagina 20"/>
          <p:cNvSpPr>
            <a:spLocks noGrp="1"/>
          </p:cNvSpPr>
          <p:nvPr>
            <p:ph type="ftr" sz="quarter" idx="12"/>
          </p:nvPr>
        </p:nvSpPr>
        <p:spPr/>
        <p:txBody>
          <a:bodyPr rtlCol="0"/>
          <a:lstStyle/>
          <a:p>
            <a:endParaRPr kumimoji="0" lang="en-US"/>
          </a:p>
        </p:txBody>
      </p:sp>
    </p:spTree>
  </p:cSld>
  <p:clrMapOvr>
    <a:masterClrMapping/>
  </p:clrMapOvr>
  <p:transition>
    <p:pull dir="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6F9B8CD-342D-4579-98EC-A8FD6B7370E1}" type="datetimeFigureOut">
              <a:rPr lang="en-US" smtClean="0"/>
              <a:pPr/>
              <a:t>5/26/2011</a:t>
            </a:fld>
            <a:endParaRPr lang="en-US"/>
          </a:p>
        </p:txBody>
      </p:sp>
      <p:sp>
        <p:nvSpPr>
          <p:cNvPr id="5" name="Segnaposto piè di pagina 4"/>
          <p:cNvSpPr>
            <a:spLocks noGrp="1"/>
          </p:cNvSpPr>
          <p:nvPr>
            <p:ph type="ftr" sz="quarter" idx="11"/>
          </p:nvPr>
        </p:nvSpPr>
        <p:spPr/>
        <p:txBody>
          <a:bodyPr/>
          <a:lstStyle/>
          <a:p>
            <a:endParaRPr kumimoji="0" lang="en-US"/>
          </a:p>
        </p:txBody>
      </p:sp>
      <p:sp>
        <p:nvSpPr>
          <p:cNvPr id="6" name="Segnaposto numero diapositiva 5"/>
          <p:cNvSpPr>
            <a:spLocks noGrp="1"/>
          </p:cNvSpPr>
          <p:nvPr>
            <p:ph type="sldNum" sz="quarter" idx="12"/>
          </p:nvPr>
        </p:nvSpPr>
        <p:spPr/>
        <p:txBody>
          <a:bodyPr/>
          <a:lstStyle/>
          <a:p>
            <a:fld id="{2BBB5E19-F10A-4C2F-BF6F-11C513378A2E}" type="slidenum">
              <a:rPr kumimoji="0" lang="en-US" smtClean="0"/>
              <a:pPr/>
              <a:t>‹N›</a:t>
            </a:fld>
            <a:endParaRPr kumimoji="0" lang="en-US"/>
          </a:p>
        </p:txBody>
      </p:sp>
    </p:spTree>
  </p:cSld>
  <p:clrMapOvr>
    <a:masterClrMapping/>
  </p:clrMapOvr>
  <p:transition>
    <p:pull dir="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1676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pPr algn="r" eaLnBrk="1" latinLnBrk="0" hangingPunct="1"/>
            <a:fld id="{E6F9B8CD-342D-4579-98EC-A8FD6B7370E1}" type="datetimeFigureOut">
              <a:rPr lang="en-US" smtClean="0"/>
              <a:pPr algn="r" eaLnBrk="1" latinLnBrk="0" hangingPunct="1"/>
              <a:t>5/26/2011</a:t>
            </a:fld>
            <a:endParaRPr lang="en-US" dirty="0">
              <a:solidFill>
                <a:schemeClr val="tx2"/>
              </a:solidFill>
            </a:endParaRPr>
          </a:p>
        </p:txBody>
      </p:sp>
      <p:sp>
        <p:nvSpPr>
          <p:cNvPr id="5" name="Segnaposto piè di pagina 4"/>
          <p:cNvSpPr>
            <a:spLocks noGrp="1"/>
          </p:cNvSpPr>
          <p:nvPr>
            <p:ph type="ftr" sz="quarter" idx="11"/>
          </p:nvPr>
        </p:nvSpPr>
        <p:spPr/>
        <p:txBody>
          <a:bodyPr/>
          <a:lstStyle/>
          <a:p>
            <a:pPr algn="l" eaLnBrk="1" latinLnBrk="0" hangingPunct="1"/>
            <a:endParaRPr kumimoji="0" lang="en-US" dirty="0">
              <a:solidFill>
                <a:schemeClr val="tx2"/>
              </a:solidFill>
            </a:endParaRPr>
          </a:p>
        </p:txBody>
      </p:sp>
      <p:sp>
        <p:nvSpPr>
          <p:cNvPr id="6" name="Segnaposto numero diapositiva 5"/>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‹N›</a:t>
            </a:fld>
            <a:endParaRPr kumimoji="0" lang="en-US" sz="1400" b="1" dirty="0">
              <a:solidFill>
                <a:srgbClr val="FFFFFF"/>
              </a:solidFill>
            </a:endParaRPr>
          </a:p>
        </p:txBody>
      </p:sp>
    </p:spTree>
  </p:cSld>
  <p:clrMapOvr>
    <a:masterClrMapping/>
  </p:clrMapOvr>
  <p:transition>
    <p:pull dir="ru"/>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1"/>
      </p:bgRef>
    </p:bg>
    <p:spTree>
      <p:nvGrpSpPr>
        <p:cNvPr id="1" name=""/>
        <p:cNvGrpSpPr/>
        <p:nvPr/>
      </p:nvGrpSpPr>
      <p:grpSpPr>
        <a:xfrm>
          <a:off x="0" y="0"/>
          <a:ext cx="0" cy="0"/>
          <a:chOff x="0" y="0"/>
          <a:chExt cx="0" cy="0"/>
        </a:xfrm>
      </p:grpSpPr>
      <p:sp>
        <p:nvSpPr>
          <p:cNvPr id="8" name="Titolo 7"/>
          <p:cNvSpPr>
            <a:spLocks noGrp="1"/>
          </p:cNvSpPr>
          <p:nvPr>
            <p:ph type="ctrTitle"/>
          </p:nvPr>
        </p:nvSpPr>
        <p:spPr>
          <a:xfrm>
            <a:off x="2286000" y="3124200"/>
            <a:ext cx="6172200" cy="1894362"/>
          </a:xfrm>
        </p:spPr>
        <p:txBody>
          <a:bodyPr/>
          <a:lstStyle>
            <a:lvl1pPr>
              <a:defRPr b="1"/>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bwMode="auto">
          <a:xfrm rot="5400000">
            <a:off x="7764621" y="1174097"/>
            <a:ext cx="2286000" cy="381000"/>
          </a:xfrm>
        </p:spPr>
        <p:txBody>
          <a:bodyPr/>
          <a:lstStyle/>
          <a:p>
            <a:fld id="{E6F9B8CD-342D-4579-98EC-A8FD6B7370E1}" type="datetimeFigureOut">
              <a:rPr lang="en-US" smtClean="0"/>
              <a:pPr/>
              <a:t>5/26/2011</a:t>
            </a:fld>
            <a:endParaRPr lang="en-US" dirty="0"/>
          </a:p>
        </p:txBody>
      </p:sp>
      <p:sp>
        <p:nvSpPr>
          <p:cNvPr id="17" name="Segnaposto piè di pagina 16"/>
          <p:cNvSpPr>
            <a:spLocks noGrp="1"/>
          </p:cNvSpPr>
          <p:nvPr>
            <p:ph type="ftr" sz="quarter" idx="11"/>
          </p:nvPr>
        </p:nvSpPr>
        <p:spPr bwMode="auto">
          <a:xfrm rot="5400000">
            <a:off x="7077269" y="4181669"/>
            <a:ext cx="3657600" cy="384048"/>
          </a:xfrm>
        </p:spPr>
        <p:txBody>
          <a:bodyPr/>
          <a:lstStyle/>
          <a:p>
            <a:endParaRPr kumimoji="0" lang="en-US" dirty="0"/>
          </a:p>
        </p:txBody>
      </p:sp>
      <p:sp>
        <p:nvSpPr>
          <p:cNvPr id="10" name="Rettango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tango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tango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ttore 1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ttore 1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ttore 1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tango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egnaposto numero diapositiva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‹N›</a:t>
            </a:fld>
            <a:endParaRPr kumimoji="0" lang="en-US" dirty="0"/>
          </a:p>
        </p:txBody>
      </p:sp>
    </p:spTree>
  </p:cSld>
  <p:clrMapOvr>
    <a:overrideClrMapping bg1="lt1" tx1="dk1" bg2="lt2" tx2="dk2" accent1="accent1" accent2="accent2" accent3="accent3" accent4="accent4" accent5="accent5" accent6="accent6" hlink="hlink" folHlink="folHlink"/>
  </p:clrMapOvr>
  <p:transition>
    <p:pull dir="ru"/>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8" name="Segnaposto contenuto 7"/>
          <p:cNvSpPr>
            <a:spLocks noGrp="1"/>
          </p:cNvSpPr>
          <p:nvPr>
            <p:ph sz="quarter" idx="1"/>
          </p:nvPr>
        </p:nvSpPr>
        <p:spPr>
          <a:xfrm>
            <a:off x="457200" y="1600200"/>
            <a:ext cx="7467600" cy="487375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5/26/2011</a:t>
            </a:fld>
            <a:endParaRPr lang="en-US"/>
          </a:p>
        </p:txBody>
      </p:sp>
      <p:sp>
        <p:nvSpPr>
          <p:cNvPr id="9" name="Segnaposto numero diapositiva 8"/>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10" name="Segnaposto piè di pagina 9"/>
          <p:cNvSpPr>
            <a:spLocks noGrp="1"/>
          </p:cNvSpPr>
          <p:nvPr>
            <p:ph type="ftr" sz="quarter" idx="16"/>
          </p:nvPr>
        </p:nvSpPr>
        <p:spPr/>
        <p:txBody>
          <a:bodyPr rtlCol="0"/>
          <a:lstStyle/>
          <a:p>
            <a:endParaRPr kumimoji="0" lang="en-US"/>
          </a:p>
        </p:txBody>
      </p:sp>
    </p:spTree>
  </p:cSld>
  <p:clrMapOvr>
    <a:masterClrMapping/>
  </p:clrMapOvr>
  <p:transition>
    <p:pull dir="ru"/>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2286000" y="2895600"/>
            <a:ext cx="6172200" cy="2053590"/>
          </a:xfrm>
        </p:spPr>
        <p:txBody>
          <a:bodyPr/>
          <a:lstStyle>
            <a:lvl1pPr algn="l">
              <a:buNone/>
              <a:defRPr sz="3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bwMode="auto">
          <a:xfrm rot="5400000">
            <a:off x="7763256" y="1170432"/>
            <a:ext cx="2286000" cy="381000"/>
          </a:xfrm>
        </p:spPr>
        <p:txBody>
          <a:bodyPr/>
          <a:lstStyle/>
          <a:p>
            <a:fld id="{E6F9B8CD-342D-4579-98EC-A8FD6B7370E1}" type="datetimeFigureOut">
              <a:rPr lang="en-US" smtClean="0"/>
              <a:pPr/>
              <a:t>5/26/2011</a:t>
            </a:fld>
            <a:endParaRPr lang="en-US"/>
          </a:p>
        </p:txBody>
      </p:sp>
      <p:sp>
        <p:nvSpPr>
          <p:cNvPr id="5" name="Segnaposto piè di pagina 4"/>
          <p:cNvSpPr>
            <a:spLocks noGrp="1"/>
          </p:cNvSpPr>
          <p:nvPr>
            <p:ph type="ftr" sz="quarter" idx="11"/>
          </p:nvPr>
        </p:nvSpPr>
        <p:spPr bwMode="auto">
          <a:xfrm rot="5400000">
            <a:off x="7077456" y="4178808"/>
            <a:ext cx="3657600" cy="384048"/>
          </a:xfrm>
        </p:spPr>
        <p:txBody>
          <a:bodyPr/>
          <a:lstStyle/>
          <a:p>
            <a:endParaRPr kumimoji="0" lang="en-US"/>
          </a:p>
        </p:txBody>
      </p:sp>
      <p:sp>
        <p:nvSpPr>
          <p:cNvPr id="9" name="Rettango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ttore 1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ttore 1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tango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ttore 1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egnaposto numero diapositiva 5"/>
          <p:cNvSpPr>
            <a:spLocks noGrp="1"/>
          </p:cNvSpPr>
          <p:nvPr>
            <p:ph type="sldNum" sz="quarter" idx="12"/>
          </p:nvPr>
        </p:nvSpPr>
        <p:spPr bwMode="auto">
          <a:xfrm>
            <a:off x="1340616" y="4928702"/>
            <a:ext cx="609600" cy="517524"/>
          </a:xfrm>
        </p:spPr>
        <p:txBody>
          <a:bodyPr/>
          <a:lstStyle/>
          <a:p>
            <a:fld id="{2BBB5E19-F10A-4C2F-BF6F-11C513378A2E}"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transition>
    <p:pull dir="ru"/>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E6F9B8CD-342D-4579-98EC-A8FD6B7370E1}" type="datetimeFigureOut">
              <a:rPr lang="en-US" smtClean="0"/>
              <a:pPr/>
              <a:t>5/26/2011</a:t>
            </a:fld>
            <a:endParaRPr lang="en-US"/>
          </a:p>
        </p:txBody>
      </p:sp>
      <p:sp>
        <p:nvSpPr>
          <p:cNvPr id="6" name="Segnaposto piè di pagina 5"/>
          <p:cNvSpPr>
            <a:spLocks noGrp="1"/>
          </p:cNvSpPr>
          <p:nvPr>
            <p:ph type="ftr" sz="quarter" idx="11"/>
          </p:nvPr>
        </p:nvSpPr>
        <p:spPr/>
        <p:txBody>
          <a:bodyPr/>
          <a:lstStyle/>
          <a:p>
            <a:endParaRPr kumimoji="0" lang="en-US"/>
          </a:p>
        </p:txBody>
      </p:sp>
      <p:sp>
        <p:nvSpPr>
          <p:cNvPr id="7" name="Segnaposto numero diapositiva 6"/>
          <p:cNvSpPr>
            <a:spLocks noGrp="1"/>
          </p:cNvSpPr>
          <p:nvPr>
            <p:ph type="sldNum" sz="quarter" idx="12"/>
          </p:nvPr>
        </p:nvSpPr>
        <p:spPr/>
        <p:txBody>
          <a:bodyPr/>
          <a:lstStyle/>
          <a:p>
            <a:fld id="{2BBB5E19-F10A-4C2F-BF6F-11C513378A2E}" type="slidenum">
              <a:rPr kumimoji="0" lang="en-US" smtClean="0"/>
              <a:pPr/>
              <a:t>‹N›</a:t>
            </a:fld>
            <a:endParaRPr kumimoji="0" lang="en-US"/>
          </a:p>
        </p:txBody>
      </p:sp>
      <p:sp>
        <p:nvSpPr>
          <p:cNvPr id="9" name="Segnaposto contenuto 8"/>
          <p:cNvSpPr>
            <a:spLocks noGrp="1"/>
          </p:cNvSpPr>
          <p:nvPr>
            <p:ph sz="quarter" idx="1"/>
          </p:nvPr>
        </p:nvSpPr>
        <p:spPr>
          <a:xfrm>
            <a:off x="457200" y="1600200"/>
            <a:ext cx="3657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270248" y="1600200"/>
            <a:ext cx="3657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transition>
    <p:pull dir="ru"/>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7543800" cy="1143000"/>
          </a:xfrm>
        </p:spPr>
        <p:txBody>
          <a:bodyPr anchor="b"/>
          <a:lstStyle>
            <a:lvl1pPr>
              <a:defRPr/>
            </a:lvl1pPr>
          </a:lstStyle>
          <a:p>
            <a:r>
              <a:rPr kumimoji="0" lang="it-IT" smtClean="0"/>
              <a:t>Fare clic per modificare lo stile del titolo</a:t>
            </a:r>
            <a:endParaRPr kumimoji="0" lang="en-US"/>
          </a:p>
        </p:txBody>
      </p:sp>
      <p:sp>
        <p:nvSpPr>
          <p:cNvPr id="7" name="Segnaposto data 6"/>
          <p:cNvSpPr>
            <a:spLocks noGrp="1"/>
          </p:cNvSpPr>
          <p:nvPr>
            <p:ph type="dt" sz="half" idx="10"/>
          </p:nvPr>
        </p:nvSpPr>
        <p:spPr/>
        <p:txBody>
          <a:bodyPr/>
          <a:lstStyle/>
          <a:p>
            <a:fld id="{E6F9B8CD-342D-4579-98EC-A8FD6B7370E1}" type="datetimeFigureOut">
              <a:rPr lang="en-US" smtClean="0"/>
              <a:pPr/>
              <a:t>5/26/2011</a:t>
            </a:fld>
            <a:endParaRPr lang="en-US"/>
          </a:p>
        </p:txBody>
      </p:sp>
      <p:sp>
        <p:nvSpPr>
          <p:cNvPr id="8" name="Segnaposto piè di pagina 7"/>
          <p:cNvSpPr>
            <a:spLocks noGrp="1"/>
          </p:cNvSpPr>
          <p:nvPr>
            <p:ph type="ftr" sz="quarter" idx="11"/>
          </p:nvPr>
        </p:nvSpPr>
        <p:spPr/>
        <p:txBody>
          <a:bodyPr/>
          <a:lstStyle/>
          <a:p>
            <a:endParaRPr kumimoji="0" lang="en-US"/>
          </a:p>
        </p:txBody>
      </p:sp>
      <p:sp>
        <p:nvSpPr>
          <p:cNvPr id="9" name="Segnaposto numero diapositiva 8"/>
          <p:cNvSpPr>
            <a:spLocks noGrp="1"/>
          </p:cNvSpPr>
          <p:nvPr>
            <p:ph type="sldNum" sz="quarter" idx="12"/>
          </p:nvPr>
        </p:nvSpPr>
        <p:spPr/>
        <p:txBody>
          <a:bodyPr/>
          <a:lstStyle/>
          <a:p>
            <a:fld id="{2BBB5E19-F10A-4C2F-BF6F-11C513378A2E}" type="slidenum">
              <a:rPr kumimoji="0" lang="en-US" smtClean="0"/>
              <a:pPr/>
              <a:t>‹N›</a:t>
            </a:fld>
            <a:endParaRPr kumimoji="0" lang="en-US"/>
          </a:p>
        </p:txBody>
      </p:sp>
      <p:sp>
        <p:nvSpPr>
          <p:cNvPr id="11" name="Segnaposto contenuto 10"/>
          <p:cNvSpPr>
            <a:spLocks noGrp="1"/>
          </p:cNvSpPr>
          <p:nvPr>
            <p:ph sz="quarter" idx="2"/>
          </p:nvPr>
        </p:nvSpPr>
        <p:spPr>
          <a:xfrm>
            <a:off x="457200" y="2362200"/>
            <a:ext cx="3657600" cy="3886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371975" y="2362200"/>
            <a:ext cx="3657600" cy="3886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tes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
        <p:nvSpPr>
          <p:cNvPr id="14" name="Segnaposto tes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Tree>
  </p:cSld>
  <p:clrMapOvr>
    <a:masterClrMapping/>
  </p:clrMapOvr>
  <p:transition>
    <p:pull dir="ru"/>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6" name="Segnaposto data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5/26/2011</a:t>
            </a:fld>
            <a:endParaRPr lang="en-US"/>
          </a:p>
        </p:txBody>
      </p:sp>
      <p:sp>
        <p:nvSpPr>
          <p:cNvPr id="7" name="Segnaposto numero diapositiva 6"/>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8" name="Segnaposto piè di pagina 7"/>
          <p:cNvSpPr>
            <a:spLocks noGrp="1"/>
          </p:cNvSpPr>
          <p:nvPr>
            <p:ph type="ftr" sz="quarter" idx="12"/>
          </p:nvPr>
        </p:nvSpPr>
        <p:spPr/>
        <p:txBody>
          <a:bodyPr rtlCol="0"/>
          <a:lstStyle/>
          <a:p>
            <a:endParaRPr kumimoji="0" lang="en-US"/>
          </a:p>
        </p:txBody>
      </p:sp>
    </p:spTree>
  </p:cSld>
  <p:clrMapOvr>
    <a:masterClrMapping/>
  </p:clrMapOvr>
  <p:transition>
    <p:pull dir="ru"/>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6F9B8CD-342D-4579-98EC-A8FD6B7370E1}" type="datetimeFigureOut">
              <a:rPr lang="en-US" smtClean="0"/>
              <a:pPr/>
              <a:t>5/26/2011</a:t>
            </a:fld>
            <a:endParaRPr lang="en-US"/>
          </a:p>
        </p:txBody>
      </p:sp>
      <p:sp>
        <p:nvSpPr>
          <p:cNvPr id="3" name="Segnaposto piè di pagina 2"/>
          <p:cNvSpPr>
            <a:spLocks noGrp="1"/>
          </p:cNvSpPr>
          <p:nvPr>
            <p:ph type="ftr" sz="quarter" idx="11"/>
          </p:nvPr>
        </p:nvSpPr>
        <p:spPr/>
        <p:txBody>
          <a:bodyPr/>
          <a:lstStyle/>
          <a:p>
            <a:endParaRPr kumimoji="0" lang="en-US"/>
          </a:p>
        </p:txBody>
      </p:sp>
      <p:sp>
        <p:nvSpPr>
          <p:cNvPr id="4" name="Segnaposto numero diapositiva 3"/>
          <p:cNvSpPr>
            <a:spLocks noGrp="1"/>
          </p:cNvSpPr>
          <p:nvPr>
            <p:ph type="sldNum" sz="quarter" idx="12"/>
          </p:nvPr>
        </p:nvSpPr>
        <p:spPr/>
        <p:txBody>
          <a:bodyPr/>
          <a:lstStyle/>
          <a:p>
            <a:fld id="{2BBB5E19-F10A-4C2F-BF6F-11C513378A2E}" type="slidenum">
              <a:rPr kumimoji="0" lang="en-US" smtClean="0"/>
              <a:pPr/>
              <a:t>‹N›</a:t>
            </a:fld>
            <a:endParaRPr kumimoji="0" lang="en-US"/>
          </a:p>
        </p:txBody>
      </p:sp>
    </p:spTree>
  </p:cSld>
  <p:clrMapOvr>
    <a:masterClrMapping/>
  </p:clrMapOvr>
  <p:transition>
    <p:pull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2286000" y="2895600"/>
            <a:ext cx="6172200" cy="2053590"/>
          </a:xfrm>
        </p:spPr>
        <p:txBody>
          <a:bodyPr/>
          <a:lstStyle>
            <a:lvl1pPr algn="l">
              <a:buNone/>
              <a:defRPr sz="3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bwMode="auto">
          <a:xfrm rot="5400000">
            <a:off x="7763256" y="1170432"/>
            <a:ext cx="2286000" cy="381000"/>
          </a:xfrm>
        </p:spPr>
        <p:txBody>
          <a:bodyPr/>
          <a:lstStyle/>
          <a:p>
            <a:fld id="{E6F9B8CD-342D-4579-98EC-A8FD6B7370E1}" type="datetimeFigureOut">
              <a:rPr lang="en-US" smtClean="0"/>
              <a:pPr/>
              <a:t>5/26/2011</a:t>
            </a:fld>
            <a:endParaRPr lang="en-US"/>
          </a:p>
        </p:txBody>
      </p:sp>
      <p:sp>
        <p:nvSpPr>
          <p:cNvPr id="5" name="Segnaposto piè di pagina 4"/>
          <p:cNvSpPr>
            <a:spLocks noGrp="1"/>
          </p:cNvSpPr>
          <p:nvPr>
            <p:ph type="ftr" sz="quarter" idx="11"/>
          </p:nvPr>
        </p:nvSpPr>
        <p:spPr bwMode="auto">
          <a:xfrm rot="5400000">
            <a:off x="7077456" y="4178808"/>
            <a:ext cx="3657600" cy="384048"/>
          </a:xfrm>
        </p:spPr>
        <p:txBody>
          <a:bodyPr/>
          <a:lstStyle/>
          <a:p>
            <a:endParaRPr kumimoji="0" lang="en-US"/>
          </a:p>
        </p:txBody>
      </p:sp>
      <p:sp>
        <p:nvSpPr>
          <p:cNvPr id="9" name="Rettango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ttore 1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ttore 1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tango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ttore 1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egnaposto numero diapositiva 5"/>
          <p:cNvSpPr>
            <a:spLocks noGrp="1"/>
          </p:cNvSpPr>
          <p:nvPr>
            <p:ph type="sldNum" sz="quarter" idx="12"/>
          </p:nvPr>
        </p:nvSpPr>
        <p:spPr bwMode="auto">
          <a:xfrm>
            <a:off x="1340616" y="4928702"/>
            <a:ext cx="609600" cy="517524"/>
          </a:xfrm>
        </p:spPr>
        <p:txBody>
          <a:bodyPr/>
          <a:lstStyle/>
          <a:p>
            <a:fld id="{2BBB5E19-F10A-4C2F-BF6F-11C513378A2E}"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transition>
    <p:pull dir="ru"/>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o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Connettore 1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ttore 1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ttore 1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tango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egnaposto contenuto 17"/>
          <p:cNvSpPr>
            <a:spLocks noGrp="1"/>
          </p:cNvSpPr>
          <p:nvPr>
            <p:ph sz="quarter" idx="1"/>
          </p:nvPr>
        </p:nvSpPr>
        <p:spPr>
          <a:xfrm>
            <a:off x="304800" y="274320"/>
            <a:ext cx="5638800" cy="6327648"/>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1" name="Segnaposto data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5/26/2011</a:t>
            </a:fld>
            <a:endParaRPr lang="en-US" dirty="0"/>
          </a:p>
        </p:txBody>
      </p:sp>
      <p:sp>
        <p:nvSpPr>
          <p:cNvPr id="22" name="Segnaposto numero diapositiva 21"/>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23" name="Segnaposto piè di pagina 22"/>
          <p:cNvSpPr>
            <a:spLocks noGrp="1"/>
          </p:cNvSpPr>
          <p:nvPr>
            <p:ph type="ftr" sz="quarter" idx="16"/>
          </p:nvPr>
        </p:nvSpPr>
        <p:spPr/>
        <p:txBody>
          <a:bodyPr rtlCol="0"/>
          <a:lstStyle/>
          <a:p>
            <a:endParaRPr kumimoji="0" lang="en-US"/>
          </a:p>
        </p:txBody>
      </p:sp>
    </p:spTree>
  </p:cSld>
  <p:clrMapOvr>
    <a:overrideClrMapping bg1="lt1" tx1="dk1" bg2="lt2" tx2="dk2" accent1="accent1" accent2="accent2" accent3="accent3" accent4="accent4" accent5="accent5" accent6="accent6" hlink="hlink" folHlink="folHlink"/>
  </p:clrMapOvr>
  <p:transition>
    <p:pull dir="ru"/>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Connettore 1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olo 1"/>
          <p:cNvSpPr>
            <a:spLocks noGrp="1"/>
          </p:cNvSpPr>
          <p:nvPr>
            <p:ph type="title"/>
          </p:nvPr>
        </p:nvSpPr>
        <p:spPr>
          <a:xfrm rot="5400000">
            <a:off x="3350133" y="3200400"/>
            <a:ext cx="6309360" cy="457200"/>
          </a:xfrm>
        </p:spPr>
        <p:txBody>
          <a:bodyPr anchor="b"/>
          <a:lstStyle>
            <a:lvl1pPr algn="l">
              <a:buNone/>
              <a:defRPr sz="2000" b="1"/>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10" name="Connettore 1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tango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ttore 1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ttore 1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ttore 1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egnaposto data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5/26/2011</a:t>
            </a:fld>
            <a:endParaRPr lang="en-US"/>
          </a:p>
        </p:txBody>
      </p:sp>
      <p:sp>
        <p:nvSpPr>
          <p:cNvPr id="18" name="Segnaposto numero diapositiva 17"/>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21" name="Segnaposto piè di pagina 20"/>
          <p:cNvSpPr>
            <a:spLocks noGrp="1"/>
          </p:cNvSpPr>
          <p:nvPr>
            <p:ph type="ftr" sz="quarter" idx="12"/>
          </p:nvPr>
        </p:nvSpPr>
        <p:spPr/>
        <p:txBody>
          <a:bodyPr rtlCol="0"/>
          <a:lstStyle/>
          <a:p>
            <a:endParaRPr kumimoji="0" lang="en-US"/>
          </a:p>
        </p:txBody>
      </p:sp>
    </p:spTree>
  </p:cSld>
  <p:clrMapOvr>
    <a:masterClrMapping/>
  </p:clrMapOvr>
  <p:transition>
    <p:pull dir="ru"/>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E6F9B8CD-342D-4579-98EC-A8FD6B7370E1}" type="datetimeFigureOut">
              <a:rPr lang="en-US" smtClean="0"/>
              <a:pPr/>
              <a:t>5/26/2011</a:t>
            </a:fld>
            <a:endParaRPr lang="en-US"/>
          </a:p>
        </p:txBody>
      </p:sp>
      <p:sp>
        <p:nvSpPr>
          <p:cNvPr id="5" name="Segnaposto piè di pagina 4"/>
          <p:cNvSpPr>
            <a:spLocks noGrp="1"/>
          </p:cNvSpPr>
          <p:nvPr>
            <p:ph type="ftr" sz="quarter" idx="11"/>
          </p:nvPr>
        </p:nvSpPr>
        <p:spPr/>
        <p:txBody>
          <a:bodyPr/>
          <a:lstStyle/>
          <a:p>
            <a:endParaRPr kumimoji="0" lang="en-US"/>
          </a:p>
        </p:txBody>
      </p:sp>
      <p:sp>
        <p:nvSpPr>
          <p:cNvPr id="6" name="Segnaposto numero diapositiva 5"/>
          <p:cNvSpPr>
            <a:spLocks noGrp="1"/>
          </p:cNvSpPr>
          <p:nvPr>
            <p:ph type="sldNum" sz="quarter" idx="12"/>
          </p:nvPr>
        </p:nvSpPr>
        <p:spPr/>
        <p:txBody>
          <a:bodyPr/>
          <a:lstStyle/>
          <a:p>
            <a:fld id="{2BBB5E19-F10A-4C2F-BF6F-11C513378A2E}" type="slidenum">
              <a:rPr kumimoji="0" lang="en-US" smtClean="0"/>
              <a:pPr/>
              <a:t>‹N›</a:t>
            </a:fld>
            <a:endParaRPr kumimoji="0" lang="en-US"/>
          </a:p>
        </p:txBody>
      </p:sp>
    </p:spTree>
  </p:cSld>
  <p:clrMapOvr>
    <a:masterClrMapping/>
  </p:clrMapOvr>
  <p:transition>
    <p:pull dir="ru"/>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1676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pPr algn="r" eaLnBrk="1" latinLnBrk="0" hangingPunct="1"/>
            <a:fld id="{E6F9B8CD-342D-4579-98EC-A8FD6B7370E1}" type="datetimeFigureOut">
              <a:rPr lang="en-US" smtClean="0"/>
              <a:pPr algn="r" eaLnBrk="1" latinLnBrk="0" hangingPunct="1"/>
              <a:t>5/26/2011</a:t>
            </a:fld>
            <a:endParaRPr lang="en-US" dirty="0">
              <a:solidFill>
                <a:schemeClr val="tx2"/>
              </a:solidFill>
            </a:endParaRPr>
          </a:p>
        </p:txBody>
      </p:sp>
      <p:sp>
        <p:nvSpPr>
          <p:cNvPr id="5" name="Segnaposto piè di pagina 4"/>
          <p:cNvSpPr>
            <a:spLocks noGrp="1"/>
          </p:cNvSpPr>
          <p:nvPr>
            <p:ph type="ftr" sz="quarter" idx="11"/>
          </p:nvPr>
        </p:nvSpPr>
        <p:spPr/>
        <p:txBody>
          <a:bodyPr/>
          <a:lstStyle/>
          <a:p>
            <a:pPr algn="l" eaLnBrk="1" latinLnBrk="0" hangingPunct="1"/>
            <a:endParaRPr kumimoji="0" lang="en-US" dirty="0">
              <a:solidFill>
                <a:schemeClr val="tx2"/>
              </a:solidFill>
            </a:endParaRPr>
          </a:p>
        </p:txBody>
      </p:sp>
      <p:sp>
        <p:nvSpPr>
          <p:cNvPr id="6" name="Segnaposto numero diapositiva 5"/>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‹N›</a:t>
            </a:fld>
            <a:endParaRPr kumimoji="0" lang="en-US" sz="1400" b="1" dirty="0">
              <a:solidFill>
                <a:srgbClr val="FFFFFF"/>
              </a:solidFill>
            </a:endParaRPr>
          </a:p>
        </p:txBody>
      </p:sp>
    </p:spTree>
  </p:cSld>
  <p:clrMapOvr>
    <a:masterClrMapping/>
  </p:clrMapOvr>
  <p:transition>
    <p:pull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E6F9B8CD-342D-4579-98EC-A8FD6B7370E1}" type="datetimeFigureOut">
              <a:rPr lang="en-US" smtClean="0"/>
              <a:pPr/>
              <a:t>5/26/2011</a:t>
            </a:fld>
            <a:endParaRPr lang="en-US"/>
          </a:p>
        </p:txBody>
      </p:sp>
      <p:sp>
        <p:nvSpPr>
          <p:cNvPr id="6" name="Segnaposto piè di pagina 5"/>
          <p:cNvSpPr>
            <a:spLocks noGrp="1"/>
          </p:cNvSpPr>
          <p:nvPr>
            <p:ph type="ftr" sz="quarter" idx="11"/>
          </p:nvPr>
        </p:nvSpPr>
        <p:spPr/>
        <p:txBody>
          <a:bodyPr/>
          <a:lstStyle/>
          <a:p>
            <a:endParaRPr kumimoji="0" lang="en-US"/>
          </a:p>
        </p:txBody>
      </p:sp>
      <p:sp>
        <p:nvSpPr>
          <p:cNvPr id="7" name="Segnaposto numero diapositiva 6"/>
          <p:cNvSpPr>
            <a:spLocks noGrp="1"/>
          </p:cNvSpPr>
          <p:nvPr>
            <p:ph type="sldNum" sz="quarter" idx="12"/>
          </p:nvPr>
        </p:nvSpPr>
        <p:spPr/>
        <p:txBody>
          <a:bodyPr/>
          <a:lstStyle/>
          <a:p>
            <a:fld id="{2BBB5E19-F10A-4C2F-BF6F-11C513378A2E}" type="slidenum">
              <a:rPr kumimoji="0" lang="en-US" smtClean="0"/>
              <a:pPr/>
              <a:t>‹N›</a:t>
            </a:fld>
            <a:endParaRPr kumimoji="0" lang="en-US"/>
          </a:p>
        </p:txBody>
      </p:sp>
      <p:sp>
        <p:nvSpPr>
          <p:cNvPr id="9" name="Segnaposto contenuto 8"/>
          <p:cNvSpPr>
            <a:spLocks noGrp="1"/>
          </p:cNvSpPr>
          <p:nvPr>
            <p:ph sz="quarter" idx="1"/>
          </p:nvPr>
        </p:nvSpPr>
        <p:spPr>
          <a:xfrm>
            <a:off x="457200" y="1600200"/>
            <a:ext cx="3657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270248" y="1600200"/>
            <a:ext cx="3657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transition>
    <p:pull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7543800" cy="1143000"/>
          </a:xfrm>
        </p:spPr>
        <p:txBody>
          <a:bodyPr anchor="b"/>
          <a:lstStyle>
            <a:lvl1pPr>
              <a:defRPr/>
            </a:lvl1pPr>
          </a:lstStyle>
          <a:p>
            <a:r>
              <a:rPr kumimoji="0" lang="it-IT" smtClean="0"/>
              <a:t>Fare clic per modificare lo stile del titolo</a:t>
            </a:r>
            <a:endParaRPr kumimoji="0" lang="en-US"/>
          </a:p>
        </p:txBody>
      </p:sp>
      <p:sp>
        <p:nvSpPr>
          <p:cNvPr id="7" name="Segnaposto data 6"/>
          <p:cNvSpPr>
            <a:spLocks noGrp="1"/>
          </p:cNvSpPr>
          <p:nvPr>
            <p:ph type="dt" sz="half" idx="10"/>
          </p:nvPr>
        </p:nvSpPr>
        <p:spPr/>
        <p:txBody>
          <a:bodyPr/>
          <a:lstStyle/>
          <a:p>
            <a:fld id="{E6F9B8CD-342D-4579-98EC-A8FD6B7370E1}" type="datetimeFigureOut">
              <a:rPr lang="en-US" smtClean="0"/>
              <a:pPr/>
              <a:t>5/26/2011</a:t>
            </a:fld>
            <a:endParaRPr lang="en-US"/>
          </a:p>
        </p:txBody>
      </p:sp>
      <p:sp>
        <p:nvSpPr>
          <p:cNvPr id="8" name="Segnaposto piè di pagina 7"/>
          <p:cNvSpPr>
            <a:spLocks noGrp="1"/>
          </p:cNvSpPr>
          <p:nvPr>
            <p:ph type="ftr" sz="quarter" idx="11"/>
          </p:nvPr>
        </p:nvSpPr>
        <p:spPr/>
        <p:txBody>
          <a:bodyPr/>
          <a:lstStyle/>
          <a:p>
            <a:endParaRPr kumimoji="0" lang="en-US"/>
          </a:p>
        </p:txBody>
      </p:sp>
      <p:sp>
        <p:nvSpPr>
          <p:cNvPr id="9" name="Segnaposto numero diapositiva 8"/>
          <p:cNvSpPr>
            <a:spLocks noGrp="1"/>
          </p:cNvSpPr>
          <p:nvPr>
            <p:ph type="sldNum" sz="quarter" idx="12"/>
          </p:nvPr>
        </p:nvSpPr>
        <p:spPr/>
        <p:txBody>
          <a:bodyPr/>
          <a:lstStyle/>
          <a:p>
            <a:fld id="{2BBB5E19-F10A-4C2F-BF6F-11C513378A2E}" type="slidenum">
              <a:rPr kumimoji="0" lang="en-US" smtClean="0"/>
              <a:pPr/>
              <a:t>‹N›</a:t>
            </a:fld>
            <a:endParaRPr kumimoji="0" lang="en-US"/>
          </a:p>
        </p:txBody>
      </p:sp>
      <p:sp>
        <p:nvSpPr>
          <p:cNvPr id="11" name="Segnaposto contenuto 10"/>
          <p:cNvSpPr>
            <a:spLocks noGrp="1"/>
          </p:cNvSpPr>
          <p:nvPr>
            <p:ph sz="quarter" idx="2"/>
          </p:nvPr>
        </p:nvSpPr>
        <p:spPr>
          <a:xfrm>
            <a:off x="457200" y="2362200"/>
            <a:ext cx="3657600" cy="3886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371975" y="2362200"/>
            <a:ext cx="3657600" cy="3886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tes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
        <p:nvSpPr>
          <p:cNvPr id="14" name="Segnaposto tes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Tree>
  </p:cSld>
  <p:clrMapOvr>
    <a:masterClrMapping/>
  </p:clrMapOvr>
  <p:transition>
    <p:pull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6" name="Segnaposto data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5/26/2011</a:t>
            </a:fld>
            <a:endParaRPr lang="en-US"/>
          </a:p>
        </p:txBody>
      </p:sp>
      <p:sp>
        <p:nvSpPr>
          <p:cNvPr id="7" name="Segnaposto numero diapositiva 6"/>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8" name="Segnaposto piè di pagina 7"/>
          <p:cNvSpPr>
            <a:spLocks noGrp="1"/>
          </p:cNvSpPr>
          <p:nvPr>
            <p:ph type="ftr" sz="quarter" idx="12"/>
          </p:nvPr>
        </p:nvSpPr>
        <p:spPr/>
        <p:txBody>
          <a:bodyPr rtlCol="0"/>
          <a:lstStyle/>
          <a:p>
            <a:endParaRPr kumimoji="0" lang="en-US"/>
          </a:p>
        </p:txBody>
      </p:sp>
    </p:spTree>
  </p:cSld>
  <p:clrMapOvr>
    <a:masterClrMapping/>
  </p:clrMapOvr>
  <p:transition>
    <p:pull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6F9B8CD-342D-4579-98EC-A8FD6B7370E1}" type="datetimeFigureOut">
              <a:rPr lang="en-US" smtClean="0"/>
              <a:pPr/>
              <a:t>5/26/2011</a:t>
            </a:fld>
            <a:endParaRPr lang="en-US"/>
          </a:p>
        </p:txBody>
      </p:sp>
      <p:sp>
        <p:nvSpPr>
          <p:cNvPr id="3" name="Segnaposto piè di pagina 2"/>
          <p:cNvSpPr>
            <a:spLocks noGrp="1"/>
          </p:cNvSpPr>
          <p:nvPr>
            <p:ph type="ftr" sz="quarter" idx="11"/>
          </p:nvPr>
        </p:nvSpPr>
        <p:spPr/>
        <p:txBody>
          <a:bodyPr/>
          <a:lstStyle/>
          <a:p>
            <a:endParaRPr kumimoji="0" lang="en-US"/>
          </a:p>
        </p:txBody>
      </p:sp>
      <p:sp>
        <p:nvSpPr>
          <p:cNvPr id="4" name="Segnaposto numero diapositiva 3"/>
          <p:cNvSpPr>
            <a:spLocks noGrp="1"/>
          </p:cNvSpPr>
          <p:nvPr>
            <p:ph type="sldNum" sz="quarter" idx="12"/>
          </p:nvPr>
        </p:nvSpPr>
        <p:spPr/>
        <p:txBody>
          <a:bodyPr/>
          <a:lstStyle/>
          <a:p>
            <a:fld id="{2BBB5E19-F10A-4C2F-BF6F-11C513378A2E}" type="slidenum">
              <a:rPr kumimoji="0" lang="en-US" smtClean="0"/>
              <a:pPr/>
              <a:t>‹N›</a:t>
            </a:fld>
            <a:endParaRPr kumimoji="0" lang="en-US"/>
          </a:p>
        </p:txBody>
      </p:sp>
    </p:spTree>
  </p:cSld>
  <p:clrMapOvr>
    <a:masterClrMapping/>
  </p:clrMapOvr>
  <p:transition>
    <p:pull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o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Connettore 1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ttore 1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ttore 1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tango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egnaposto contenuto 17"/>
          <p:cNvSpPr>
            <a:spLocks noGrp="1"/>
          </p:cNvSpPr>
          <p:nvPr>
            <p:ph sz="quarter" idx="1"/>
          </p:nvPr>
        </p:nvSpPr>
        <p:spPr>
          <a:xfrm>
            <a:off x="304800" y="274320"/>
            <a:ext cx="5638800" cy="6327648"/>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1" name="Segnaposto data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5/26/2011</a:t>
            </a:fld>
            <a:endParaRPr lang="en-US" dirty="0"/>
          </a:p>
        </p:txBody>
      </p:sp>
      <p:sp>
        <p:nvSpPr>
          <p:cNvPr id="22" name="Segnaposto numero diapositiva 21"/>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23" name="Segnaposto piè di pagina 22"/>
          <p:cNvSpPr>
            <a:spLocks noGrp="1"/>
          </p:cNvSpPr>
          <p:nvPr>
            <p:ph type="ftr" sz="quarter" idx="16"/>
          </p:nvPr>
        </p:nvSpPr>
        <p:spPr/>
        <p:txBody>
          <a:bodyPr rtlCol="0"/>
          <a:lstStyle/>
          <a:p>
            <a:endParaRPr kumimoji="0" lang="en-US"/>
          </a:p>
        </p:txBody>
      </p:sp>
    </p:spTree>
  </p:cSld>
  <p:clrMapOvr>
    <a:overrideClrMapping bg1="lt1" tx1="dk1" bg2="lt2" tx2="dk2" accent1="accent1" accent2="accent2" accent3="accent3" accent4="accent4" accent5="accent5" accent6="accent6" hlink="hlink" folHlink="folHlink"/>
  </p:clrMapOvr>
  <p:transition>
    <p:pull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Connettore 1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olo 1"/>
          <p:cNvSpPr>
            <a:spLocks noGrp="1"/>
          </p:cNvSpPr>
          <p:nvPr>
            <p:ph type="title"/>
          </p:nvPr>
        </p:nvSpPr>
        <p:spPr>
          <a:xfrm rot="5400000">
            <a:off x="3350133" y="3200400"/>
            <a:ext cx="6309360" cy="457200"/>
          </a:xfrm>
        </p:spPr>
        <p:txBody>
          <a:bodyPr anchor="b"/>
          <a:lstStyle>
            <a:lvl1pPr algn="l">
              <a:buNone/>
              <a:defRPr sz="2000" b="1"/>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10" name="Connettore 1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tango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ttore 1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ttore 1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ttore 1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egnaposto data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5/26/2011</a:t>
            </a:fld>
            <a:endParaRPr lang="en-US"/>
          </a:p>
        </p:txBody>
      </p:sp>
      <p:sp>
        <p:nvSpPr>
          <p:cNvPr id="18" name="Segnaposto numero diapositiva 17"/>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‹N›</a:t>
            </a:fld>
            <a:endParaRPr kumimoji="0" lang="en-US"/>
          </a:p>
        </p:txBody>
      </p:sp>
      <p:sp>
        <p:nvSpPr>
          <p:cNvPr id="21" name="Segnaposto piè di pagina 20"/>
          <p:cNvSpPr>
            <a:spLocks noGrp="1"/>
          </p:cNvSpPr>
          <p:nvPr>
            <p:ph type="ftr" sz="quarter" idx="12"/>
          </p:nvPr>
        </p:nvSpPr>
        <p:spPr/>
        <p:txBody>
          <a:bodyPr rtlCol="0"/>
          <a:lstStyle/>
          <a:p>
            <a:endParaRPr kumimoji="0" lang="en-US"/>
          </a:p>
        </p:txBody>
      </p:sp>
    </p:spTree>
  </p:cSld>
  <p:clrMapOvr>
    <a:masterClrMapping/>
  </p:clrMapOvr>
  <p:transition>
    <p:pull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ttore 1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egnaposto titolo 21"/>
          <p:cNvSpPr>
            <a:spLocks noGrp="1"/>
          </p:cNvSpPr>
          <p:nvPr>
            <p:ph type="title"/>
          </p:nvPr>
        </p:nvSpPr>
        <p:spPr>
          <a:xfrm>
            <a:off x="457200" y="274638"/>
            <a:ext cx="7467600" cy="1143000"/>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5/26/2011</a:t>
            </a:fld>
            <a:endParaRPr lang="en-US" dirty="0">
              <a:solidFill>
                <a:schemeClr val="tx2"/>
              </a:solidFill>
            </a:endParaRPr>
          </a:p>
        </p:txBody>
      </p:sp>
      <p:sp>
        <p:nvSpPr>
          <p:cNvPr id="3" name="Segnaposto piè di pagina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l" eaLnBrk="1" latinLnBrk="0" hangingPunct="1"/>
            <a:endParaRPr kumimoji="0" lang="en-US" dirty="0">
              <a:solidFill>
                <a:schemeClr val="tx2"/>
              </a:solidFill>
            </a:endParaRPr>
          </a:p>
        </p:txBody>
      </p:sp>
      <p:sp>
        <p:nvSpPr>
          <p:cNvPr id="7" name="Connettore 1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ttore 1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tango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egnaposto numero diapositiva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eaLnBrk="1" latinLnBrk="0" hangingPunct="1"/>
            <a:fld id="{2BBB5E19-F10A-4C2F-BF6F-11C513378A2E}" type="slidenum">
              <a:rPr kumimoji="0" lang="en-US" smtClean="0"/>
              <a:pPr algn="ctr" eaLnBrk="1" latinLnBrk="0" hangingPunct="1"/>
              <a:t>‹N›</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pull dir="ru"/>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ttore 1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egnaposto titolo 21"/>
          <p:cNvSpPr>
            <a:spLocks noGrp="1"/>
          </p:cNvSpPr>
          <p:nvPr>
            <p:ph type="title"/>
          </p:nvPr>
        </p:nvSpPr>
        <p:spPr>
          <a:xfrm>
            <a:off x="457200" y="274638"/>
            <a:ext cx="7467600" cy="1143000"/>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5/26/2011</a:t>
            </a:fld>
            <a:endParaRPr lang="en-US" dirty="0">
              <a:solidFill>
                <a:schemeClr val="tx2"/>
              </a:solidFill>
            </a:endParaRPr>
          </a:p>
        </p:txBody>
      </p:sp>
      <p:sp>
        <p:nvSpPr>
          <p:cNvPr id="3" name="Segnaposto piè di pagina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l" eaLnBrk="1" latinLnBrk="0" hangingPunct="1"/>
            <a:endParaRPr kumimoji="0" lang="en-US" dirty="0">
              <a:solidFill>
                <a:schemeClr val="tx2"/>
              </a:solidFill>
            </a:endParaRPr>
          </a:p>
        </p:txBody>
      </p:sp>
      <p:sp>
        <p:nvSpPr>
          <p:cNvPr id="7" name="Connettore 1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ttore 1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tango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egnaposto numero diapositiva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eaLnBrk="1" latinLnBrk="0" hangingPunct="1"/>
            <a:fld id="{2BBB5E19-F10A-4C2F-BF6F-11C513378A2E}" type="slidenum">
              <a:rPr kumimoji="0" lang="en-US" smtClean="0"/>
              <a:pPr algn="ctr" eaLnBrk="1" latinLnBrk="0" hangingPunct="1"/>
              <a:t>‹N›</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pull dir="ru"/>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ttore 1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egnaposto titolo 21"/>
          <p:cNvSpPr>
            <a:spLocks noGrp="1"/>
          </p:cNvSpPr>
          <p:nvPr>
            <p:ph type="title"/>
          </p:nvPr>
        </p:nvSpPr>
        <p:spPr>
          <a:xfrm>
            <a:off x="457200" y="274638"/>
            <a:ext cx="7467600" cy="1143000"/>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5/26/2011</a:t>
            </a:fld>
            <a:endParaRPr lang="en-US" dirty="0">
              <a:solidFill>
                <a:schemeClr val="tx2"/>
              </a:solidFill>
            </a:endParaRPr>
          </a:p>
        </p:txBody>
      </p:sp>
      <p:sp>
        <p:nvSpPr>
          <p:cNvPr id="3" name="Segnaposto piè di pagina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l" eaLnBrk="1" latinLnBrk="0" hangingPunct="1"/>
            <a:endParaRPr kumimoji="0" lang="en-US" dirty="0">
              <a:solidFill>
                <a:schemeClr val="tx2"/>
              </a:solidFill>
            </a:endParaRPr>
          </a:p>
        </p:txBody>
      </p:sp>
      <p:sp>
        <p:nvSpPr>
          <p:cNvPr id="7" name="Connettore 1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ttore 1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tango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egnaposto numero diapositiva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eaLnBrk="1" latinLnBrk="0" hangingPunct="1"/>
            <a:fld id="{2BBB5E19-F10A-4C2F-BF6F-11C513378A2E}" type="slidenum">
              <a:rPr kumimoji="0" lang="en-US" smtClean="0"/>
              <a:pPr algn="ctr" eaLnBrk="1" latinLnBrk="0" hangingPunct="1"/>
              <a:t>‹N›</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pull dir="ru"/>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3.xml"/><Relationship Id="rId1" Type="http://schemas.openxmlformats.org/officeDocument/2006/relationships/themeOverride" Target="../theme/themeOverr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file:///C:\Program%20Files\DV_Hash_Tool\Hash_Tool.exe"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a:xfrm>
            <a:off x="2286000" y="2285992"/>
            <a:ext cx="6172200" cy="1894362"/>
          </a:xfrm>
        </p:spPr>
        <p:txBody>
          <a:bodyPr>
            <a:noAutofit/>
          </a:bodyPr>
          <a:lstStyle/>
          <a:p>
            <a:r>
              <a:rPr lang="it-IT" sz="4400" cap="none"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Verdana" pitchFamily="34" charset="0"/>
                <a:ea typeface="Verdana" pitchFamily="34" charset="0"/>
                <a:cs typeface="Verdana" pitchFamily="34" charset="0"/>
              </a:rPr>
              <a:t>DIGITAL o COMPUTER FORENSIC</a:t>
            </a:r>
            <a:endParaRPr lang="it-IT" sz="4400" cap="none"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Verdana" pitchFamily="34" charset="0"/>
              <a:ea typeface="Verdana" pitchFamily="34" charset="0"/>
              <a:cs typeface="Verdana" pitchFamily="34" charset="0"/>
            </a:endParaRPr>
          </a:p>
        </p:txBody>
      </p:sp>
      <p:sp>
        <p:nvSpPr>
          <p:cNvPr id="5" name="Sottotitolo 4"/>
          <p:cNvSpPr>
            <a:spLocks noGrp="1"/>
          </p:cNvSpPr>
          <p:nvPr>
            <p:ph type="subTitle" idx="1"/>
          </p:nvPr>
        </p:nvSpPr>
        <p:spPr>
          <a:xfrm>
            <a:off x="2286000" y="4429132"/>
            <a:ext cx="6172200" cy="1371600"/>
          </a:xfrm>
        </p:spPr>
        <p:txBody>
          <a:bodyPr/>
          <a:lstStyle/>
          <a:p>
            <a:endParaRPr lang="it-IT"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CC0066"/>
                </a:solidFill>
                <a:latin typeface="Verdana" pitchFamily="34" charset="0"/>
                <a:ea typeface="Verdana" pitchFamily="34" charset="0"/>
                <a:cs typeface="Verdana" pitchFamily="34" charset="0"/>
              </a:rPr>
              <a:t>Full </a:t>
            </a:r>
            <a:r>
              <a:rPr lang="it-IT" b="1" dirty="0" err="1" smtClean="0">
                <a:solidFill>
                  <a:srgbClr val="CC0066"/>
                </a:solidFill>
                <a:latin typeface="Verdana" pitchFamily="34" charset="0"/>
                <a:ea typeface="Verdana" pitchFamily="34" charset="0"/>
                <a:cs typeface="Verdana" pitchFamily="34" charset="0"/>
              </a:rPr>
              <a:t>spectrum</a:t>
            </a:r>
            <a:r>
              <a:rPr lang="it-IT" b="1" dirty="0" smtClean="0">
                <a:solidFill>
                  <a:srgbClr val="CC0066"/>
                </a:solidFill>
                <a:latin typeface="Verdana" pitchFamily="34" charset="0"/>
                <a:ea typeface="Verdana" pitchFamily="34" charset="0"/>
                <a:cs typeface="Verdana" pitchFamily="34" charset="0"/>
              </a:rPr>
              <a:t> </a:t>
            </a:r>
            <a:r>
              <a:rPr lang="it-IT" b="1" dirty="0" err="1" smtClean="0">
                <a:solidFill>
                  <a:srgbClr val="CC0066"/>
                </a:solidFill>
                <a:latin typeface="Verdana" pitchFamily="34" charset="0"/>
                <a:ea typeface="Verdana" pitchFamily="34" charset="0"/>
                <a:cs typeface="Verdana" pitchFamily="34" charset="0"/>
              </a:rPr>
              <a:t>approach</a:t>
            </a:r>
            <a:endParaRPr lang="it-IT" b="1" dirty="0">
              <a:solidFill>
                <a:srgbClr val="CC0066"/>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pPr>
              <a:buNone/>
            </a:pPr>
            <a:endParaRPr lang="it-IT" dirty="0" smtClean="0">
              <a:latin typeface="Verdana" pitchFamily="34" charset="0"/>
              <a:ea typeface="Verdana" pitchFamily="34" charset="0"/>
              <a:cs typeface="Verdana" pitchFamily="34" charset="0"/>
            </a:endParaRPr>
          </a:p>
          <a:p>
            <a:pPr>
              <a:buNone/>
            </a:pPr>
            <a:r>
              <a:rPr lang="it-IT" dirty="0" smtClean="0">
                <a:latin typeface="Verdana" pitchFamily="34" charset="0"/>
                <a:ea typeface="Verdana" pitchFamily="34" charset="0"/>
                <a:cs typeface="Verdana" pitchFamily="34" charset="0"/>
              </a:rPr>
              <a:t>Uno degli ultimi metodi proposti per le indagini digitali è quello del Full </a:t>
            </a:r>
            <a:r>
              <a:rPr lang="it-IT" dirty="0" err="1" smtClean="0">
                <a:latin typeface="Verdana" pitchFamily="34" charset="0"/>
                <a:ea typeface="Verdana" pitchFamily="34" charset="0"/>
                <a:cs typeface="Verdana" pitchFamily="34" charset="0"/>
              </a:rPr>
              <a:t>Spectrum</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Approach</a:t>
            </a:r>
            <a:r>
              <a:rPr lang="it-IT" dirty="0" smtClean="0">
                <a:latin typeface="Verdana" pitchFamily="34" charset="0"/>
                <a:ea typeface="Verdana" pitchFamily="34" charset="0"/>
                <a:cs typeface="Verdana" pitchFamily="34" charset="0"/>
              </a:rPr>
              <a:t>.</a:t>
            </a:r>
          </a:p>
          <a:p>
            <a:pPr>
              <a:buNone/>
            </a:pPr>
            <a:endParaRPr lang="it-IT" dirty="0" smtClean="0">
              <a:latin typeface="Verdana" pitchFamily="34" charset="0"/>
              <a:ea typeface="Verdana" pitchFamily="34" charset="0"/>
              <a:cs typeface="Verdana" pitchFamily="34" charset="0"/>
            </a:endParaRPr>
          </a:p>
          <a:p>
            <a:pPr>
              <a:buNone/>
            </a:pPr>
            <a:r>
              <a:rPr lang="it-IT" dirty="0" smtClean="0">
                <a:latin typeface="Verdana" pitchFamily="34" charset="0"/>
                <a:ea typeface="Verdana" pitchFamily="34" charset="0"/>
                <a:cs typeface="Verdana" pitchFamily="34" charset="0"/>
              </a:rPr>
              <a:t>Quest’idea nasce dall’Air </a:t>
            </a:r>
            <a:r>
              <a:rPr lang="it-IT" dirty="0" err="1" smtClean="0">
                <a:latin typeface="Verdana" pitchFamily="34" charset="0"/>
                <a:ea typeface="Verdana" pitchFamily="34" charset="0"/>
                <a:cs typeface="Verdana" pitchFamily="34" charset="0"/>
              </a:rPr>
              <a:t>Force</a:t>
            </a:r>
            <a:r>
              <a:rPr lang="it-IT" dirty="0" smtClean="0">
                <a:latin typeface="Verdana" pitchFamily="34" charset="0"/>
                <a:ea typeface="Verdana" pitchFamily="34" charset="0"/>
                <a:cs typeface="Verdana" pitchFamily="34" charset="0"/>
              </a:rPr>
              <a:t> USA ed è basata sul fatto che la Computer </a:t>
            </a:r>
            <a:r>
              <a:rPr lang="it-IT" dirty="0" err="1" smtClean="0">
                <a:latin typeface="Verdana" pitchFamily="34" charset="0"/>
                <a:ea typeface="Verdana" pitchFamily="34" charset="0"/>
                <a:cs typeface="Verdana" pitchFamily="34" charset="0"/>
              </a:rPr>
              <a:t>Forensic</a:t>
            </a:r>
            <a:r>
              <a:rPr lang="it-IT" dirty="0" smtClean="0">
                <a:latin typeface="Verdana" pitchFamily="34" charset="0"/>
                <a:ea typeface="Verdana" pitchFamily="34" charset="0"/>
                <a:cs typeface="Verdana" pitchFamily="34" charset="0"/>
              </a:rPr>
              <a:t> non va affrontata nei soli aspetti tecnici ed informatici, ma vanno tenuti in considerazione quattro aspetti distinti</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582594"/>
          </a:xfrm>
        </p:spPr>
        <p:txBody>
          <a:bodyPr/>
          <a:lstStyle/>
          <a:p>
            <a:endParaRPr lang="it-IT" dirty="0"/>
          </a:p>
        </p:txBody>
      </p:sp>
      <p:sp>
        <p:nvSpPr>
          <p:cNvPr id="3" name="Segnaposto contenuto 2"/>
          <p:cNvSpPr>
            <a:spLocks noGrp="1"/>
          </p:cNvSpPr>
          <p:nvPr>
            <p:ph sz="quarter" idx="1"/>
          </p:nvPr>
        </p:nvSpPr>
        <p:spPr>
          <a:xfrm>
            <a:off x="457200" y="1071546"/>
            <a:ext cx="7467600" cy="5143536"/>
          </a:xfrm>
          <a:ln>
            <a:solidFill>
              <a:srgbClr val="CC0066"/>
            </a:solidFill>
          </a:ln>
        </p:spPr>
        <p:style>
          <a:lnRef idx="2">
            <a:schemeClr val="accent1"/>
          </a:lnRef>
          <a:fillRef idx="1">
            <a:schemeClr val="lt1"/>
          </a:fillRef>
          <a:effectRef idx="0">
            <a:schemeClr val="accent1"/>
          </a:effectRef>
          <a:fontRef idx="minor">
            <a:schemeClr val="dk1"/>
          </a:fontRef>
        </p:style>
        <p:txBody>
          <a:bodyPr>
            <a:normAutofit/>
          </a:bodyPr>
          <a:lstStyle/>
          <a:p>
            <a:r>
              <a:rPr lang="it-IT" b="1" dirty="0" smtClean="0">
                <a:latin typeface="Verdana" pitchFamily="34" charset="0"/>
                <a:ea typeface="Verdana" pitchFamily="34" charset="0"/>
                <a:cs typeface="Verdana" pitchFamily="34" charset="0"/>
              </a:rPr>
              <a:t>Tecnologico: </a:t>
            </a:r>
            <a:r>
              <a:rPr lang="it-IT" dirty="0" smtClean="0">
                <a:latin typeface="Verdana" pitchFamily="34" charset="0"/>
                <a:ea typeface="Verdana" pitchFamily="34" charset="0"/>
                <a:cs typeface="Verdana" pitchFamily="34" charset="0"/>
              </a:rPr>
              <a:t>con un aggiornamento costante sulle nuove tecnologie.</a:t>
            </a:r>
            <a:endParaRPr lang="it-IT" b="1" dirty="0" smtClean="0">
              <a:latin typeface="Verdana" pitchFamily="34" charset="0"/>
              <a:ea typeface="Verdana" pitchFamily="34" charset="0"/>
              <a:cs typeface="Verdana" pitchFamily="34" charset="0"/>
            </a:endParaRPr>
          </a:p>
          <a:p>
            <a:endParaRPr lang="it-IT" b="1"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Procedurale: </a:t>
            </a:r>
            <a:r>
              <a:rPr lang="it-IT" dirty="0" smtClean="0">
                <a:latin typeface="Verdana" pitchFamily="34" charset="0"/>
                <a:ea typeface="Verdana" pitchFamily="34" charset="0"/>
                <a:cs typeface="Verdana" pitchFamily="34" charset="0"/>
              </a:rPr>
              <a:t>raccogliere tutte le informazioni.</a:t>
            </a:r>
            <a:endParaRPr lang="it-IT" b="1" dirty="0" smtClean="0">
              <a:latin typeface="Verdana" pitchFamily="34" charset="0"/>
              <a:ea typeface="Verdana" pitchFamily="34" charset="0"/>
              <a:cs typeface="Verdana" pitchFamily="34" charset="0"/>
            </a:endParaRPr>
          </a:p>
          <a:p>
            <a:endParaRPr lang="it-IT" b="1"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Sociale:</a:t>
            </a:r>
            <a:r>
              <a:rPr lang="it-IT" dirty="0" smtClean="0">
                <a:latin typeface="Verdana" pitchFamily="34" charset="0"/>
                <a:ea typeface="Verdana" pitchFamily="34" charset="0"/>
                <a:cs typeface="Verdana" pitchFamily="34" charset="0"/>
              </a:rPr>
              <a:t> contrasto fra la privacy dell’individuo e le esigenze degli investigatori.</a:t>
            </a:r>
            <a:endParaRPr lang="it-IT" b="1" dirty="0" smtClean="0">
              <a:latin typeface="Verdana" pitchFamily="34" charset="0"/>
              <a:ea typeface="Verdana" pitchFamily="34" charset="0"/>
              <a:cs typeface="Verdana" pitchFamily="34" charset="0"/>
            </a:endParaRPr>
          </a:p>
          <a:p>
            <a:endParaRPr lang="it-IT" b="1"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Legale: </a:t>
            </a:r>
            <a:r>
              <a:rPr lang="it-IT" dirty="0" smtClean="0">
                <a:latin typeface="Verdana" pitchFamily="34" charset="0"/>
                <a:ea typeface="Verdana" pitchFamily="34" charset="0"/>
                <a:cs typeface="Verdana" pitchFamily="34" charset="0"/>
              </a:rPr>
              <a:t>uso di tecniche e metodi conformemente alla legge.</a:t>
            </a:r>
            <a:endParaRPr lang="it-IT" b="1"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153966"/>
          </a:xfrm>
        </p:spPr>
        <p:txBody>
          <a:bodyPr>
            <a:normAutofit fontScale="90000"/>
          </a:bodyPr>
          <a:lstStyle/>
          <a:p>
            <a:endParaRPr lang="it-IT" dirty="0"/>
          </a:p>
        </p:txBody>
      </p:sp>
      <p:sp>
        <p:nvSpPr>
          <p:cNvPr id="3" name="Segnaposto contenuto 2"/>
          <p:cNvSpPr>
            <a:spLocks noGrp="1"/>
          </p:cNvSpPr>
          <p:nvPr>
            <p:ph sz="quarter" idx="1"/>
          </p:nvPr>
        </p:nvSpPr>
        <p:spPr>
          <a:xfrm>
            <a:off x="457200" y="1000108"/>
            <a:ext cx="7467600" cy="4873752"/>
          </a:xfrm>
          <a:ln>
            <a:solidFill>
              <a:srgbClr val="CC0066"/>
            </a:solidFill>
          </a:ln>
        </p:spPr>
        <p:style>
          <a:lnRef idx="2">
            <a:schemeClr val="accent1"/>
          </a:lnRef>
          <a:fillRef idx="1">
            <a:schemeClr val="lt1"/>
          </a:fillRef>
          <a:effectRef idx="0">
            <a:schemeClr val="accent1"/>
          </a:effectRef>
          <a:fontRef idx="minor">
            <a:schemeClr val="dk1"/>
          </a:fontRef>
        </p:style>
        <p:txBody>
          <a:bodyPr/>
          <a:lstStyle/>
          <a:p>
            <a:endParaRPr lang="it-IT" b="1"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Art. 359 </a:t>
            </a:r>
            <a:r>
              <a:rPr lang="it-IT" b="1" dirty="0" err="1" smtClean="0">
                <a:latin typeface="Verdana" pitchFamily="34" charset="0"/>
                <a:ea typeface="Verdana" pitchFamily="34" charset="0"/>
                <a:cs typeface="Verdana" pitchFamily="34" charset="0"/>
              </a:rPr>
              <a:t>c.p.p.</a:t>
            </a:r>
            <a:r>
              <a:rPr lang="it-IT" dirty="0" smtClean="0">
                <a:latin typeface="Verdana" pitchFamily="34" charset="0"/>
                <a:ea typeface="Verdana" pitchFamily="34" charset="0"/>
                <a:cs typeface="Verdana" pitchFamily="34" charset="0"/>
              </a:rPr>
              <a:t> prevede che il PM, quando procede ad accertamenti, rilievi segnaletici, descrittivi e fotografici e ad ogni altra operazione tecnica per cui sono necessarie specifiche competenze, può nominare e avvalersi di consulenti, che non possono rifiutare la loro opera. Il consulente può essere autorizzato dal PM ad assistere a singoli atti di indagine.</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511156"/>
          </a:xfrm>
        </p:spPr>
        <p:txBody>
          <a:bodyPr>
            <a:normAutofit fontScale="90000"/>
          </a:bodyPr>
          <a:lstStyle/>
          <a:p>
            <a:endParaRPr lang="it-IT" dirty="0"/>
          </a:p>
        </p:txBody>
      </p:sp>
      <p:sp>
        <p:nvSpPr>
          <p:cNvPr id="3" name="Segnaposto contenuto 2"/>
          <p:cNvSpPr>
            <a:spLocks noGrp="1"/>
          </p:cNvSpPr>
          <p:nvPr>
            <p:ph sz="quarter" idx="1"/>
          </p:nvPr>
        </p:nvSpPr>
        <p:spPr>
          <a:xfrm>
            <a:off x="457200" y="1071546"/>
            <a:ext cx="7467600" cy="4873752"/>
          </a:xfrm>
          <a:ln>
            <a:solidFill>
              <a:srgbClr val="CC0066"/>
            </a:solidFill>
          </a:ln>
        </p:spPr>
        <p:style>
          <a:lnRef idx="2">
            <a:schemeClr val="accent1"/>
          </a:lnRef>
          <a:fillRef idx="1">
            <a:schemeClr val="lt1"/>
          </a:fillRef>
          <a:effectRef idx="0">
            <a:schemeClr val="accent1"/>
          </a:effectRef>
          <a:fontRef idx="minor">
            <a:schemeClr val="dk1"/>
          </a:fontRef>
        </p:style>
        <p:txBody>
          <a:bodyPr/>
          <a:lstStyle/>
          <a:p>
            <a:pPr>
              <a:buNone/>
            </a:pPr>
            <a:endParaRPr lang="it-IT" dirty="0" smtClean="0">
              <a:latin typeface="Verdana" pitchFamily="34" charset="0"/>
              <a:ea typeface="Verdana" pitchFamily="34" charset="0"/>
              <a:cs typeface="Verdana" pitchFamily="34" charset="0"/>
            </a:endParaRPr>
          </a:p>
          <a:p>
            <a:pPr>
              <a:buNone/>
            </a:pPr>
            <a:r>
              <a:rPr lang="it-IT" dirty="0" smtClean="0">
                <a:latin typeface="Verdana" pitchFamily="34" charset="0"/>
                <a:ea typeface="Verdana" pitchFamily="34" charset="0"/>
                <a:cs typeface="Verdana" pitchFamily="34" charset="0"/>
              </a:rPr>
              <a:t>La </a:t>
            </a:r>
            <a:r>
              <a:rPr lang="it-IT" dirty="0" err="1" smtClean="0">
                <a:latin typeface="Verdana" pitchFamily="34" charset="0"/>
                <a:ea typeface="Verdana" pitchFamily="34" charset="0"/>
                <a:cs typeface="Verdana" pitchFamily="34" charset="0"/>
              </a:rPr>
              <a:t>digital</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forensic</a:t>
            </a:r>
            <a:r>
              <a:rPr lang="it-IT" dirty="0" smtClean="0">
                <a:latin typeface="Verdana" pitchFamily="34" charset="0"/>
                <a:ea typeface="Verdana" pitchFamily="34" charset="0"/>
                <a:cs typeface="Verdana" pitchFamily="34" charset="0"/>
              </a:rPr>
              <a:t> si divide in due branche:</a:t>
            </a:r>
          </a:p>
          <a:p>
            <a:pPr>
              <a:buNone/>
            </a:pPr>
            <a:endParaRPr lang="it-IT" dirty="0" smtClean="0">
              <a:latin typeface="Verdana" pitchFamily="34" charset="0"/>
              <a:ea typeface="Verdana" pitchFamily="34" charset="0"/>
              <a:cs typeface="Verdana" pitchFamily="34" charset="0"/>
            </a:endParaRPr>
          </a:p>
          <a:p>
            <a:r>
              <a:rPr lang="it-IT" b="1" dirty="0" err="1" smtClean="0">
                <a:latin typeface="Verdana" pitchFamily="34" charset="0"/>
                <a:ea typeface="Verdana" pitchFamily="34" charset="0"/>
                <a:cs typeface="Verdana" pitchFamily="34" charset="0"/>
              </a:rPr>
              <a:t>Post-Mortem</a:t>
            </a:r>
            <a:r>
              <a:rPr lang="it-IT" b="1" dirty="0" smtClean="0">
                <a:latin typeface="Verdana" pitchFamily="34" charset="0"/>
                <a:ea typeface="Verdana" pitchFamily="34" charset="0"/>
                <a:cs typeface="Verdana" pitchFamily="34" charset="0"/>
              </a:rPr>
              <a:t> </a:t>
            </a:r>
            <a:r>
              <a:rPr lang="it-IT" b="1" dirty="0" err="1" smtClean="0">
                <a:latin typeface="Verdana" pitchFamily="34" charset="0"/>
                <a:ea typeface="Verdana" pitchFamily="34" charset="0"/>
                <a:cs typeface="Verdana" pitchFamily="34" charset="0"/>
              </a:rPr>
              <a:t>Analisys</a:t>
            </a:r>
            <a:endParaRPr lang="it-IT" b="1" dirty="0" smtClean="0">
              <a:latin typeface="Verdana" pitchFamily="34" charset="0"/>
              <a:ea typeface="Verdana" pitchFamily="34" charset="0"/>
              <a:cs typeface="Verdana" pitchFamily="34" charset="0"/>
            </a:endParaRPr>
          </a:p>
          <a:p>
            <a:endParaRPr lang="it-IT" dirty="0" smtClean="0">
              <a:latin typeface="Verdana" pitchFamily="34" charset="0"/>
              <a:ea typeface="Verdana" pitchFamily="34" charset="0"/>
              <a:cs typeface="Verdana" pitchFamily="34" charset="0"/>
            </a:endParaRPr>
          </a:p>
          <a:p>
            <a:endParaRPr lang="it-IT" b="1"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Live </a:t>
            </a:r>
            <a:r>
              <a:rPr lang="it-IT" b="1" dirty="0" err="1" smtClean="0">
                <a:latin typeface="Verdana" pitchFamily="34" charset="0"/>
                <a:ea typeface="Verdana" pitchFamily="34" charset="0"/>
                <a:cs typeface="Verdana" pitchFamily="34" charset="0"/>
              </a:rPr>
              <a:t>Analisys</a:t>
            </a:r>
            <a:endParaRPr lang="it-IT" b="1"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286000" y="2320456"/>
            <a:ext cx="6172200" cy="1894362"/>
          </a:xfrm>
        </p:spPr>
        <p:txBody>
          <a:bodyPr>
            <a:normAutofit/>
          </a:bodyPr>
          <a:lstStyle/>
          <a:p>
            <a:r>
              <a:rPr lang="it-IT" sz="4400" cap="none"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Verdana" pitchFamily="34" charset="0"/>
                <a:ea typeface="Verdana" pitchFamily="34" charset="0"/>
                <a:cs typeface="Verdana" pitchFamily="34" charset="0"/>
              </a:rPr>
              <a:t>POST-MORTEM FORENSIC</a:t>
            </a:r>
            <a:endParaRPr lang="it-IT" sz="4400" cap="none"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Verdana" pitchFamily="34" charset="0"/>
              <a:ea typeface="Verdana" pitchFamily="34" charset="0"/>
              <a:cs typeface="Verdana" pitchFamily="34" charset="0"/>
            </a:endParaRPr>
          </a:p>
        </p:txBody>
      </p:sp>
      <p:sp>
        <p:nvSpPr>
          <p:cNvPr id="3" name="Sottotitolo 2"/>
          <p:cNvSpPr>
            <a:spLocks noGrp="1"/>
          </p:cNvSpPr>
          <p:nvPr>
            <p:ph type="subTitle" idx="1"/>
          </p:nvPr>
        </p:nvSpPr>
        <p:spPr>
          <a:xfrm>
            <a:off x="2286000" y="4572008"/>
            <a:ext cx="6172200" cy="1371600"/>
          </a:xfrm>
        </p:spPr>
        <p:txBody>
          <a:bodyPr>
            <a:normAutofit/>
          </a:bodyPr>
          <a:lstStyle/>
          <a:p>
            <a:r>
              <a:rPr lang="it-IT" sz="2000" dirty="0" smtClean="0">
                <a:solidFill>
                  <a:schemeClr val="accent1"/>
                </a:solidFill>
                <a:latin typeface="Verdana" pitchFamily="34" charset="0"/>
                <a:ea typeface="Verdana" pitchFamily="34" charset="0"/>
                <a:cs typeface="Verdana" pitchFamily="34" charset="0"/>
              </a:rPr>
              <a:t>Analisi su dispositivi spenti</a:t>
            </a:r>
            <a:endParaRPr lang="it-IT" sz="2000" dirty="0">
              <a:solidFill>
                <a:schemeClr val="accent1"/>
              </a:solidFill>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654032"/>
          </a:xfrm>
        </p:spPr>
        <p:txBody>
          <a:bodyPr/>
          <a:lstStyle/>
          <a:p>
            <a:endParaRPr lang="it-IT" dirty="0"/>
          </a:p>
        </p:txBody>
      </p:sp>
      <p:sp>
        <p:nvSpPr>
          <p:cNvPr id="3" name="Segnaposto contenuto 2"/>
          <p:cNvSpPr>
            <a:spLocks noGrp="1"/>
          </p:cNvSpPr>
          <p:nvPr>
            <p:ph sz="quarter" idx="1"/>
          </p:nvPr>
        </p:nvSpPr>
        <p:spPr>
          <a:xfrm>
            <a:off x="457200" y="1142984"/>
            <a:ext cx="7467600" cy="4873752"/>
          </a:xfrm>
        </p:spPr>
        <p:style>
          <a:lnRef idx="2">
            <a:schemeClr val="accent1"/>
          </a:lnRef>
          <a:fillRef idx="1">
            <a:schemeClr val="lt1"/>
          </a:fillRef>
          <a:effectRef idx="0">
            <a:schemeClr val="accent1"/>
          </a:effectRef>
          <a:fontRef idx="minor">
            <a:schemeClr val="dk1"/>
          </a:fontRef>
        </p:style>
        <p:txBody>
          <a:bodyPr/>
          <a:lstStyle/>
          <a:p>
            <a:pPr>
              <a:buNone/>
            </a:pPr>
            <a:r>
              <a:rPr lang="it-IT" dirty="0" smtClean="0">
                <a:latin typeface="Verdana" pitchFamily="34" charset="0"/>
                <a:ea typeface="Verdana" pitchFamily="34" charset="0"/>
                <a:cs typeface="Verdana" pitchFamily="34" charset="0"/>
              </a:rPr>
              <a:t>La </a:t>
            </a:r>
            <a:r>
              <a:rPr lang="it-IT" dirty="0" err="1" smtClean="0">
                <a:latin typeface="Verdana" pitchFamily="34" charset="0"/>
                <a:ea typeface="Verdana" pitchFamily="34" charset="0"/>
                <a:cs typeface="Verdana" pitchFamily="34" charset="0"/>
              </a:rPr>
              <a:t>Post-Mortem</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Forensic</a:t>
            </a:r>
            <a:r>
              <a:rPr lang="it-IT" dirty="0" smtClean="0">
                <a:latin typeface="Verdana" pitchFamily="34" charset="0"/>
                <a:ea typeface="Verdana" pitchFamily="34" charset="0"/>
                <a:cs typeface="Verdana" pitchFamily="34" charset="0"/>
              </a:rPr>
              <a:t> viene effettuata sui dati cristallizzati presenti nell’hard disk in modo da poterne avere un clone perfetto che verrà memorizzato su un supporto esterno, precedentemente sterilizzato (tramite </a:t>
            </a:r>
            <a:r>
              <a:rPr lang="it-IT" dirty="0" err="1" smtClean="0">
                <a:latin typeface="Verdana" pitchFamily="34" charset="0"/>
                <a:ea typeface="Verdana" pitchFamily="34" charset="0"/>
                <a:cs typeface="Verdana" pitchFamily="34" charset="0"/>
              </a:rPr>
              <a:t>wiping</a:t>
            </a:r>
            <a:r>
              <a:rPr lang="it-IT" dirty="0" smtClean="0">
                <a:latin typeface="Verdana" pitchFamily="34" charset="0"/>
                <a:ea typeface="Verdana" pitchFamily="34" charset="0"/>
                <a:cs typeface="Verdana" pitchFamily="34" charset="0"/>
              </a:rPr>
              <a:t>), o su un file immagine.</a:t>
            </a:r>
          </a:p>
          <a:p>
            <a:pPr>
              <a:buNone/>
            </a:pPr>
            <a:endParaRPr lang="it-IT" dirty="0" smtClean="0">
              <a:latin typeface="Verdana" pitchFamily="34" charset="0"/>
              <a:ea typeface="Verdana" pitchFamily="34" charset="0"/>
              <a:cs typeface="Verdana" pitchFamily="34" charset="0"/>
            </a:endParaRPr>
          </a:p>
          <a:p>
            <a:pPr>
              <a:buNone/>
            </a:pPr>
            <a:r>
              <a:rPr lang="it-IT" dirty="0" smtClean="0">
                <a:latin typeface="Verdana" pitchFamily="34" charset="0"/>
                <a:ea typeface="Verdana" pitchFamily="34" charset="0"/>
                <a:cs typeface="Verdana" pitchFamily="34" charset="0"/>
              </a:rPr>
              <a:t>L’analisi è fatta in un ambiente virtuale, su una copia (o una copia della copia) del file originale, in modo da consentire la RIPETIBILITÀ.</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accent1"/>
                </a:solidFill>
                <a:latin typeface="Verdana" pitchFamily="34" charset="0"/>
                <a:ea typeface="Verdana" pitchFamily="34" charset="0"/>
                <a:cs typeface="Verdana" pitchFamily="34" charset="0"/>
              </a:rPr>
              <a:t>Analisi</a:t>
            </a:r>
            <a:endParaRPr lang="it-IT" b="1" dirty="0">
              <a:solidFill>
                <a:schemeClr val="accent1"/>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pPr>
              <a:buNone/>
            </a:pPr>
            <a:r>
              <a:rPr lang="it-IT" dirty="0" smtClean="0">
                <a:latin typeface="Verdana" pitchFamily="34" charset="0"/>
                <a:ea typeface="Verdana" pitchFamily="34" charset="0"/>
                <a:cs typeface="Verdana" pitchFamily="34" charset="0"/>
              </a:rPr>
              <a:t>Vengono usati strumenti collaudati, di cui l’operatore </a:t>
            </a:r>
            <a:r>
              <a:rPr lang="it-IT" b="1" dirty="0" smtClean="0">
                <a:latin typeface="Verdana" pitchFamily="34" charset="0"/>
                <a:ea typeface="Verdana" pitchFamily="34" charset="0"/>
                <a:cs typeface="Verdana" pitchFamily="34" charset="0"/>
              </a:rPr>
              <a:t>deve</a:t>
            </a:r>
            <a:r>
              <a:rPr lang="it-IT" dirty="0" smtClean="0">
                <a:latin typeface="Verdana" pitchFamily="34" charset="0"/>
                <a:ea typeface="Verdana" pitchFamily="34" charset="0"/>
                <a:cs typeface="Verdana" pitchFamily="34" charset="0"/>
              </a:rPr>
              <a:t> avere una conoscenza approfondita.</a:t>
            </a:r>
          </a:p>
          <a:p>
            <a:pPr>
              <a:buNone/>
            </a:pPr>
            <a:r>
              <a:rPr lang="it-IT" dirty="0" smtClean="0">
                <a:latin typeface="Verdana" pitchFamily="34" charset="0"/>
                <a:ea typeface="Verdana" pitchFamily="34" charset="0"/>
                <a:cs typeface="Verdana" pitchFamily="34" charset="0"/>
              </a:rPr>
              <a:t>È indispensabile nell’ambiente di lavoro:</a:t>
            </a:r>
          </a:p>
          <a:p>
            <a:r>
              <a:rPr lang="it-IT" dirty="0" smtClean="0">
                <a:latin typeface="Verdana" pitchFamily="34" charset="0"/>
                <a:ea typeface="Verdana" pitchFamily="34" charset="0"/>
                <a:cs typeface="Verdana" pitchFamily="34" charset="0"/>
              </a:rPr>
              <a:t>Maneggiare supporti con guanti elettrostatici.</a:t>
            </a:r>
          </a:p>
          <a:p>
            <a:r>
              <a:rPr lang="it-IT" dirty="0" smtClean="0">
                <a:latin typeface="Verdana" pitchFamily="34" charset="0"/>
                <a:ea typeface="Verdana" pitchFamily="34" charset="0"/>
                <a:cs typeface="Verdana" pitchFamily="34" charset="0"/>
              </a:rPr>
              <a:t>Usare buste elettrostatiche anticaduta per il repertamento.</a:t>
            </a:r>
          </a:p>
          <a:p>
            <a:r>
              <a:rPr lang="it-IT" dirty="0" smtClean="0">
                <a:latin typeface="Verdana" pitchFamily="34" charset="0"/>
                <a:ea typeface="Verdana" pitchFamily="34" charset="0"/>
                <a:cs typeface="Verdana" pitchFamily="34" charset="0"/>
              </a:rPr>
              <a:t>Lavorare in ambienti sterili.</a:t>
            </a:r>
          </a:p>
          <a:p>
            <a:r>
              <a:rPr lang="it-IT" dirty="0" smtClean="0">
                <a:latin typeface="Verdana" pitchFamily="34" charset="0"/>
                <a:ea typeface="Verdana" pitchFamily="34" charset="0"/>
                <a:cs typeface="Verdana" pitchFamily="34" charset="0"/>
              </a:rPr>
              <a:t>Verificare i dati con codici </a:t>
            </a:r>
            <a:r>
              <a:rPr lang="it-IT" dirty="0" err="1" smtClean="0">
                <a:latin typeface="Verdana" pitchFamily="34" charset="0"/>
                <a:ea typeface="Verdana" pitchFamily="34" charset="0"/>
                <a:cs typeface="Verdana" pitchFamily="34" charset="0"/>
              </a:rPr>
              <a:t>hash</a:t>
            </a:r>
            <a:r>
              <a:rPr lang="it-IT" dirty="0" smtClean="0">
                <a:latin typeface="Verdana" pitchFamily="34" charset="0"/>
                <a:ea typeface="Verdana" pitchFamily="34" charset="0"/>
                <a:cs typeface="Verdana" pitchFamily="34" charset="0"/>
              </a:rPr>
              <a:t>.</a:t>
            </a:r>
          </a:p>
          <a:p>
            <a:r>
              <a:rPr lang="it-IT" dirty="0" smtClean="0">
                <a:latin typeface="Verdana" pitchFamily="34" charset="0"/>
                <a:ea typeface="Verdana" pitchFamily="34" charset="0"/>
                <a:cs typeface="Verdana" pitchFamily="34" charset="0"/>
              </a:rPr>
              <a:t>Fornire il codice sorgente se si utilizzano nuovi strumenti.</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accent1"/>
                </a:solidFill>
                <a:latin typeface="Verdana" pitchFamily="34" charset="0"/>
                <a:ea typeface="Verdana" pitchFamily="34" charset="0"/>
                <a:cs typeface="Verdana" pitchFamily="34" charset="0"/>
              </a:rPr>
              <a:t>Strumenti</a:t>
            </a:r>
            <a:endParaRPr lang="it-IT" b="1" dirty="0">
              <a:solidFill>
                <a:schemeClr val="accent1"/>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pPr>
              <a:buNone/>
            </a:pPr>
            <a:r>
              <a:rPr lang="it-IT" dirty="0" smtClean="0">
                <a:latin typeface="Verdana" pitchFamily="34" charset="0"/>
                <a:ea typeface="Verdana" pitchFamily="34" charset="0"/>
                <a:cs typeface="Verdana" pitchFamily="34" charset="0"/>
              </a:rPr>
              <a:t>NO ALLA SCELTA ARBITRARIA </a:t>
            </a:r>
            <a:r>
              <a:rPr lang="it-IT" dirty="0" err="1" smtClean="0">
                <a:latin typeface="Verdana" pitchFamily="34" charset="0"/>
                <a:ea typeface="Verdana" pitchFamily="34" charset="0"/>
                <a:cs typeface="Verdana" pitchFamily="34" charset="0"/>
              </a:rPr>
              <a:t>DI</a:t>
            </a:r>
            <a:r>
              <a:rPr lang="it-IT" dirty="0" smtClean="0">
                <a:latin typeface="Verdana" pitchFamily="34" charset="0"/>
                <a:ea typeface="Verdana" pitchFamily="34" charset="0"/>
                <a:cs typeface="Verdana" pitchFamily="34" charset="0"/>
              </a:rPr>
              <a:t> TOOLS</a:t>
            </a:r>
          </a:p>
          <a:p>
            <a:pPr>
              <a:buNone/>
            </a:pPr>
            <a:endParaRPr lang="it-IT" dirty="0" smtClean="0">
              <a:latin typeface="Verdana" pitchFamily="34" charset="0"/>
              <a:ea typeface="Verdana" pitchFamily="34" charset="0"/>
              <a:cs typeface="Verdana" pitchFamily="34" charset="0"/>
            </a:endParaRPr>
          </a:p>
          <a:p>
            <a:pPr>
              <a:buNone/>
            </a:pPr>
            <a:r>
              <a:rPr lang="it-IT" dirty="0" smtClean="0">
                <a:latin typeface="Verdana" pitchFamily="34" charset="0"/>
                <a:ea typeface="Verdana" pitchFamily="34" charset="0"/>
                <a:cs typeface="Verdana" pitchFamily="34" charset="0"/>
              </a:rPr>
              <a:t>Open Source </a:t>
            </a:r>
            <a:r>
              <a:rPr lang="it-IT" dirty="0" err="1" smtClean="0">
                <a:latin typeface="Verdana" pitchFamily="34" charset="0"/>
                <a:ea typeface="Verdana" pitchFamily="34" charset="0"/>
                <a:cs typeface="Verdana" pitchFamily="34" charset="0"/>
              </a:rPr>
              <a:t>Tools</a:t>
            </a:r>
            <a:r>
              <a:rPr lang="it-IT" dirty="0" smtClean="0">
                <a:latin typeface="Verdana" pitchFamily="34" charset="0"/>
                <a:ea typeface="Verdana" pitchFamily="34" charset="0"/>
                <a:cs typeface="Verdana" pitchFamily="34" charset="0"/>
              </a:rPr>
              <a:t>:</a:t>
            </a:r>
          </a:p>
          <a:p>
            <a:r>
              <a:rPr lang="it-IT" dirty="0" smtClean="0">
                <a:latin typeface="Verdana" pitchFamily="34" charset="0"/>
                <a:ea typeface="Verdana" pitchFamily="34" charset="0"/>
                <a:cs typeface="Verdana" pitchFamily="34" charset="0"/>
              </a:rPr>
              <a:t>CAINE</a:t>
            </a:r>
          </a:p>
          <a:p>
            <a:r>
              <a:rPr lang="it-IT" dirty="0" smtClean="0">
                <a:latin typeface="Verdana" pitchFamily="34" charset="0"/>
                <a:ea typeface="Verdana" pitchFamily="34" charset="0"/>
                <a:cs typeface="Verdana" pitchFamily="34" charset="0"/>
              </a:rPr>
              <a:t>FORLEX</a:t>
            </a:r>
          </a:p>
          <a:p>
            <a:r>
              <a:rPr lang="it-IT" dirty="0" smtClean="0">
                <a:latin typeface="Verdana" pitchFamily="34" charset="0"/>
                <a:ea typeface="Verdana" pitchFamily="34" charset="0"/>
                <a:cs typeface="Verdana" pitchFamily="34" charset="0"/>
              </a:rPr>
              <a:t>HELIX</a:t>
            </a:r>
          </a:p>
          <a:p>
            <a:endParaRPr lang="it-IT" dirty="0" smtClean="0">
              <a:latin typeface="Verdana" pitchFamily="34" charset="0"/>
              <a:ea typeface="Verdana" pitchFamily="34" charset="0"/>
              <a:cs typeface="Verdana" pitchFamily="34" charset="0"/>
            </a:endParaRPr>
          </a:p>
          <a:p>
            <a:pPr>
              <a:buNone/>
            </a:pPr>
            <a:r>
              <a:rPr lang="it-IT" dirty="0" err="1" smtClean="0">
                <a:latin typeface="Verdana" pitchFamily="34" charset="0"/>
                <a:ea typeface="Verdana" pitchFamily="34" charset="0"/>
                <a:cs typeface="Verdana" pitchFamily="34" charset="0"/>
              </a:rPr>
              <a:t>Closed</a:t>
            </a:r>
            <a:r>
              <a:rPr lang="it-IT" dirty="0" smtClean="0">
                <a:latin typeface="Verdana" pitchFamily="34" charset="0"/>
                <a:ea typeface="Verdana" pitchFamily="34" charset="0"/>
                <a:cs typeface="Verdana" pitchFamily="34" charset="0"/>
              </a:rPr>
              <a:t> Source </a:t>
            </a:r>
            <a:r>
              <a:rPr lang="it-IT" dirty="0" err="1" smtClean="0">
                <a:latin typeface="Verdana" pitchFamily="34" charset="0"/>
                <a:ea typeface="Verdana" pitchFamily="34" charset="0"/>
                <a:cs typeface="Verdana" pitchFamily="34" charset="0"/>
              </a:rPr>
              <a:t>Tools</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Tools</a:t>
            </a:r>
            <a:r>
              <a:rPr lang="it-IT" dirty="0" smtClean="0">
                <a:latin typeface="Verdana" pitchFamily="34" charset="0"/>
                <a:ea typeface="Verdana" pitchFamily="34" charset="0"/>
                <a:cs typeface="Verdana" pitchFamily="34" charset="0"/>
              </a:rPr>
              <a:t> commerciali):</a:t>
            </a:r>
          </a:p>
          <a:p>
            <a:r>
              <a:rPr lang="it-IT" dirty="0" smtClean="0">
                <a:latin typeface="Verdana" pitchFamily="34" charset="0"/>
                <a:ea typeface="Verdana" pitchFamily="34" charset="0"/>
                <a:cs typeface="Verdana" pitchFamily="34" charset="0"/>
              </a:rPr>
              <a:t>ENCASE (</a:t>
            </a:r>
            <a:r>
              <a:rPr lang="it-IT" dirty="0" err="1" smtClean="0">
                <a:latin typeface="Verdana" pitchFamily="34" charset="0"/>
                <a:ea typeface="Verdana" pitchFamily="34" charset="0"/>
                <a:cs typeface="Verdana" pitchFamily="34" charset="0"/>
              </a:rPr>
              <a:t>Guidance</a:t>
            </a:r>
            <a:r>
              <a:rPr lang="it-IT" dirty="0" smtClean="0">
                <a:latin typeface="Verdana" pitchFamily="34" charset="0"/>
                <a:ea typeface="Verdana" pitchFamily="34" charset="0"/>
                <a:cs typeface="Verdana" pitchFamily="34" charset="0"/>
              </a:rPr>
              <a:t> Software)</a:t>
            </a:r>
          </a:p>
          <a:p>
            <a:r>
              <a:rPr lang="it-IT" dirty="0" smtClean="0">
                <a:latin typeface="Verdana" pitchFamily="34" charset="0"/>
                <a:ea typeface="Verdana" pitchFamily="34" charset="0"/>
                <a:cs typeface="Verdana" pitchFamily="34" charset="0"/>
              </a:rPr>
              <a:t>FORENSIC TOOLKIT (</a:t>
            </a:r>
            <a:r>
              <a:rPr lang="it-IT" dirty="0" err="1" smtClean="0">
                <a:latin typeface="Verdana" pitchFamily="34" charset="0"/>
                <a:ea typeface="Verdana" pitchFamily="34" charset="0"/>
                <a:cs typeface="Verdana" pitchFamily="34" charset="0"/>
              </a:rPr>
              <a:t>Acces</a:t>
            </a:r>
            <a:r>
              <a:rPr lang="it-IT" dirty="0" smtClean="0">
                <a:latin typeface="Verdana" pitchFamily="34" charset="0"/>
                <a:ea typeface="Verdana" pitchFamily="34" charset="0"/>
                <a:cs typeface="Verdana" pitchFamily="34" charset="0"/>
              </a:rPr>
              <a:t> Data)</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caine1_5.jpg"/>
          <p:cNvPicPr>
            <a:picLocks noChangeAspect="1"/>
          </p:cNvPicPr>
          <p:nvPr/>
        </p:nvPicPr>
        <p:blipFill>
          <a:blip r:embed="rId2"/>
          <a:stretch>
            <a:fillRect/>
          </a:stretch>
        </p:blipFill>
        <p:spPr>
          <a:xfrm>
            <a:off x="1000100" y="857232"/>
            <a:ext cx="6786610" cy="5117104"/>
          </a:xfrm>
          <a:prstGeom prst="rect">
            <a:avLst/>
          </a:prstGeom>
        </p:spPr>
      </p:pic>
    </p:spTree>
  </p:cSld>
  <p:clrMapOvr>
    <a:masterClrMapping/>
  </p:clrMapOvr>
  <p:transition>
    <p:pull dir="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err="1" smtClean="0">
                <a:solidFill>
                  <a:schemeClr val="accent1"/>
                </a:solidFill>
                <a:latin typeface="Verdana" pitchFamily="34" charset="0"/>
                <a:ea typeface="Verdana" pitchFamily="34" charset="0"/>
                <a:cs typeface="Verdana" pitchFamily="34" charset="0"/>
              </a:rPr>
              <a:t>Write</a:t>
            </a:r>
            <a:r>
              <a:rPr lang="it-IT" b="1" dirty="0" smtClean="0">
                <a:solidFill>
                  <a:schemeClr val="accent1"/>
                </a:solidFill>
                <a:latin typeface="Verdana" pitchFamily="34" charset="0"/>
                <a:ea typeface="Verdana" pitchFamily="34" charset="0"/>
                <a:cs typeface="Verdana" pitchFamily="34" charset="0"/>
              </a:rPr>
              <a:t> </a:t>
            </a:r>
            <a:r>
              <a:rPr lang="it-IT" b="1" dirty="0" err="1" smtClean="0">
                <a:solidFill>
                  <a:schemeClr val="accent1"/>
                </a:solidFill>
                <a:latin typeface="Verdana" pitchFamily="34" charset="0"/>
                <a:ea typeface="Verdana" pitchFamily="34" charset="0"/>
                <a:cs typeface="Verdana" pitchFamily="34" charset="0"/>
              </a:rPr>
              <a:t>blocker</a:t>
            </a:r>
            <a:endParaRPr lang="it-IT" b="1" dirty="0">
              <a:solidFill>
                <a:schemeClr val="accent1"/>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pPr>
              <a:buNone/>
            </a:pPr>
            <a:r>
              <a:rPr lang="it-IT" dirty="0" smtClean="0">
                <a:latin typeface="Verdana" pitchFamily="34" charset="0"/>
                <a:ea typeface="Verdana" pitchFamily="34" charset="0"/>
                <a:cs typeface="Verdana" pitchFamily="34" charset="0"/>
              </a:rPr>
              <a:t>Sono dispositivi posti tra il disco e il computer utilizzato per analizzarlo.</a:t>
            </a:r>
          </a:p>
          <a:p>
            <a:pPr>
              <a:buNone/>
            </a:pPr>
            <a:endParaRPr lang="it-IT" dirty="0" smtClean="0">
              <a:latin typeface="Verdana" pitchFamily="34" charset="0"/>
              <a:ea typeface="Verdana" pitchFamily="34" charset="0"/>
              <a:cs typeface="Verdana" pitchFamily="34" charset="0"/>
            </a:endParaRPr>
          </a:p>
          <a:p>
            <a:r>
              <a:rPr lang="it-IT" b="1" dirty="0" err="1" smtClean="0">
                <a:latin typeface="Verdana" pitchFamily="34" charset="0"/>
                <a:ea typeface="Verdana" pitchFamily="34" charset="0"/>
                <a:cs typeface="Verdana" pitchFamily="34" charset="0"/>
              </a:rPr>
              <a:t>Firmware</a:t>
            </a:r>
            <a:r>
              <a:rPr lang="it-IT" b="1" dirty="0" smtClean="0">
                <a:latin typeface="Verdana" pitchFamily="34" charset="0"/>
                <a:ea typeface="Verdana" pitchFamily="34" charset="0"/>
                <a:cs typeface="Verdana" pitchFamily="34" charset="0"/>
              </a:rPr>
              <a:t> </a:t>
            </a:r>
            <a:r>
              <a:rPr lang="it-IT" b="1" dirty="0" err="1" smtClean="0">
                <a:latin typeface="Verdana" pitchFamily="34" charset="0"/>
                <a:ea typeface="Verdana" pitchFamily="34" charset="0"/>
                <a:cs typeface="Verdana" pitchFamily="34" charset="0"/>
              </a:rPr>
              <a:t>based</a:t>
            </a:r>
            <a:r>
              <a:rPr lang="it-IT" b="1" dirty="0" smtClean="0">
                <a:latin typeface="Verdana" pitchFamily="34" charset="0"/>
                <a:ea typeface="Verdana" pitchFamily="34" charset="0"/>
                <a:cs typeface="Verdana" pitchFamily="34" charset="0"/>
              </a:rPr>
              <a:t>: </a:t>
            </a:r>
            <a:r>
              <a:rPr lang="it-IT" dirty="0" smtClean="0">
                <a:latin typeface="Verdana" pitchFamily="34" charset="0"/>
                <a:ea typeface="Verdana" pitchFamily="34" charset="0"/>
                <a:cs typeface="Verdana" pitchFamily="34" charset="0"/>
              </a:rPr>
              <a:t>agiscono sul BIOS</a:t>
            </a:r>
            <a:endParaRPr lang="it-IT" b="1" dirty="0" smtClean="0">
              <a:latin typeface="Verdana" pitchFamily="34" charset="0"/>
              <a:ea typeface="Verdana" pitchFamily="34" charset="0"/>
              <a:cs typeface="Verdana" pitchFamily="34" charset="0"/>
            </a:endParaRPr>
          </a:p>
          <a:p>
            <a:endParaRPr lang="it-IT" b="1"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Software o Driver </a:t>
            </a:r>
            <a:r>
              <a:rPr lang="it-IT" b="1" dirty="0" err="1" smtClean="0">
                <a:latin typeface="Verdana" pitchFamily="34" charset="0"/>
                <a:ea typeface="Verdana" pitchFamily="34" charset="0"/>
                <a:cs typeface="Verdana" pitchFamily="34" charset="0"/>
              </a:rPr>
              <a:t>Based</a:t>
            </a:r>
            <a:r>
              <a:rPr lang="it-IT" b="1" dirty="0" smtClean="0">
                <a:latin typeface="Verdana" pitchFamily="34" charset="0"/>
                <a:ea typeface="Verdana" pitchFamily="34" charset="0"/>
                <a:cs typeface="Verdana" pitchFamily="34" charset="0"/>
              </a:rPr>
              <a:t>: </a:t>
            </a:r>
            <a:r>
              <a:rPr lang="it-IT" dirty="0" smtClean="0">
                <a:latin typeface="Verdana" pitchFamily="34" charset="0"/>
                <a:ea typeface="Verdana" pitchFamily="34" charset="0"/>
                <a:cs typeface="Verdana" pitchFamily="34" charset="0"/>
              </a:rPr>
              <a:t>agiscono sul SO</a:t>
            </a:r>
            <a:endParaRPr lang="it-IT" b="1" dirty="0" smtClean="0">
              <a:latin typeface="Verdana" pitchFamily="34" charset="0"/>
              <a:ea typeface="Verdana" pitchFamily="34" charset="0"/>
              <a:cs typeface="Verdana" pitchFamily="34" charset="0"/>
            </a:endParaRPr>
          </a:p>
          <a:p>
            <a:endParaRPr lang="it-IT" b="1"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Hardware </a:t>
            </a:r>
            <a:r>
              <a:rPr lang="it-IT" b="1" dirty="0" err="1" smtClean="0">
                <a:latin typeface="Verdana" pitchFamily="34" charset="0"/>
                <a:ea typeface="Verdana" pitchFamily="34" charset="0"/>
                <a:cs typeface="Verdana" pitchFamily="34" charset="0"/>
              </a:rPr>
              <a:t>Based</a:t>
            </a:r>
            <a:r>
              <a:rPr lang="it-IT" b="1" dirty="0" smtClean="0">
                <a:latin typeface="Verdana" pitchFamily="34" charset="0"/>
                <a:ea typeface="Verdana" pitchFamily="34" charset="0"/>
                <a:cs typeface="Verdana" pitchFamily="34" charset="0"/>
              </a:rPr>
              <a:t>: </a:t>
            </a:r>
            <a:r>
              <a:rPr lang="it-IT" dirty="0" smtClean="0">
                <a:latin typeface="Verdana" pitchFamily="34" charset="0"/>
                <a:ea typeface="Verdana" pitchFamily="34" charset="0"/>
                <a:cs typeface="Verdana" pitchFamily="34" charset="0"/>
              </a:rPr>
              <a:t>mettono al sicuro da errori umani e </a:t>
            </a:r>
            <a:r>
              <a:rPr lang="it-IT" dirty="0" err="1" smtClean="0">
                <a:latin typeface="Verdana" pitchFamily="34" charset="0"/>
                <a:ea typeface="Verdana" pitchFamily="34" charset="0"/>
                <a:cs typeface="Verdana" pitchFamily="34" charset="0"/>
              </a:rPr>
              <a:t>bugs</a:t>
            </a:r>
            <a:r>
              <a:rPr lang="it-IT" dirty="0" smtClean="0">
                <a:latin typeface="Verdana" pitchFamily="34" charset="0"/>
                <a:ea typeface="Verdana" pitchFamily="34" charset="0"/>
                <a:cs typeface="Verdana" pitchFamily="34" charset="0"/>
              </a:rPr>
              <a:t> nel sistema.</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582594"/>
          </a:xfrm>
        </p:spPr>
        <p:txBody>
          <a:bodyPr/>
          <a:lstStyle/>
          <a:p>
            <a:endParaRPr lang="it-IT" dirty="0"/>
          </a:p>
        </p:txBody>
      </p:sp>
      <p:sp>
        <p:nvSpPr>
          <p:cNvPr id="3" name="Segnaposto contenuto 2"/>
          <p:cNvSpPr>
            <a:spLocks noGrp="1"/>
          </p:cNvSpPr>
          <p:nvPr>
            <p:ph sz="quarter" idx="1"/>
          </p:nvPr>
        </p:nvSpPr>
        <p:spPr>
          <a:xfrm>
            <a:off x="457200" y="1214422"/>
            <a:ext cx="7467600" cy="4873752"/>
          </a:xfrm>
          <a:ln>
            <a:solidFill>
              <a:srgbClr val="CC0066"/>
            </a:solidFill>
          </a:ln>
        </p:spPr>
        <p:style>
          <a:lnRef idx="2">
            <a:schemeClr val="accent1"/>
          </a:lnRef>
          <a:fillRef idx="1">
            <a:schemeClr val="lt1"/>
          </a:fillRef>
          <a:effectRef idx="0">
            <a:schemeClr val="accent1"/>
          </a:effectRef>
          <a:fontRef idx="minor">
            <a:schemeClr val="dk1"/>
          </a:fontRef>
        </p:style>
        <p:txBody>
          <a:bodyPr/>
          <a:lstStyle/>
          <a:p>
            <a:pPr>
              <a:buNone/>
            </a:pPr>
            <a:endParaRPr lang="it-IT" dirty="0" smtClean="0"/>
          </a:p>
          <a:p>
            <a:pPr>
              <a:buNone/>
            </a:pPr>
            <a:r>
              <a:rPr lang="it-IT" dirty="0" smtClean="0">
                <a:latin typeface="Verdana" pitchFamily="34" charset="0"/>
                <a:ea typeface="Verdana" pitchFamily="34" charset="0"/>
                <a:cs typeface="Verdana" pitchFamily="34" charset="0"/>
              </a:rPr>
              <a:t>L’accezione “</a:t>
            </a:r>
            <a:r>
              <a:rPr lang="it-IT" dirty="0" err="1" smtClean="0">
                <a:latin typeface="Verdana" pitchFamily="34" charset="0"/>
                <a:ea typeface="Verdana" pitchFamily="34" charset="0"/>
                <a:cs typeface="Verdana" pitchFamily="34" charset="0"/>
              </a:rPr>
              <a:t>Digital</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Forensic</a:t>
            </a:r>
            <a:r>
              <a:rPr lang="it-IT" dirty="0" smtClean="0">
                <a:latin typeface="Verdana" pitchFamily="34" charset="0"/>
                <a:ea typeface="Verdana" pitchFamily="34" charset="0"/>
                <a:cs typeface="Verdana" pitchFamily="34" charset="0"/>
              </a:rPr>
              <a:t>” o “Computer </a:t>
            </a:r>
            <a:r>
              <a:rPr lang="it-IT" dirty="0" err="1" smtClean="0">
                <a:latin typeface="Verdana" pitchFamily="34" charset="0"/>
                <a:ea typeface="Verdana" pitchFamily="34" charset="0"/>
                <a:cs typeface="Verdana" pitchFamily="34" charset="0"/>
              </a:rPr>
              <a:t>Forensic</a:t>
            </a:r>
            <a:r>
              <a:rPr lang="it-IT" dirty="0" smtClean="0">
                <a:latin typeface="Verdana" pitchFamily="34" charset="0"/>
                <a:ea typeface="Verdana" pitchFamily="34" charset="0"/>
                <a:cs typeface="Verdana" pitchFamily="34" charset="0"/>
              </a:rPr>
              <a:t>” si riferisce alla disciplina </a:t>
            </a:r>
            <a:r>
              <a:rPr lang="it-IT" dirty="0" smtClean="0">
                <a:solidFill>
                  <a:srgbClr val="CC0066"/>
                </a:solidFill>
                <a:latin typeface="Verdana" pitchFamily="34" charset="0"/>
                <a:ea typeface="Verdana" pitchFamily="34" charset="0"/>
                <a:cs typeface="Verdana" pitchFamily="34" charset="0"/>
                <a:hlinkClick r:id="" action="ppaction://hlinkshowjump?jump=nextslide"/>
              </a:rPr>
              <a:t>scientifica</a:t>
            </a:r>
            <a:r>
              <a:rPr lang="it-IT" dirty="0" smtClean="0">
                <a:latin typeface="Verdana" pitchFamily="34" charset="0"/>
                <a:ea typeface="Verdana" pitchFamily="34" charset="0"/>
                <a:cs typeface="Verdana" pitchFamily="34" charset="0"/>
              </a:rPr>
              <a:t> che si occupa della preservazione, dell’identificazione, dello studio, della documentazione dei computer o dei sistemi informativi, al fine di evidenziare prove per scopi di indagine.</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5" name="Segnaposto contenuto 4" descr="t8_usb_writeblocker.gif"/>
          <p:cNvPicPr>
            <a:picLocks noGrp="1" noChangeAspect="1"/>
          </p:cNvPicPr>
          <p:nvPr>
            <p:ph sz="quarter" idx="1"/>
          </p:nvPr>
        </p:nvPicPr>
        <p:blipFill>
          <a:blip r:embed="rId2"/>
          <a:stretch>
            <a:fillRect/>
          </a:stretch>
        </p:blipFill>
        <p:spPr>
          <a:xfrm>
            <a:off x="457200" y="2831123"/>
            <a:ext cx="3657600" cy="2110154"/>
          </a:xfrm>
        </p:spPr>
      </p:pic>
      <p:pic>
        <p:nvPicPr>
          <p:cNvPr id="6" name="Segnaposto contenuto 5" descr="wiebetech_usb_writerblocker_news.jpg"/>
          <p:cNvPicPr>
            <a:picLocks noGrp="1" noChangeAspect="1"/>
          </p:cNvPicPr>
          <p:nvPr>
            <p:ph sz="quarter" idx="2"/>
          </p:nvPr>
        </p:nvPicPr>
        <p:blipFill>
          <a:blip r:embed="rId3"/>
          <a:stretch>
            <a:fillRect/>
          </a:stretch>
        </p:blipFill>
        <p:spPr>
          <a:xfrm>
            <a:off x="4270375" y="2299716"/>
            <a:ext cx="3657600" cy="3172968"/>
          </a:xfrm>
        </p:spPr>
      </p:pic>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accent1"/>
                </a:solidFill>
                <a:latin typeface="Verdana" pitchFamily="34" charset="0"/>
                <a:ea typeface="Verdana" pitchFamily="34" charset="0"/>
                <a:cs typeface="Verdana" pitchFamily="34" charset="0"/>
              </a:rPr>
              <a:t>Oltre agli </a:t>
            </a:r>
            <a:r>
              <a:rPr lang="it-IT" b="1" dirty="0" err="1" smtClean="0">
                <a:solidFill>
                  <a:schemeClr val="accent1"/>
                </a:solidFill>
                <a:latin typeface="Verdana" pitchFamily="34" charset="0"/>
                <a:ea typeface="Verdana" pitchFamily="34" charset="0"/>
                <a:cs typeface="Verdana" pitchFamily="34" charset="0"/>
              </a:rPr>
              <a:t>strumenti…</a:t>
            </a:r>
            <a:endParaRPr lang="it-IT" b="1" dirty="0">
              <a:solidFill>
                <a:schemeClr val="accent1"/>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pPr>
              <a:buNone/>
            </a:pPr>
            <a:r>
              <a:rPr lang="it-IT" dirty="0" smtClean="0">
                <a:latin typeface="Verdana" pitchFamily="34" charset="0"/>
                <a:ea typeface="Verdana" pitchFamily="34" charset="0"/>
                <a:cs typeface="Verdana" pitchFamily="34" charset="0"/>
              </a:rPr>
              <a:t>Per un’analisi più veloce e corretta sono necessari inoltre </a:t>
            </a:r>
          </a:p>
          <a:p>
            <a:pPr>
              <a:buNone/>
            </a:pPr>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Esperienza</a:t>
            </a:r>
          </a:p>
          <a:p>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Sesto senso</a:t>
            </a:r>
          </a:p>
          <a:p>
            <a:endParaRPr lang="it-IT" dirty="0" smtClean="0">
              <a:latin typeface="Verdana" pitchFamily="34" charset="0"/>
              <a:ea typeface="Verdana" pitchFamily="34" charset="0"/>
              <a:cs typeface="Verdana" pitchFamily="34" charset="0"/>
            </a:endParaRPr>
          </a:p>
          <a:p>
            <a:pPr>
              <a:buNone/>
            </a:pPr>
            <a:r>
              <a:rPr lang="it-IT" dirty="0" smtClean="0">
                <a:latin typeface="Verdana" pitchFamily="34" charset="0"/>
                <a:ea typeface="Verdana" pitchFamily="34" charset="0"/>
                <a:cs typeface="Verdana" pitchFamily="34" charset="0"/>
              </a:rPr>
              <a:t>Come su una vera scena del crimine.</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accent1"/>
                </a:solidFill>
                <a:latin typeface="Verdana" pitchFamily="34" charset="0"/>
                <a:ea typeface="Verdana" pitchFamily="34" charset="0"/>
                <a:cs typeface="Verdana" pitchFamily="34" charset="0"/>
              </a:rPr>
              <a:t>Operatività </a:t>
            </a:r>
            <a:endParaRPr lang="it-IT" b="1" dirty="0">
              <a:solidFill>
                <a:schemeClr val="accent1"/>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endParaRPr lang="it-IT" b="1"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Repertamento</a:t>
            </a:r>
          </a:p>
          <a:p>
            <a:endParaRPr lang="it-IT" b="1" dirty="0" smtClean="0">
              <a:latin typeface="Verdana" pitchFamily="34" charset="0"/>
              <a:ea typeface="Verdana" pitchFamily="34" charset="0"/>
              <a:cs typeface="Verdana" pitchFamily="34" charset="0"/>
            </a:endParaRPr>
          </a:p>
          <a:p>
            <a:endParaRPr lang="it-IT" b="1"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Analisi </a:t>
            </a:r>
            <a:r>
              <a:rPr lang="it-IT" b="1" dirty="0" smtClean="0">
                <a:latin typeface="Verdana" pitchFamily="34" charset="0"/>
                <a:ea typeface="Verdana" pitchFamily="34" charset="0"/>
                <a:cs typeface="Verdana" pitchFamily="34" charset="0"/>
              </a:rPr>
              <a:t>dell’hard disk</a:t>
            </a:r>
          </a:p>
          <a:p>
            <a:endParaRPr lang="it-IT" b="1" dirty="0" smtClean="0">
              <a:latin typeface="Verdana" pitchFamily="34" charset="0"/>
              <a:ea typeface="Verdana" pitchFamily="34" charset="0"/>
              <a:cs typeface="Verdana" pitchFamily="34" charset="0"/>
            </a:endParaRPr>
          </a:p>
          <a:p>
            <a:endParaRPr lang="it-IT" b="1"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Analisi fisica</a:t>
            </a:r>
            <a:endParaRPr lang="it-IT" b="1" dirty="0" smtClean="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296842"/>
          </a:xfrm>
        </p:spPr>
        <p:txBody>
          <a:bodyPr>
            <a:normAutofit fontScale="90000"/>
          </a:bodyPr>
          <a:lstStyle/>
          <a:p>
            <a:endParaRPr lang="it-IT" dirty="0"/>
          </a:p>
        </p:txBody>
      </p:sp>
      <p:sp>
        <p:nvSpPr>
          <p:cNvPr id="3" name="Segnaposto contenuto 2"/>
          <p:cNvSpPr>
            <a:spLocks noGrp="1"/>
          </p:cNvSpPr>
          <p:nvPr>
            <p:ph sz="quarter" idx="1"/>
          </p:nvPr>
        </p:nvSpPr>
        <p:spPr>
          <a:xfrm>
            <a:off x="457200" y="1071546"/>
            <a:ext cx="7467600" cy="4873752"/>
          </a:xfrm>
        </p:spPr>
        <p:style>
          <a:lnRef idx="2">
            <a:schemeClr val="accent1"/>
          </a:lnRef>
          <a:fillRef idx="1">
            <a:schemeClr val="lt1"/>
          </a:fillRef>
          <a:effectRef idx="0">
            <a:schemeClr val="accent1"/>
          </a:effectRef>
          <a:fontRef idx="minor">
            <a:schemeClr val="dk1"/>
          </a:fontRef>
        </p:style>
        <p:txBody>
          <a:bodyPr/>
          <a:lstStyle/>
          <a:p>
            <a:pPr>
              <a:buNone/>
            </a:pPr>
            <a:r>
              <a:rPr lang="it-IT" b="1" dirty="0" smtClean="0">
                <a:latin typeface="Verdana" pitchFamily="34" charset="0"/>
                <a:ea typeface="Verdana" pitchFamily="34" charset="0"/>
                <a:cs typeface="Verdana" pitchFamily="34" charset="0"/>
              </a:rPr>
              <a:t>Repertamento</a:t>
            </a:r>
          </a:p>
          <a:p>
            <a:pPr>
              <a:buNone/>
            </a:pPr>
            <a:endParaRPr lang="it-IT" dirty="0" smtClean="0">
              <a:latin typeface="Verdana" pitchFamily="34" charset="0"/>
              <a:ea typeface="Verdana" pitchFamily="34" charset="0"/>
              <a:cs typeface="Verdana" pitchFamily="34" charset="0"/>
            </a:endParaRPr>
          </a:p>
          <a:p>
            <a:pPr>
              <a:buNone/>
            </a:pPr>
            <a:r>
              <a:rPr lang="it-IT" dirty="0" smtClean="0">
                <a:latin typeface="Verdana" pitchFamily="34" charset="0"/>
                <a:ea typeface="Verdana" pitchFamily="34" charset="0"/>
                <a:cs typeface="Verdana" pitchFamily="34" charset="0"/>
              </a:rPr>
              <a:t>“</a:t>
            </a:r>
            <a:r>
              <a:rPr lang="it-IT" dirty="0" err="1" smtClean="0">
                <a:latin typeface="Verdana" pitchFamily="34" charset="0"/>
                <a:ea typeface="Verdana" pitchFamily="34" charset="0"/>
                <a:cs typeface="Verdana" pitchFamily="34" charset="0"/>
              </a:rPr>
              <a:t>…Quando</a:t>
            </a:r>
            <a:r>
              <a:rPr lang="it-IT" dirty="0" smtClean="0">
                <a:latin typeface="Verdana" pitchFamily="34" charset="0"/>
                <a:ea typeface="Verdana" pitchFamily="34" charset="0"/>
                <a:cs typeface="Verdana" pitchFamily="34" charset="0"/>
              </a:rPr>
              <a:t> vi è fondato motivo di ritenere che dati, informazioni, programmi informatici o tracce comunque pertinenti al reato si trovino in un sistema informatico o telematico, </a:t>
            </a:r>
            <a:r>
              <a:rPr lang="it-IT" dirty="0" err="1" smtClean="0">
                <a:latin typeface="Verdana" pitchFamily="34" charset="0"/>
                <a:ea typeface="Verdana" pitchFamily="34" charset="0"/>
                <a:cs typeface="Verdana" pitchFamily="34" charset="0"/>
              </a:rPr>
              <a:t>ancorchè</a:t>
            </a:r>
            <a:r>
              <a:rPr lang="it-IT" dirty="0" smtClean="0">
                <a:latin typeface="Verdana" pitchFamily="34" charset="0"/>
                <a:ea typeface="Verdana" pitchFamily="34" charset="0"/>
                <a:cs typeface="Verdana" pitchFamily="34" charset="0"/>
              </a:rPr>
              <a:t> protetto da misure di sicurezza, ne è disposta la perquisizione, adottando misure tecniche dirette ad assicurare la conservazione dei dati originali e ad impedirne l’alterazione.” </a:t>
            </a:r>
          </a:p>
          <a:p>
            <a:pPr>
              <a:buNone/>
            </a:pPr>
            <a:r>
              <a:rPr lang="it-IT" dirty="0" smtClean="0">
                <a:latin typeface="Verdana" pitchFamily="34" charset="0"/>
                <a:ea typeface="Verdana" pitchFamily="34" charset="0"/>
                <a:cs typeface="Verdana" pitchFamily="34" charset="0"/>
              </a:rPr>
              <a:t>(</a:t>
            </a:r>
            <a:r>
              <a:rPr lang="it-IT" dirty="0" err="1" smtClean="0">
                <a:latin typeface="Verdana" pitchFamily="34" charset="0"/>
                <a:ea typeface="Verdana" pitchFamily="34" charset="0"/>
                <a:cs typeface="Verdana" pitchFamily="34" charset="0"/>
              </a:rPr>
              <a:t>C.p.p.</a:t>
            </a:r>
            <a:r>
              <a:rPr lang="it-IT" dirty="0" smtClean="0">
                <a:latin typeface="Verdana" pitchFamily="34" charset="0"/>
                <a:ea typeface="Verdana" pitchFamily="34" charset="0"/>
                <a:cs typeface="Verdana" pitchFamily="34" charset="0"/>
              </a:rPr>
              <a:t> Art. 247, 1/bis)</a:t>
            </a:r>
            <a:endParaRPr lang="it-IT" b="1" dirty="0" smtClean="0">
              <a:latin typeface="Verdana" pitchFamily="34" charset="0"/>
              <a:ea typeface="Verdana" pitchFamily="34" charset="0"/>
              <a:cs typeface="Verdana" pitchFamily="34" charset="0"/>
            </a:endParaRPr>
          </a:p>
          <a:p>
            <a:pPr>
              <a:buNone/>
            </a:pPr>
            <a:endParaRPr lang="it-IT" b="1"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511156"/>
          </a:xfrm>
        </p:spPr>
        <p:txBody>
          <a:bodyPr>
            <a:normAutofit fontScale="90000"/>
          </a:bodyPr>
          <a:lstStyle/>
          <a:p>
            <a:endParaRPr lang="it-IT" dirty="0"/>
          </a:p>
        </p:txBody>
      </p:sp>
      <p:sp>
        <p:nvSpPr>
          <p:cNvPr id="3" name="Segnaposto contenuto 2"/>
          <p:cNvSpPr>
            <a:spLocks noGrp="1"/>
          </p:cNvSpPr>
          <p:nvPr>
            <p:ph sz="quarter" idx="1"/>
          </p:nvPr>
        </p:nvSpPr>
        <p:spPr>
          <a:xfrm>
            <a:off x="457200" y="1142984"/>
            <a:ext cx="7467600" cy="4873752"/>
          </a:xfrm>
        </p:spPr>
        <p:style>
          <a:lnRef idx="2">
            <a:schemeClr val="accent1"/>
          </a:lnRef>
          <a:fillRef idx="1">
            <a:schemeClr val="lt1"/>
          </a:fillRef>
          <a:effectRef idx="0">
            <a:schemeClr val="accent1"/>
          </a:effectRef>
          <a:fontRef idx="minor">
            <a:schemeClr val="dk1"/>
          </a:fontRef>
        </p:style>
        <p:txBody>
          <a:bodyPr/>
          <a:lstStyle/>
          <a:p>
            <a:pPr>
              <a:buNone/>
            </a:pPr>
            <a:r>
              <a:rPr lang="it-IT" dirty="0" smtClean="0">
                <a:latin typeface="Verdana" pitchFamily="34" charset="0"/>
                <a:ea typeface="Verdana" pitchFamily="34" charset="0"/>
                <a:cs typeface="Verdana" pitchFamily="34" charset="0"/>
              </a:rPr>
              <a:t>Procedura standard per il repertamento:</a:t>
            </a:r>
          </a:p>
          <a:p>
            <a:pPr>
              <a:buNone/>
            </a:pPr>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Controllare se il PC è acceso</a:t>
            </a:r>
          </a:p>
          <a:p>
            <a:r>
              <a:rPr lang="it-IT" dirty="0" smtClean="0">
                <a:latin typeface="Verdana" pitchFamily="34" charset="0"/>
                <a:ea typeface="Verdana" pitchFamily="34" charset="0"/>
                <a:cs typeface="Verdana" pitchFamily="34" charset="0"/>
              </a:rPr>
              <a:t>Spengere il computer</a:t>
            </a:r>
          </a:p>
          <a:p>
            <a:r>
              <a:rPr lang="it-IT" dirty="0" smtClean="0">
                <a:latin typeface="Verdana" pitchFamily="34" charset="0"/>
                <a:ea typeface="Verdana" pitchFamily="34" charset="0"/>
                <a:cs typeface="Verdana" pitchFamily="34" charset="0"/>
              </a:rPr>
              <a:t>Sequestrare il computer</a:t>
            </a:r>
          </a:p>
          <a:p>
            <a:r>
              <a:rPr lang="it-IT" dirty="0" smtClean="0">
                <a:latin typeface="Verdana" pitchFamily="34" charset="0"/>
                <a:ea typeface="Verdana" pitchFamily="34" charset="0"/>
                <a:cs typeface="Verdana" pitchFamily="34" charset="0"/>
              </a:rPr>
              <a:t>Sequestrare eventuali supporti</a:t>
            </a:r>
          </a:p>
          <a:p>
            <a:r>
              <a:rPr lang="it-IT" dirty="0" smtClean="0">
                <a:latin typeface="Verdana" pitchFamily="34" charset="0"/>
                <a:ea typeface="Verdana" pitchFamily="34" charset="0"/>
                <a:cs typeface="Verdana" pitchFamily="34" charset="0"/>
              </a:rPr>
              <a:t>Richiedere password e documentazione</a:t>
            </a:r>
          </a:p>
          <a:p>
            <a:r>
              <a:rPr lang="it-IT" dirty="0" smtClean="0">
                <a:latin typeface="Verdana" pitchFamily="34" charset="0"/>
                <a:ea typeface="Verdana" pitchFamily="34" charset="0"/>
                <a:cs typeface="Verdana" pitchFamily="34" charset="0"/>
              </a:rPr>
              <a:t>Imballare il tutto</a:t>
            </a:r>
          </a:p>
          <a:p>
            <a:r>
              <a:rPr lang="it-IT" dirty="0" smtClean="0">
                <a:latin typeface="Verdana" pitchFamily="34" charset="0"/>
                <a:ea typeface="Verdana" pitchFamily="34" charset="0"/>
                <a:cs typeface="Verdana" pitchFamily="34" charset="0"/>
              </a:rPr>
              <a:t>Fissare data acquisizione/duplicazione dei supporti</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582594"/>
          </a:xfrm>
        </p:spPr>
        <p:txBody>
          <a:bodyPr/>
          <a:lstStyle/>
          <a:p>
            <a:endParaRPr lang="it-IT" dirty="0"/>
          </a:p>
        </p:txBody>
      </p:sp>
      <p:sp>
        <p:nvSpPr>
          <p:cNvPr id="3" name="Segnaposto contenuto 2"/>
          <p:cNvSpPr>
            <a:spLocks noGrp="1"/>
          </p:cNvSpPr>
          <p:nvPr>
            <p:ph sz="quarter" idx="1"/>
          </p:nvPr>
        </p:nvSpPr>
        <p:spPr>
          <a:xfrm>
            <a:off x="457200" y="1142984"/>
            <a:ext cx="7467600" cy="4873752"/>
          </a:xfrm>
        </p:spPr>
        <p:style>
          <a:lnRef idx="2">
            <a:schemeClr val="accent1"/>
          </a:lnRef>
          <a:fillRef idx="1">
            <a:schemeClr val="lt1"/>
          </a:fillRef>
          <a:effectRef idx="0">
            <a:schemeClr val="accent1"/>
          </a:effectRef>
          <a:fontRef idx="minor">
            <a:schemeClr val="dk1"/>
          </a:fontRef>
        </p:style>
        <p:txBody>
          <a:bodyPr/>
          <a:lstStyle/>
          <a:p>
            <a:pPr>
              <a:buNone/>
            </a:pPr>
            <a:r>
              <a:rPr lang="it-IT" b="1" dirty="0" smtClean="0">
                <a:latin typeface="Verdana" pitchFamily="34" charset="0"/>
                <a:ea typeface="Verdana" pitchFamily="34" charset="0"/>
                <a:cs typeface="Verdana" pitchFamily="34" charset="0"/>
              </a:rPr>
              <a:t>Analisi dell’hard disk</a:t>
            </a:r>
          </a:p>
          <a:p>
            <a:pPr>
              <a:buNone/>
            </a:pPr>
            <a:endParaRPr lang="it-IT" dirty="0" smtClean="0">
              <a:latin typeface="Verdana" pitchFamily="34" charset="0"/>
              <a:ea typeface="Verdana" pitchFamily="34" charset="0"/>
              <a:cs typeface="Verdana" pitchFamily="34" charset="0"/>
            </a:endParaRPr>
          </a:p>
          <a:p>
            <a:pPr>
              <a:buNone/>
            </a:pPr>
            <a:r>
              <a:rPr lang="it-IT" dirty="0" err="1" smtClean="0">
                <a:latin typeface="Verdana" pitchFamily="34" charset="0"/>
                <a:ea typeface="Verdana" pitchFamily="34" charset="0"/>
                <a:cs typeface="Verdana" pitchFamily="34" charset="0"/>
              </a:rPr>
              <a:t>Affinchè</a:t>
            </a:r>
            <a:r>
              <a:rPr lang="it-IT" dirty="0" smtClean="0">
                <a:latin typeface="Verdana" pitchFamily="34" charset="0"/>
                <a:ea typeface="Verdana" pitchFamily="34" charset="0"/>
                <a:cs typeface="Verdana" pitchFamily="34" charset="0"/>
              </a:rPr>
              <a:t> la copia sia identica si usa il comando DD, che permette di copiare un file a blocchi</a:t>
            </a:r>
          </a:p>
          <a:p>
            <a:r>
              <a:rPr lang="it-IT" i="1" dirty="0" smtClean="0"/>
              <a:t>DD </a:t>
            </a:r>
            <a:r>
              <a:rPr lang="it-IT" i="1" dirty="0" err="1" smtClean="0"/>
              <a:t>if=</a:t>
            </a:r>
            <a:r>
              <a:rPr lang="it-IT" i="1" dirty="0" smtClean="0"/>
              <a:t>/</a:t>
            </a:r>
            <a:r>
              <a:rPr lang="it-IT" i="1" dirty="0" err="1" smtClean="0"/>
              <a:t>dev</a:t>
            </a:r>
            <a:r>
              <a:rPr lang="it-IT" i="1" dirty="0" smtClean="0"/>
              <a:t>/</a:t>
            </a:r>
            <a:r>
              <a:rPr lang="it-IT" i="1" dirty="0" err="1" smtClean="0"/>
              <a:t>sdb</a:t>
            </a:r>
            <a:r>
              <a:rPr lang="it-IT" i="1" dirty="0" smtClean="0"/>
              <a:t> </a:t>
            </a:r>
            <a:r>
              <a:rPr lang="it-IT" i="1" dirty="0" err="1" smtClean="0"/>
              <a:t>of=</a:t>
            </a:r>
            <a:r>
              <a:rPr lang="it-IT" i="1" dirty="0" smtClean="0"/>
              <a:t>/media/sdc1/</a:t>
            </a:r>
            <a:r>
              <a:rPr lang="it-IT" i="1" dirty="0" err="1" smtClean="0"/>
              <a:t>disco.dd</a:t>
            </a:r>
            <a:r>
              <a:rPr lang="it-IT" i="1" dirty="0" smtClean="0"/>
              <a:t> </a:t>
            </a:r>
            <a:r>
              <a:rPr lang="it-IT" b="1" i="1" dirty="0" err="1" smtClean="0"/>
              <a:t>conv=noerror</a:t>
            </a:r>
            <a:r>
              <a:rPr lang="it-IT" b="1" i="1" dirty="0" smtClean="0"/>
              <a:t>, </a:t>
            </a:r>
            <a:r>
              <a:rPr lang="it-IT" b="1" i="1" dirty="0" err="1" smtClean="0"/>
              <a:t>sync</a:t>
            </a:r>
            <a:r>
              <a:rPr lang="it-IT" b="1" i="1" dirty="0" smtClean="0"/>
              <a:t> </a:t>
            </a:r>
            <a:r>
              <a:rPr lang="it-IT" i="1" dirty="0" smtClean="0"/>
              <a:t>bs=32K</a:t>
            </a:r>
          </a:p>
          <a:p>
            <a:pPr>
              <a:buNone/>
            </a:pPr>
            <a:endParaRPr lang="it-IT" dirty="0" smtClean="0">
              <a:latin typeface="Verdana" pitchFamily="34" charset="0"/>
              <a:ea typeface="Verdana" pitchFamily="34" charset="0"/>
              <a:cs typeface="Verdana" pitchFamily="34" charset="0"/>
            </a:endParaRPr>
          </a:p>
          <a:p>
            <a:pPr>
              <a:buNone/>
            </a:pPr>
            <a:r>
              <a:rPr lang="it-IT" b="1" i="1" dirty="0" err="1" smtClean="0">
                <a:latin typeface="Verdana" pitchFamily="34" charset="0"/>
                <a:ea typeface="Verdana" pitchFamily="34" charset="0"/>
                <a:cs typeface="Verdana" pitchFamily="34" charset="0"/>
              </a:rPr>
              <a:t>noerror</a:t>
            </a:r>
            <a:r>
              <a:rPr lang="it-IT" dirty="0" smtClean="0">
                <a:latin typeface="Verdana" pitchFamily="34" charset="0"/>
                <a:ea typeface="Verdana" pitchFamily="34" charset="0"/>
                <a:cs typeface="Verdana" pitchFamily="34" charset="0"/>
              </a:rPr>
              <a:t>: salta i blocchi danneggiati, ma la copia avrà dimensione inferiore.</a:t>
            </a:r>
          </a:p>
          <a:p>
            <a:pPr>
              <a:buNone/>
            </a:pPr>
            <a:r>
              <a:rPr lang="it-IT" b="1" i="1" dirty="0" err="1" smtClean="0">
                <a:latin typeface="Verdana" pitchFamily="34" charset="0"/>
                <a:ea typeface="Verdana" pitchFamily="34" charset="0"/>
                <a:cs typeface="Verdana" pitchFamily="34" charset="0"/>
              </a:rPr>
              <a:t>sync</a:t>
            </a:r>
            <a:r>
              <a:rPr lang="it-IT" dirty="0" smtClean="0">
                <a:latin typeface="Verdana" pitchFamily="34" charset="0"/>
                <a:ea typeface="Verdana" pitchFamily="34" charset="0"/>
                <a:cs typeface="Verdana" pitchFamily="34" charset="0"/>
              </a:rPr>
              <a:t>: inserisce 0 nel blocco danneggiato, ma la copia avrà dimensione multipla di BS.</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accent1"/>
                </a:solidFill>
                <a:latin typeface="Verdana" pitchFamily="34" charset="0"/>
                <a:ea typeface="Verdana" pitchFamily="34" charset="0"/>
                <a:cs typeface="Verdana" pitchFamily="34" charset="0"/>
              </a:rPr>
              <a:t>DC3DD</a:t>
            </a:r>
            <a:endParaRPr lang="it-IT" b="1" dirty="0">
              <a:solidFill>
                <a:schemeClr val="accent1"/>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r>
              <a:rPr lang="it-IT" i="1" dirty="0" smtClean="0"/>
              <a:t>dc3dd </a:t>
            </a:r>
            <a:r>
              <a:rPr lang="it-IT" i="1" dirty="0" err="1" smtClean="0"/>
              <a:t>if=</a:t>
            </a:r>
            <a:r>
              <a:rPr lang="it-IT" i="1" dirty="0" smtClean="0"/>
              <a:t>/</a:t>
            </a:r>
            <a:r>
              <a:rPr lang="it-IT" i="1" dirty="0" err="1" smtClean="0"/>
              <a:t>dev</a:t>
            </a:r>
            <a:r>
              <a:rPr lang="it-IT" i="1" dirty="0" smtClean="0"/>
              <a:t>/</a:t>
            </a:r>
            <a:r>
              <a:rPr lang="it-IT" i="1" dirty="0" err="1" smtClean="0"/>
              <a:t>sdb</a:t>
            </a:r>
            <a:r>
              <a:rPr lang="it-IT" i="1" dirty="0" smtClean="0"/>
              <a:t> </a:t>
            </a:r>
            <a:r>
              <a:rPr lang="it-IT" i="1" dirty="0" err="1" smtClean="0"/>
              <a:t>of=</a:t>
            </a:r>
            <a:r>
              <a:rPr lang="it-IT" i="1" dirty="0" smtClean="0"/>
              <a:t>/media/sdc1/</a:t>
            </a:r>
            <a:r>
              <a:rPr lang="it-IT" i="1" dirty="0" err="1" smtClean="0"/>
              <a:t>disco.dd</a:t>
            </a:r>
            <a:r>
              <a:rPr lang="it-IT" i="1" dirty="0" smtClean="0"/>
              <a:t> </a:t>
            </a:r>
            <a:r>
              <a:rPr lang="it-IT" i="1" dirty="0" err="1" smtClean="0"/>
              <a:t>conv=noerror</a:t>
            </a:r>
            <a:r>
              <a:rPr lang="it-IT" i="1" dirty="0" smtClean="0"/>
              <a:t>,</a:t>
            </a:r>
            <a:r>
              <a:rPr lang="it-IT" i="1" dirty="0" err="1" smtClean="0"/>
              <a:t>sync</a:t>
            </a:r>
            <a:r>
              <a:rPr lang="it-IT" i="1" dirty="0" smtClean="0"/>
              <a:t> bs=32k</a:t>
            </a:r>
            <a:r>
              <a:rPr lang="it-IT" b="1" dirty="0" smtClean="0"/>
              <a:t> </a:t>
            </a:r>
            <a:r>
              <a:rPr lang="it-IT" b="1" i="1" dirty="0" err="1" smtClean="0"/>
              <a:t>iflag=direct</a:t>
            </a:r>
            <a:endParaRPr lang="it-IT" b="1" i="1" dirty="0" smtClean="0"/>
          </a:p>
          <a:p>
            <a:endParaRPr lang="it-IT" b="1" dirty="0" smtClean="0"/>
          </a:p>
          <a:p>
            <a:r>
              <a:rPr lang="it-IT" i="1" dirty="0" smtClean="0"/>
              <a:t>dc3dd </a:t>
            </a:r>
            <a:r>
              <a:rPr lang="it-IT" i="1" dirty="0" err="1" smtClean="0"/>
              <a:t>if=</a:t>
            </a:r>
            <a:r>
              <a:rPr lang="it-IT" i="1" dirty="0" smtClean="0"/>
              <a:t>/</a:t>
            </a:r>
            <a:r>
              <a:rPr lang="it-IT" i="1" dirty="0" err="1" smtClean="0"/>
              <a:t>dev</a:t>
            </a:r>
            <a:r>
              <a:rPr lang="it-IT" i="1" dirty="0" smtClean="0"/>
              <a:t>/</a:t>
            </a:r>
            <a:r>
              <a:rPr lang="it-IT" i="1" dirty="0" err="1" smtClean="0"/>
              <a:t>sdb</a:t>
            </a:r>
            <a:r>
              <a:rPr lang="it-IT" i="1" dirty="0" smtClean="0"/>
              <a:t> </a:t>
            </a:r>
            <a:r>
              <a:rPr lang="it-IT" i="1" dirty="0" err="1" smtClean="0"/>
              <a:t>of=</a:t>
            </a:r>
            <a:r>
              <a:rPr lang="it-IT" i="1" dirty="0" smtClean="0"/>
              <a:t>/media/sdc1/</a:t>
            </a:r>
            <a:r>
              <a:rPr lang="it-IT" i="1" dirty="0" err="1" smtClean="0"/>
              <a:t>disco.dd</a:t>
            </a:r>
            <a:r>
              <a:rPr lang="it-IT" i="1" dirty="0" smtClean="0"/>
              <a:t> </a:t>
            </a:r>
            <a:r>
              <a:rPr lang="it-IT" i="1" dirty="0" err="1" smtClean="0"/>
              <a:t>conv=noerror</a:t>
            </a:r>
            <a:r>
              <a:rPr lang="it-IT" i="1" dirty="0" smtClean="0"/>
              <a:t>,</a:t>
            </a:r>
            <a:r>
              <a:rPr lang="it-IT" i="1" dirty="0" err="1" smtClean="0"/>
              <a:t>sync</a:t>
            </a:r>
            <a:r>
              <a:rPr lang="it-IT" i="1" dirty="0" smtClean="0"/>
              <a:t> bs=32k</a:t>
            </a:r>
            <a:r>
              <a:rPr lang="it-IT" dirty="0" smtClean="0"/>
              <a:t> </a:t>
            </a:r>
            <a:r>
              <a:rPr lang="it-IT" b="1" i="1" dirty="0" smtClean="0"/>
              <a:t>/</a:t>
            </a:r>
            <a:r>
              <a:rPr lang="it-IT" b="1" i="1" dirty="0" err="1" smtClean="0"/>
              <a:t>dev</a:t>
            </a:r>
            <a:r>
              <a:rPr lang="it-IT" b="1" i="1" dirty="0" smtClean="0"/>
              <a:t>/</a:t>
            </a:r>
            <a:r>
              <a:rPr lang="it-IT" b="1" i="1" dirty="0" err="1" smtClean="0"/>
              <a:t>rdisk</a:t>
            </a:r>
            <a:endParaRPr lang="it-IT" i="1" dirty="0" smtClean="0"/>
          </a:p>
          <a:p>
            <a:pPr>
              <a:buNone/>
            </a:pPr>
            <a:endParaRPr lang="it-IT" dirty="0" smtClean="0"/>
          </a:p>
          <a:p>
            <a:pPr>
              <a:buNone/>
            </a:pPr>
            <a:r>
              <a:rPr lang="it-IT" dirty="0" smtClean="0">
                <a:latin typeface="Verdana" pitchFamily="34" charset="0"/>
                <a:ea typeface="Verdana" pitchFamily="34" charset="0"/>
                <a:cs typeface="Verdana" pitchFamily="34" charset="0"/>
              </a:rPr>
              <a:t>Permette di aumentare la performance leggendo blocchi di dimensione 32 </a:t>
            </a:r>
            <a:r>
              <a:rPr lang="it-IT" dirty="0" err="1" smtClean="0">
                <a:latin typeface="Verdana" pitchFamily="34" charset="0"/>
                <a:ea typeface="Verdana" pitchFamily="34" charset="0"/>
                <a:cs typeface="Verdana" pitchFamily="34" charset="0"/>
              </a:rPr>
              <a:t>kb</a:t>
            </a:r>
            <a:r>
              <a:rPr lang="it-IT" dirty="0" smtClean="0">
                <a:latin typeface="Verdana" pitchFamily="34" charset="0"/>
                <a:ea typeface="Verdana" pitchFamily="34" charset="0"/>
                <a:cs typeface="Verdana" pitchFamily="34" charset="0"/>
              </a:rPr>
              <a:t>, ma, nel blocco difettoso procede con un’analisi </a:t>
            </a:r>
            <a:r>
              <a:rPr lang="it-IT" dirty="0" err="1" smtClean="0">
                <a:latin typeface="Verdana" pitchFamily="34" charset="0"/>
                <a:ea typeface="Verdana" pitchFamily="34" charset="0"/>
                <a:cs typeface="Verdana" pitchFamily="34" charset="0"/>
              </a:rPr>
              <a:t>sector</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by</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sector</a:t>
            </a:r>
            <a:r>
              <a:rPr lang="it-IT" dirty="0" smtClean="0">
                <a:latin typeface="Verdana" pitchFamily="34" charset="0"/>
                <a:ea typeface="Verdana" pitchFamily="34" charset="0"/>
                <a:cs typeface="Verdana" pitchFamily="34" charset="0"/>
              </a:rPr>
              <a:t>, in modo da sostituire con una serie di 0 </a:t>
            </a:r>
            <a:r>
              <a:rPr lang="it-IT" b="1" dirty="0" smtClean="0">
                <a:latin typeface="Verdana" pitchFamily="34" charset="0"/>
                <a:ea typeface="Verdana" pitchFamily="34" charset="0"/>
                <a:cs typeface="Verdana" pitchFamily="34" charset="0"/>
              </a:rPr>
              <a:t>solo</a:t>
            </a:r>
            <a:r>
              <a:rPr lang="it-IT" dirty="0" smtClean="0">
                <a:latin typeface="Verdana" pitchFamily="34" charset="0"/>
                <a:ea typeface="Verdana" pitchFamily="34" charset="0"/>
                <a:cs typeface="Verdana" pitchFamily="34" charset="0"/>
              </a:rPr>
              <a:t> i settori illeggibili.</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accent1"/>
                </a:solidFill>
                <a:latin typeface="Verdana" pitchFamily="34" charset="0"/>
                <a:ea typeface="Verdana" pitchFamily="34" charset="0"/>
                <a:cs typeface="Verdana" pitchFamily="34" charset="0"/>
              </a:rPr>
              <a:t>Altri </a:t>
            </a:r>
            <a:r>
              <a:rPr lang="it-IT" b="1" dirty="0" err="1" smtClean="0">
                <a:solidFill>
                  <a:schemeClr val="accent1"/>
                </a:solidFill>
                <a:latin typeface="Verdana" pitchFamily="34" charset="0"/>
                <a:ea typeface="Verdana" pitchFamily="34" charset="0"/>
                <a:cs typeface="Verdana" pitchFamily="34" charset="0"/>
              </a:rPr>
              <a:t>comandi…</a:t>
            </a:r>
            <a:endParaRPr lang="it-IT" b="1" dirty="0">
              <a:solidFill>
                <a:schemeClr val="accent1"/>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endParaRPr lang="it-IT" dirty="0" smtClean="0"/>
          </a:p>
          <a:p>
            <a:r>
              <a:rPr lang="it-IT" dirty="0" smtClean="0">
                <a:latin typeface="Verdana" pitchFamily="34" charset="0"/>
                <a:ea typeface="Verdana" pitchFamily="34" charset="0"/>
                <a:cs typeface="Verdana" pitchFamily="34" charset="0"/>
              </a:rPr>
              <a:t>Clonazione disco                                       </a:t>
            </a:r>
            <a:r>
              <a:rPr lang="it-IT" i="1" dirty="0" err="1" smtClean="0"/>
              <a:t>dd</a:t>
            </a:r>
            <a:r>
              <a:rPr lang="it-IT" i="1" dirty="0" smtClean="0"/>
              <a:t> </a:t>
            </a:r>
            <a:r>
              <a:rPr lang="it-IT" i="1" dirty="0" err="1" smtClean="0"/>
              <a:t>if=</a:t>
            </a:r>
            <a:r>
              <a:rPr lang="it-IT" i="1" dirty="0" smtClean="0"/>
              <a:t>/</a:t>
            </a:r>
            <a:r>
              <a:rPr lang="it-IT" i="1" dirty="0" err="1" smtClean="0"/>
              <a:t>dev</a:t>
            </a:r>
            <a:r>
              <a:rPr lang="it-IT" i="1" dirty="0" smtClean="0"/>
              <a:t>/</a:t>
            </a:r>
            <a:r>
              <a:rPr lang="it-IT" i="1" dirty="0" err="1" smtClean="0"/>
              <a:t>hda</a:t>
            </a:r>
            <a:r>
              <a:rPr lang="it-IT" i="1" dirty="0" smtClean="0"/>
              <a:t> </a:t>
            </a:r>
            <a:r>
              <a:rPr lang="it-IT" i="1" dirty="0" err="1" smtClean="0"/>
              <a:t>of=</a:t>
            </a:r>
            <a:r>
              <a:rPr lang="it-IT" i="1" dirty="0" smtClean="0"/>
              <a:t>/</a:t>
            </a:r>
            <a:r>
              <a:rPr lang="it-IT" b="1" i="1" dirty="0" err="1" smtClean="0"/>
              <a:t>dev</a:t>
            </a:r>
            <a:r>
              <a:rPr lang="it-IT" i="1" dirty="0" smtClean="0"/>
              <a:t>/</a:t>
            </a:r>
            <a:r>
              <a:rPr lang="it-IT" i="1" dirty="0" err="1" smtClean="0"/>
              <a:t>sdb</a:t>
            </a:r>
            <a:endParaRPr lang="it-IT" i="1" dirty="0" smtClean="0"/>
          </a:p>
          <a:p>
            <a:endParaRPr lang="it-IT" i="1" dirty="0" smtClean="0">
              <a:latin typeface="Verdana" pitchFamily="34" charset="0"/>
              <a:ea typeface="Verdana" pitchFamily="34" charset="0"/>
              <a:cs typeface="Verdana" pitchFamily="34" charset="0"/>
            </a:endParaRPr>
          </a:p>
          <a:p>
            <a:endParaRPr lang="it-IT" i="1"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Azzeramento hard disk                             </a:t>
            </a:r>
            <a:r>
              <a:rPr lang="it-IT" i="1" dirty="0" err="1" smtClean="0"/>
              <a:t>dd</a:t>
            </a:r>
            <a:r>
              <a:rPr lang="it-IT" i="1" dirty="0" smtClean="0"/>
              <a:t> </a:t>
            </a:r>
            <a:r>
              <a:rPr lang="it-IT" i="1" dirty="0" err="1" smtClean="0"/>
              <a:t>if=</a:t>
            </a:r>
            <a:r>
              <a:rPr lang="it-IT" i="1" dirty="0" smtClean="0"/>
              <a:t>/</a:t>
            </a:r>
            <a:r>
              <a:rPr lang="it-IT" i="1" dirty="0" err="1" smtClean="0"/>
              <a:t>dev</a:t>
            </a:r>
            <a:r>
              <a:rPr lang="it-IT" i="1" dirty="0" smtClean="0"/>
              <a:t>/zero </a:t>
            </a:r>
            <a:r>
              <a:rPr lang="it-IT" i="1" dirty="0" err="1" smtClean="0"/>
              <a:t>of=</a:t>
            </a:r>
            <a:r>
              <a:rPr lang="it-IT" i="1" dirty="0" smtClean="0"/>
              <a:t>/</a:t>
            </a:r>
            <a:r>
              <a:rPr lang="it-IT" b="1" i="1" dirty="0" err="1" smtClean="0"/>
              <a:t>dev</a:t>
            </a:r>
            <a:r>
              <a:rPr lang="it-IT" i="1" dirty="0" smtClean="0"/>
              <a:t>/</a:t>
            </a:r>
            <a:r>
              <a:rPr lang="it-IT" i="1" dirty="0" err="1" smtClean="0"/>
              <a:t>hda</a:t>
            </a:r>
            <a:endParaRPr lang="it-IT" dirty="0" smtClean="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5" name="Segnaposto contenuto 2"/>
          <p:cNvSpPr>
            <a:spLocks noGrp="1"/>
          </p:cNvSpPr>
          <p:nvPr>
            <p:ph sz="quarter" idx="1"/>
          </p:nvPr>
        </p:nvSpPr>
        <p:spPr>
          <a:xfrm>
            <a:off x="428596" y="1285860"/>
            <a:ext cx="7467600" cy="4873752"/>
          </a:xfrm>
        </p:spPr>
        <p:style>
          <a:lnRef idx="2">
            <a:schemeClr val="accent1"/>
          </a:lnRef>
          <a:fillRef idx="1">
            <a:schemeClr val="lt1"/>
          </a:fillRef>
          <a:effectRef idx="0">
            <a:schemeClr val="accent1"/>
          </a:effectRef>
          <a:fontRef idx="minor">
            <a:schemeClr val="dk1"/>
          </a:fontRef>
        </p:style>
        <p:txBody>
          <a:bodyPr>
            <a:normAutofit/>
          </a:bodyPr>
          <a:lstStyle/>
          <a:p>
            <a:pPr>
              <a:buNone/>
            </a:pPr>
            <a:r>
              <a:rPr lang="it-IT" b="1" dirty="0" smtClean="0">
                <a:latin typeface="Verdana" pitchFamily="34" charset="0"/>
                <a:ea typeface="Verdana" pitchFamily="34" charset="0"/>
                <a:cs typeface="Verdana" pitchFamily="34" charset="0"/>
              </a:rPr>
              <a:t>Analisi fisica</a:t>
            </a:r>
          </a:p>
          <a:p>
            <a:pPr>
              <a:buNone/>
            </a:pPr>
            <a:endParaRPr lang="it-IT" dirty="0" smtClean="0">
              <a:latin typeface="Verdana" pitchFamily="34" charset="0"/>
              <a:ea typeface="Verdana" pitchFamily="34" charset="0"/>
              <a:cs typeface="Verdana" pitchFamily="34" charset="0"/>
            </a:endParaRPr>
          </a:p>
          <a:p>
            <a:pPr>
              <a:buNone/>
            </a:pPr>
            <a:r>
              <a:rPr lang="it-IT" dirty="0" smtClean="0">
                <a:latin typeface="Verdana" pitchFamily="34" charset="0"/>
                <a:ea typeface="Verdana" pitchFamily="34" charset="0"/>
                <a:cs typeface="Verdana" pitchFamily="34" charset="0"/>
              </a:rPr>
              <a:t>Per estrarre dati da tutto il drive fisico, non essendoci alcuna organizzazione logica, si applicano metodi di ricerca e estrazione che non possono essere eseguiti in modalità </a:t>
            </a:r>
            <a:r>
              <a:rPr lang="it-IT" dirty="0" err="1" smtClean="0">
                <a:latin typeface="Verdana" pitchFamily="34" charset="0"/>
                <a:ea typeface="Verdana" pitchFamily="34" charset="0"/>
                <a:cs typeface="Verdana" pitchFamily="34" charset="0"/>
              </a:rPr>
              <a:t>sector</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by</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sector</a:t>
            </a:r>
            <a:r>
              <a:rPr lang="it-IT" dirty="0" smtClean="0">
                <a:latin typeface="Verdana" pitchFamily="34" charset="0"/>
                <a:ea typeface="Verdana" pitchFamily="34" charset="0"/>
                <a:cs typeface="Verdana" pitchFamily="34" charset="0"/>
              </a:rPr>
              <a:t>.</a:t>
            </a:r>
          </a:p>
          <a:p>
            <a:r>
              <a:rPr lang="it-IT" dirty="0" smtClean="0">
                <a:latin typeface="Verdana" pitchFamily="34" charset="0"/>
                <a:ea typeface="Verdana" pitchFamily="34" charset="0"/>
                <a:cs typeface="Verdana" pitchFamily="34" charset="0"/>
              </a:rPr>
              <a:t>Keyword </a:t>
            </a:r>
            <a:r>
              <a:rPr lang="it-IT" dirty="0" err="1" smtClean="0">
                <a:latin typeface="Verdana" pitchFamily="34" charset="0"/>
                <a:ea typeface="Verdana" pitchFamily="34" charset="0"/>
                <a:cs typeface="Verdana" pitchFamily="34" charset="0"/>
              </a:rPr>
              <a:t>searching</a:t>
            </a:r>
            <a:r>
              <a:rPr lang="it-IT" dirty="0" smtClean="0">
                <a:latin typeface="Verdana" pitchFamily="34" charset="0"/>
                <a:ea typeface="Verdana" pitchFamily="34" charset="0"/>
                <a:cs typeface="Verdana" pitchFamily="34" charset="0"/>
              </a:rPr>
              <a:t>.</a:t>
            </a:r>
          </a:p>
          <a:p>
            <a:r>
              <a:rPr lang="it-IT" dirty="0" smtClean="0">
                <a:solidFill>
                  <a:srgbClr val="FFC000"/>
                </a:solidFill>
                <a:latin typeface="Verdana" pitchFamily="34" charset="0"/>
                <a:ea typeface="Verdana" pitchFamily="34" charset="0"/>
                <a:cs typeface="Verdana" pitchFamily="34" charset="0"/>
                <a:hlinkClick r:id="" action="ppaction://hlinkshowjump?jump=nextslide"/>
              </a:rPr>
              <a:t>File carving</a:t>
            </a:r>
            <a:r>
              <a:rPr lang="it-IT" dirty="0" smtClean="0">
                <a:latin typeface="Verdana" pitchFamily="34" charset="0"/>
                <a:ea typeface="Verdana" pitchFamily="34" charset="0"/>
                <a:cs typeface="Verdana" pitchFamily="34" charset="0"/>
              </a:rPr>
              <a:t>.</a:t>
            </a:r>
          </a:p>
          <a:p>
            <a:r>
              <a:rPr lang="it-IT" dirty="0" smtClean="0">
                <a:latin typeface="Verdana" pitchFamily="34" charset="0"/>
                <a:ea typeface="Verdana" pitchFamily="34" charset="0"/>
                <a:cs typeface="Verdana" pitchFamily="34" charset="0"/>
              </a:rPr>
              <a:t>Estrazione delle tabelle di ripartizione e dello spazio inutilizzato sul drive fisico.</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anim calcmode="lin" valueType="num">
                                      <p:cBhvr additive="base">
                                        <p:cTn id="3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smtClean="0">
                <a:solidFill>
                  <a:schemeClr val="accent1"/>
                </a:solidFill>
                <a:latin typeface="Verdana" pitchFamily="34" charset="0"/>
                <a:ea typeface="Verdana" pitchFamily="34" charset="0"/>
                <a:cs typeface="Verdana" pitchFamily="34" charset="0"/>
              </a:rPr>
              <a:t>FILE CARVING</a:t>
            </a:r>
          </a:p>
        </p:txBody>
      </p:sp>
      <p:sp>
        <p:nvSpPr>
          <p:cNvPr id="3" name="Segnaposto contenuto 2"/>
          <p:cNvSpPr>
            <a:spLocks noGrp="1"/>
          </p:cNvSpPr>
          <p:nvPr>
            <p:ph sz="quarter" idx="1"/>
          </p:nvPr>
        </p:nvSpPr>
        <p:spPr/>
        <p:txBody>
          <a:bodyPr>
            <a:normAutofit/>
          </a:bodyPr>
          <a:lstStyle/>
          <a:p>
            <a:pPr>
              <a:buNone/>
            </a:pPr>
            <a:r>
              <a:rPr lang="it-IT" dirty="0" smtClean="0">
                <a:solidFill>
                  <a:schemeClr val="dk1"/>
                </a:solidFill>
                <a:latin typeface="Verdana" pitchFamily="34" charset="0"/>
                <a:ea typeface="Verdana" pitchFamily="34" charset="0"/>
                <a:cs typeface="Verdana" pitchFamily="34" charset="0"/>
              </a:rPr>
              <a:t>Estrazione dei file da una base binaria, noti </a:t>
            </a:r>
            <a:r>
              <a:rPr lang="it-IT" dirty="0" err="1" smtClean="0">
                <a:solidFill>
                  <a:schemeClr val="dk1"/>
                </a:solidFill>
                <a:latin typeface="Verdana" pitchFamily="34" charset="0"/>
                <a:ea typeface="Verdana" pitchFamily="34" charset="0"/>
                <a:cs typeface="Verdana" pitchFamily="34" charset="0"/>
              </a:rPr>
              <a:t>footer</a:t>
            </a:r>
            <a:r>
              <a:rPr lang="it-IT" dirty="0" smtClean="0">
                <a:solidFill>
                  <a:schemeClr val="dk1"/>
                </a:solidFill>
                <a:latin typeface="Verdana" pitchFamily="34" charset="0"/>
                <a:ea typeface="Verdana" pitchFamily="34" charset="0"/>
                <a:cs typeface="Verdana" pitchFamily="34" charset="0"/>
              </a:rPr>
              <a:t> e </a:t>
            </a:r>
            <a:r>
              <a:rPr lang="it-IT" dirty="0" err="1" smtClean="0">
                <a:solidFill>
                  <a:schemeClr val="dk1"/>
                </a:solidFill>
                <a:latin typeface="Verdana" pitchFamily="34" charset="0"/>
                <a:ea typeface="Verdana" pitchFamily="34" charset="0"/>
                <a:cs typeface="Verdana" pitchFamily="34" charset="0"/>
              </a:rPr>
              <a:t>header</a:t>
            </a:r>
            <a:r>
              <a:rPr lang="it-IT" dirty="0" smtClean="0">
                <a:solidFill>
                  <a:schemeClr val="dk1"/>
                </a:solidFill>
                <a:latin typeface="Verdana" pitchFamily="34" charset="0"/>
                <a:ea typeface="Verdana" pitchFamily="34" charset="0"/>
                <a:cs typeface="Verdana" pitchFamily="34" charset="0"/>
              </a:rPr>
              <a:t>.</a:t>
            </a:r>
          </a:p>
          <a:p>
            <a:r>
              <a:rPr lang="it-IT" b="1" dirty="0" smtClean="0">
                <a:solidFill>
                  <a:schemeClr val="dk1"/>
                </a:solidFill>
                <a:latin typeface="Verdana" pitchFamily="34" charset="0"/>
                <a:ea typeface="Verdana" pitchFamily="34" charset="0"/>
                <a:cs typeface="Verdana" pitchFamily="34" charset="0"/>
              </a:rPr>
              <a:t>Carving manuale</a:t>
            </a:r>
            <a:r>
              <a:rPr lang="it-IT" dirty="0" smtClean="0">
                <a:solidFill>
                  <a:schemeClr val="dk1"/>
                </a:solidFill>
                <a:latin typeface="Verdana" pitchFamily="34" charset="0"/>
                <a:ea typeface="Verdana" pitchFamily="34" charset="0"/>
                <a:cs typeface="Verdana" pitchFamily="34" charset="0"/>
              </a:rPr>
              <a:t>: marcatura dei file su cui si incontrano gli </a:t>
            </a:r>
            <a:r>
              <a:rPr lang="it-IT" dirty="0" err="1" smtClean="0">
                <a:solidFill>
                  <a:schemeClr val="dk1"/>
                </a:solidFill>
                <a:latin typeface="Verdana" pitchFamily="34" charset="0"/>
                <a:ea typeface="Verdana" pitchFamily="34" charset="0"/>
                <a:cs typeface="Verdana" pitchFamily="34" charset="0"/>
              </a:rPr>
              <a:t>header</a:t>
            </a:r>
            <a:r>
              <a:rPr lang="it-IT" dirty="0" smtClean="0">
                <a:solidFill>
                  <a:schemeClr val="dk1"/>
                </a:solidFill>
                <a:latin typeface="Verdana" pitchFamily="34" charset="0"/>
                <a:ea typeface="Verdana" pitchFamily="34" charset="0"/>
                <a:cs typeface="Verdana" pitchFamily="34" charset="0"/>
              </a:rPr>
              <a:t> e i </a:t>
            </a:r>
            <a:r>
              <a:rPr lang="it-IT" dirty="0" err="1" smtClean="0">
                <a:solidFill>
                  <a:schemeClr val="dk1"/>
                </a:solidFill>
                <a:latin typeface="Verdana" pitchFamily="34" charset="0"/>
                <a:ea typeface="Verdana" pitchFamily="34" charset="0"/>
                <a:cs typeface="Verdana" pitchFamily="34" charset="0"/>
              </a:rPr>
              <a:t>footer</a:t>
            </a:r>
            <a:r>
              <a:rPr lang="it-IT" dirty="0" smtClean="0">
                <a:solidFill>
                  <a:schemeClr val="dk1"/>
                </a:solidFill>
                <a:latin typeface="Verdana" pitchFamily="34" charset="0"/>
                <a:ea typeface="Verdana" pitchFamily="34" charset="0"/>
                <a:cs typeface="Verdana" pitchFamily="34" charset="0"/>
              </a:rPr>
              <a:t> ricercati.</a:t>
            </a:r>
          </a:p>
          <a:p>
            <a:r>
              <a:rPr lang="it-IT" b="1" dirty="0" smtClean="0">
                <a:solidFill>
                  <a:schemeClr val="dk1"/>
                </a:solidFill>
                <a:latin typeface="Verdana" pitchFamily="34" charset="0"/>
                <a:ea typeface="Verdana" pitchFamily="34" charset="0"/>
                <a:cs typeface="Verdana" pitchFamily="34" charset="0"/>
              </a:rPr>
              <a:t>Carving non manuale</a:t>
            </a:r>
            <a:r>
              <a:rPr lang="it-IT" dirty="0" smtClean="0">
                <a:solidFill>
                  <a:schemeClr val="dk1"/>
                </a:solidFill>
                <a:latin typeface="Verdana" pitchFamily="34" charset="0"/>
                <a:ea typeface="Verdana" pitchFamily="34" charset="0"/>
                <a:cs typeface="Verdana" pitchFamily="34" charset="0"/>
              </a:rPr>
              <a:t>: estrazione automatica dei file (</a:t>
            </a:r>
            <a:r>
              <a:rPr lang="it-IT" dirty="0" err="1" smtClean="0">
                <a:solidFill>
                  <a:schemeClr val="dk1"/>
                </a:solidFill>
                <a:latin typeface="Verdana" pitchFamily="34" charset="0"/>
                <a:ea typeface="Verdana" pitchFamily="34" charset="0"/>
                <a:cs typeface="Verdana" pitchFamily="34" charset="0"/>
              </a:rPr>
              <a:t>Foremost</a:t>
            </a:r>
            <a:r>
              <a:rPr lang="it-IT" dirty="0" smtClean="0">
                <a:solidFill>
                  <a:schemeClr val="dk1"/>
                </a:solidFill>
                <a:latin typeface="Verdana" pitchFamily="34" charset="0"/>
                <a:ea typeface="Verdana" pitchFamily="34" charset="0"/>
                <a:cs typeface="Verdana" pitchFamily="34" charset="0"/>
              </a:rPr>
              <a:t> e </a:t>
            </a:r>
            <a:r>
              <a:rPr lang="it-IT" dirty="0" err="1" smtClean="0">
                <a:solidFill>
                  <a:schemeClr val="dk1"/>
                </a:solidFill>
                <a:latin typeface="Verdana" pitchFamily="34" charset="0"/>
                <a:ea typeface="Verdana" pitchFamily="34" charset="0"/>
                <a:cs typeface="Verdana" pitchFamily="34" charset="0"/>
              </a:rPr>
              <a:t>scalpel</a:t>
            </a:r>
            <a:r>
              <a:rPr lang="it-IT" dirty="0" smtClean="0">
                <a:solidFill>
                  <a:schemeClr val="dk1"/>
                </a:solidFill>
                <a:latin typeface="Verdana" pitchFamily="34" charset="0"/>
                <a:ea typeface="Verdana" pitchFamily="34" charset="0"/>
                <a:cs typeface="Verdana" pitchFamily="34" charset="0"/>
              </a:rPr>
              <a:t>).</a:t>
            </a:r>
          </a:p>
          <a:p>
            <a:pPr>
              <a:buNone/>
            </a:pPr>
            <a:endParaRPr lang="it-IT" dirty="0" smtClean="0">
              <a:solidFill>
                <a:schemeClr val="dk1"/>
              </a:solidFill>
              <a:latin typeface="Verdana" pitchFamily="34" charset="0"/>
              <a:ea typeface="Verdana" pitchFamily="34" charset="0"/>
              <a:cs typeface="Verdana" pitchFamily="34" charset="0"/>
            </a:endParaRPr>
          </a:p>
          <a:p>
            <a:pPr>
              <a:buNone/>
            </a:pPr>
            <a:r>
              <a:rPr lang="it-IT" dirty="0" smtClean="0">
                <a:solidFill>
                  <a:schemeClr val="dk1"/>
                </a:solidFill>
                <a:latin typeface="Verdana" pitchFamily="34" charset="0"/>
                <a:ea typeface="Verdana" pitchFamily="34" charset="0"/>
                <a:cs typeface="Verdana" pitchFamily="34" charset="0"/>
              </a:rPr>
              <a:t>Esempio: RICERCA IMMAGINE JPG TRAMITE FOREMOST                                      </a:t>
            </a:r>
            <a:r>
              <a:rPr lang="it-IT" i="1" dirty="0" err="1" smtClean="0">
                <a:solidFill>
                  <a:schemeClr val="dk1"/>
                </a:solidFill>
                <a:latin typeface="Verdana" pitchFamily="34" charset="0"/>
                <a:ea typeface="Verdana" pitchFamily="34" charset="0"/>
                <a:cs typeface="Verdana" pitchFamily="34" charset="0"/>
              </a:rPr>
              <a:t>foremost</a:t>
            </a:r>
            <a:r>
              <a:rPr lang="it-IT" i="1" dirty="0" smtClean="0">
                <a:solidFill>
                  <a:schemeClr val="dk1"/>
                </a:solidFill>
                <a:latin typeface="Verdana" pitchFamily="34" charset="0"/>
                <a:ea typeface="Verdana" pitchFamily="34" charset="0"/>
                <a:cs typeface="Verdana" pitchFamily="34" charset="0"/>
              </a:rPr>
              <a:t> –t jpg –i /media/</a:t>
            </a:r>
            <a:r>
              <a:rPr lang="it-IT" i="1" dirty="0" err="1" smtClean="0">
                <a:solidFill>
                  <a:schemeClr val="dk1"/>
                </a:solidFill>
                <a:latin typeface="Verdana" pitchFamily="34" charset="0"/>
                <a:ea typeface="Verdana" pitchFamily="34" charset="0"/>
                <a:cs typeface="Verdana" pitchFamily="34" charset="0"/>
              </a:rPr>
              <a:t>disco.dd</a:t>
            </a:r>
            <a:r>
              <a:rPr lang="it-IT" i="1" dirty="0" smtClean="0">
                <a:solidFill>
                  <a:schemeClr val="dk1"/>
                </a:solidFill>
                <a:latin typeface="Verdana" pitchFamily="34" charset="0"/>
                <a:ea typeface="Verdana" pitchFamily="34" charset="0"/>
                <a:cs typeface="Verdana" pitchFamily="34" charset="0"/>
              </a:rPr>
              <a:t> –o /media/sda1/output</a:t>
            </a:r>
          </a:p>
          <a:p>
            <a:pPr>
              <a:buNone/>
            </a:pPr>
            <a:endParaRPr lang="it-IT" dirty="0" smtClean="0"/>
          </a:p>
        </p:txBody>
      </p:sp>
    </p:spTree>
  </p:cSld>
  <p:clrMapOvr>
    <a:masterClrMapping/>
  </p:clrMapOvr>
  <p:transition>
    <p:pull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CC0066"/>
                </a:solidFill>
                <a:latin typeface="Verdana" pitchFamily="34" charset="0"/>
                <a:ea typeface="Verdana" pitchFamily="34" charset="0"/>
                <a:cs typeface="Verdana" pitchFamily="34" charset="0"/>
              </a:rPr>
              <a:t>Scientifica </a:t>
            </a:r>
            <a:endParaRPr lang="it-IT" b="1" dirty="0">
              <a:solidFill>
                <a:srgbClr val="CC0066"/>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pPr>
              <a:buNone/>
            </a:pPr>
            <a:r>
              <a:rPr lang="it-IT" dirty="0" smtClean="0">
                <a:latin typeface="Verdana" pitchFamily="34" charset="0"/>
                <a:ea typeface="Verdana" pitchFamily="34" charset="0"/>
                <a:cs typeface="Verdana" pitchFamily="34" charset="0"/>
              </a:rPr>
              <a:t>È un termine utilizzato in senso Galileiano: si tratta della modalità tipica con cui la scienza arriva ad una conoscenza oggettiva ed affidabile della realtà.</a:t>
            </a:r>
          </a:p>
          <a:p>
            <a:pPr>
              <a:buNone/>
            </a:pPr>
            <a:endParaRPr lang="it-IT" dirty="0" smtClean="0">
              <a:latin typeface="Verdana" pitchFamily="34" charset="0"/>
              <a:ea typeface="Verdana" pitchFamily="34" charset="0"/>
              <a:cs typeface="Verdana" pitchFamily="34" charset="0"/>
            </a:endParaRPr>
          </a:p>
          <a:p>
            <a:pPr>
              <a:buNone/>
            </a:pPr>
            <a:r>
              <a:rPr lang="it-IT" dirty="0" smtClean="0">
                <a:latin typeface="Verdana" pitchFamily="34" charset="0"/>
                <a:ea typeface="Verdana" pitchFamily="34" charset="0"/>
                <a:cs typeface="Verdana" pitchFamily="34" charset="0"/>
              </a:rPr>
              <a:t>Si basa su</a:t>
            </a:r>
          </a:p>
          <a:p>
            <a:r>
              <a:rPr lang="it-IT" dirty="0" smtClean="0">
                <a:latin typeface="Verdana" pitchFamily="34" charset="0"/>
                <a:ea typeface="Verdana" pitchFamily="34" charset="0"/>
                <a:cs typeface="Verdana" pitchFamily="34" charset="0"/>
              </a:rPr>
              <a:t>Osservazione ed esperimenti</a:t>
            </a:r>
          </a:p>
          <a:p>
            <a:r>
              <a:rPr lang="it-IT" dirty="0" smtClean="0">
                <a:latin typeface="Verdana" pitchFamily="34" charset="0"/>
                <a:ea typeface="Verdana" pitchFamily="34" charset="0"/>
                <a:cs typeface="Verdana" pitchFamily="34" charset="0"/>
              </a:rPr>
              <a:t>Formulazione di ipotesi e teorie da convalidare ancora con la pratica.</a:t>
            </a:r>
          </a:p>
          <a:p>
            <a:endParaRPr lang="it-IT" dirty="0"/>
          </a:p>
        </p:txBody>
      </p:sp>
    </p:spTree>
  </p:cSld>
  <p:clrMapOvr>
    <a:masterClrMapping/>
  </p:clrMapOvr>
  <p:transition>
    <p:pull dir="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smtClean="0">
                <a:solidFill>
                  <a:schemeClr val="accent1"/>
                </a:solidFill>
                <a:latin typeface="Verdana" pitchFamily="34" charset="0"/>
                <a:ea typeface="Verdana" pitchFamily="34" charset="0"/>
                <a:cs typeface="Verdana" pitchFamily="34" charset="0"/>
              </a:rPr>
              <a:t>REPORTING</a:t>
            </a:r>
          </a:p>
        </p:txBody>
      </p:sp>
      <p:sp>
        <p:nvSpPr>
          <p:cNvPr id="3" name="Segnaposto contenuto 2"/>
          <p:cNvSpPr>
            <a:spLocks noGrp="1"/>
          </p:cNvSpPr>
          <p:nvPr>
            <p:ph sz="quarter" idx="1"/>
          </p:nvPr>
        </p:nvSpPr>
        <p:spPr/>
        <p:txBody>
          <a:bodyPr>
            <a:normAutofit fontScale="85000" lnSpcReduction="20000"/>
          </a:bodyPr>
          <a:lstStyle/>
          <a:p>
            <a:r>
              <a:rPr lang="it-IT" b="1" dirty="0" smtClean="0">
                <a:latin typeface="Verdana" pitchFamily="34" charset="0"/>
                <a:ea typeface="Verdana" pitchFamily="34" charset="0"/>
                <a:cs typeface="Verdana" pitchFamily="34" charset="0"/>
              </a:rPr>
              <a:t>CHAIN OF CUSTODY</a:t>
            </a:r>
            <a:r>
              <a:rPr lang="it-IT" dirty="0" smtClean="0">
                <a:latin typeface="Verdana" pitchFamily="34" charset="0"/>
                <a:ea typeface="Verdana" pitchFamily="34" charset="0"/>
                <a:cs typeface="Verdana" pitchFamily="34" charset="0"/>
              </a:rPr>
              <a:t>: insieme di verbali e moduli standard che descrivono nei minimi particolari tutti i momenti dell’analisi.</a:t>
            </a:r>
          </a:p>
          <a:p>
            <a:pPr>
              <a:buNone/>
            </a:pPr>
            <a:endParaRPr lang="it-IT"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Stesura del report</a:t>
            </a:r>
            <a:r>
              <a:rPr lang="it-IT" dirty="0" smtClean="0">
                <a:latin typeface="Verdana" pitchFamily="34" charset="0"/>
                <a:ea typeface="Verdana" pitchFamily="34" charset="0"/>
                <a:cs typeface="Verdana" pitchFamily="34" charset="0"/>
              </a:rPr>
              <a:t>: linguaggio comprensibile non solo agli esperti.</a:t>
            </a:r>
          </a:p>
          <a:p>
            <a:pPr>
              <a:buNone/>
            </a:pPr>
            <a:endParaRPr lang="it-IT"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Registrazione delle prove </a:t>
            </a:r>
            <a:r>
              <a:rPr lang="it-IT" dirty="0" smtClean="0">
                <a:latin typeface="Verdana" pitchFamily="34" charset="0"/>
                <a:ea typeface="Verdana" pitchFamily="34" charset="0"/>
                <a:cs typeface="Verdana" pitchFamily="34" charset="0"/>
              </a:rPr>
              <a:t>su supporti ottici/magnetici.</a:t>
            </a:r>
          </a:p>
          <a:p>
            <a:pPr>
              <a:buNone/>
            </a:pPr>
            <a:endParaRPr lang="it-IT"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Codificazione prove </a:t>
            </a:r>
            <a:r>
              <a:rPr lang="it-IT" dirty="0" smtClean="0">
                <a:latin typeface="Verdana" pitchFamily="34" charset="0"/>
                <a:ea typeface="Verdana" pitchFamily="34" charset="0"/>
                <a:cs typeface="Verdana" pitchFamily="34" charset="0"/>
              </a:rPr>
              <a:t>con </a:t>
            </a:r>
            <a:r>
              <a:rPr lang="it-IT" dirty="0" err="1" smtClean="0">
                <a:latin typeface="Verdana" pitchFamily="34" charset="0"/>
                <a:ea typeface="Verdana" pitchFamily="34" charset="0"/>
                <a:cs typeface="Verdana" pitchFamily="34" charset="0"/>
              </a:rPr>
              <a:t>hash</a:t>
            </a:r>
            <a:r>
              <a:rPr lang="it-IT" dirty="0" smtClean="0">
                <a:latin typeface="Verdana" pitchFamily="34" charset="0"/>
                <a:ea typeface="Verdana" pitchFamily="34" charset="0"/>
                <a:cs typeface="Verdana" pitchFamily="34" charset="0"/>
              </a:rPr>
              <a:t> MD5 e SHA1.</a:t>
            </a:r>
          </a:p>
          <a:p>
            <a:pPr>
              <a:buNone/>
            </a:pPr>
            <a:endParaRPr lang="it-IT"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Memorizzazione dei codici</a:t>
            </a:r>
            <a:r>
              <a:rPr lang="it-IT" dirty="0" smtClean="0">
                <a:latin typeface="Verdana" pitchFamily="34" charset="0"/>
                <a:ea typeface="Verdana" pitchFamily="34" charset="0"/>
                <a:cs typeface="Verdana" pitchFamily="34" charset="0"/>
              </a:rPr>
              <a:t> su file criptato.</a:t>
            </a:r>
          </a:p>
          <a:p>
            <a:pPr>
              <a:buNone/>
            </a:pPr>
            <a:endParaRPr lang="it-IT" dirty="0" smtClean="0">
              <a:latin typeface="Verdana" pitchFamily="34" charset="0"/>
              <a:ea typeface="Verdana" pitchFamily="34" charset="0"/>
              <a:cs typeface="Verdana" pitchFamily="34" charset="0"/>
            </a:endParaRPr>
          </a:p>
          <a:p>
            <a:r>
              <a:rPr lang="it-IT" b="1" dirty="0" smtClean="0">
                <a:latin typeface="Verdana" pitchFamily="34" charset="0"/>
                <a:ea typeface="Verdana" pitchFamily="34" charset="0"/>
                <a:cs typeface="Verdana" pitchFamily="34" charset="0"/>
              </a:rPr>
              <a:t>Distruzione dei dati acquisiti.</a:t>
            </a:r>
          </a:p>
          <a:p>
            <a:pPr>
              <a:buNone/>
            </a:pPr>
            <a:endParaRPr lang="it-IT" dirty="0" smtClean="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a:xfrm>
            <a:off x="457200" y="1142984"/>
            <a:ext cx="7467600" cy="4873752"/>
          </a:xfrm>
        </p:spPr>
        <p:style>
          <a:lnRef idx="2">
            <a:schemeClr val="accent1"/>
          </a:lnRef>
          <a:fillRef idx="1">
            <a:schemeClr val="lt1"/>
          </a:fillRef>
          <a:effectRef idx="0">
            <a:schemeClr val="accent1"/>
          </a:effectRef>
          <a:fontRef idx="minor">
            <a:schemeClr val="dk1"/>
          </a:fontRef>
        </p:style>
        <p:txBody>
          <a:bodyPr/>
          <a:lstStyle/>
          <a:p>
            <a:pPr>
              <a:buNone/>
            </a:pPr>
            <a:r>
              <a:rPr lang="it-IT" dirty="0" smtClean="0">
                <a:latin typeface="Verdana" pitchFamily="34" charset="0"/>
                <a:ea typeface="Verdana" pitchFamily="34" charset="0"/>
                <a:cs typeface="Verdana" pitchFamily="34" charset="0"/>
              </a:rPr>
              <a:t>Le procedure descritte permettono di garantire:</a:t>
            </a:r>
          </a:p>
          <a:p>
            <a:r>
              <a:rPr lang="it-IT" b="1" dirty="0" smtClean="0">
                <a:latin typeface="Verdana" pitchFamily="34" charset="0"/>
                <a:ea typeface="Verdana" pitchFamily="34" charset="0"/>
                <a:cs typeface="Verdana" pitchFamily="34" charset="0"/>
              </a:rPr>
              <a:t>Integrità</a:t>
            </a:r>
            <a:r>
              <a:rPr lang="it-IT" dirty="0" smtClean="0">
                <a:latin typeface="Verdana" pitchFamily="34" charset="0"/>
                <a:ea typeface="Verdana" pitchFamily="34" charset="0"/>
                <a:cs typeface="Verdana" pitchFamily="34" charset="0"/>
              </a:rPr>
              <a:t>: la codifica </a:t>
            </a:r>
            <a:r>
              <a:rPr lang="it-IT" dirty="0" err="1" smtClean="0">
                <a:latin typeface="Verdana" pitchFamily="34" charset="0"/>
                <a:ea typeface="Verdana" pitchFamily="34" charset="0"/>
                <a:cs typeface="Verdana" pitchFamily="34" charset="0"/>
              </a:rPr>
              <a:t>hash</a:t>
            </a:r>
            <a:r>
              <a:rPr lang="it-IT" dirty="0" smtClean="0">
                <a:latin typeface="Verdana" pitchFamily="34" charset="0"/>
                <a:ea typeface="Verdana" pitchFamily="34" charset="0"/>
                <a:cs typeface="Verdana" pitchFamily="34" charset="0"/>
              </a:rPr>
              <a:t> garantisce la possibilità di riscontrare eventuali modifiche sui dati.</a:t>
            </a:r>
          </a:p>
          <a:p>
            <a:r>
              <a:rPr lang="it-IT" b="1" dirty="0" smtClean="0">
                <a:latin typeface="Verdana" pitchFamily="34" charset="0"/>
                <a:ea typeface="Verdana" pitchFamily="34" charset="0"/>
                <a:cs typeface="Verdana" pitchFamily="34" charset="0"/>
              </a:rPr>
              <a:t>Riservatezza</a:t>
            </a:r>
            <a:r>
              <a:rPr lang="it-IT" dirty="0" smtClean="0">
                <a:latin typeface="Verdana" pitchFamily="34" charset="0"/>
                <a:ea typeface="Verdana" pitchFamily="34" charset="0"/>
                <a:cs typeface="Verdana" pitchFamily="34" charset="0"/>
              </a:rPr>
              <a:t>: i file una volta distrutti non potranno più essere recuperati da persone estranee al caso.</a:t>
            </a:r>
          </a:p>
          <a:p>
            <a:r>
              <a:rPr lang="it-IT" b="1" dirty="0" smtClean="0">
                <a:latin typeface="Verdana" pitchFamily="34" charset="0"/>
                <a:ea typeface="Verdana" pitchFamily="34" charset="0"/>
                <a:cs typeface="Verdana" pitchFamily="34" charset="0"/>
              </a:rPr>
              <a:t>Disponibilità</a:t>
            </a:r>
            <a:r>
              <a:rPr lang="it-IT" dirty="0" smtClean="0">
                <a:latin typeface="Verdana" pitchFamily="34" charset="0"/>
                <a:ea typeface="Verdana" pitchFamily="34" charset="0"/>
                <a:cs typeface="Verdana" pitchFamily="34" charset="0"/>
              </a:rPr>
              <a:t>: con la </a:t>
            </a:r>
            <a:r>
              <a:rPr lang="it-IT" dirty="0" err="1" smtClean="0">
                <a:latin typeface="Verdana" pitchFamily="34" charset="0"/>
                <a:ea typeface="Verdana" pitchFamily="34" charset="0"/>
                <a:cs typeface="Verdana" pitchFamily="34" charset="0"/>
              </a:rPr>
              <a:t>chain</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of</a:t>
            </a:r>
            <a:r>
              <a:rPr lang="it-IT" dirty="0" smtClean="0">
                <a:latin typeface="Verdana" pitchFamily="34" charset="0"/>
                <a:ea typeface="Verdana" pitchFamily="34" charset="0"/>
                <a:cs typeface="Verdana" pitchFamily="34" charset="0"/>
              </a:rPr>
              <a:t> </a:t>
            </a:r>
            <a:r>
              <a:rPr lang="it-IT" dirty="0" err="1" smtClean="0">
                <a:latin typeface="Verdana" pitchFamily="34" charset="0"/>
                <a:ea typeface="Verdana" pitchFamily="34" charset="0"/>
                <a:cs typeface="Verdana" pitchFamily="34" charset="0"/>
              </a:rPr>
              <a:t>custody</a:t>
            </a:r>
            <a:r>
              <a:rPr lang="it-IT" dirty="0" smtClean="0">
                <a:latin typeface="Verdana" pitchFamily="34" charset="0"/>
                <a:ea typeface="Verdana" pitchFamily="34" charset="0"/>
                <a:cs typeface="Verdana" pitchFamily="34" charset="0"/>
              </a:rPr>
              <a:t> ogni prova è sempre e facilmente rintracciabile sia durante che dopo il processo di analisi.</a:t>
            </a:r>
          </a:p>
          <a:p>
            <a:endParaRPr lang="it-IT"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285984" y="2214554"/>
            <a:ext cx="6172200" cy="1894362"/>
          </a:xfrm>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it-IT" sz="4400"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Live forensic</a:t>
            </a:r>
            <a:endParaRPr lang="it-IT" sz="4400"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Sottotitolo 2"/>
          <p:cNvSpPr>
            <a:spLocks noGrp="1"/>
          </p:cNvSpPr>
          <p:nvPr>
            <p:ph type="subTitle" idx="1"/>
          </p:nvPr>
        </p:nvSpPr>
        <p:spPr>
          <a:xfrm>
            <a:off x="2285984" y="4500570"/>
            <a:ext cx="6172200" cy="1371600"/>
          </a:xfrm>
        </p:spPr>
        <p:txBody>
          <a:bodyPr>
            <a:normAutofit/>
          </a:bodyPr>
          <a:lstStyle/>
          <a:p>
            <a:r>
              <a:rPr lang="it-IT" sz="2000" dirty="0" smtClean="0">
                <a:solidFill>
                  <a:schemeClr val="accent1">
                    <a:lumMod val="75000"/>
                  </a:schemeClr>
                </a:solidFill>
              </a:rPr>
              <a:t>Talvolta l’analisi deve cominciare prima della copia o del sequestro fisico.</a:t>
            </a:r>
            <a:endParaRPr lang="it-IT" sz="2000" dirty="0">
              <a:solidFill>
                <a:schemeClr val="accent1">
                  <a:lumMod val="75000"/>
                </a:schemeClr>
              </a:solidFill>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sz="quarter" idx="1"/>
          </p:nvPr>
        </p:nvSpPr>
        <p:spPr>
          <a:xfrm>
            <a:off x="461986" y="1000108"/>
            <a:ext cx="7467600" cy="4873752"/>
          </a:xfrm>
          <a:ln/>
        </p:spPr>
        <p:style>
          <a:lnRef idx="2">
            <a:schemeClr val="accent1"/>
          </a:lnRef>
          <a:fillRef idx="1">
            <a:schemeClr val="lt1"/>
          </a:fillRef>
          <a:effectRef idx="0">
            <a:schemeClr val="accent1"/>
          </a:effectRef>
          <a:fontRef idx="minor">
            <a:schemeClr val="dk1"/>
          </a:fontRef>
        </p:style>
        <p:txBody>
          <a:bodyPr/>
          <a:lstStyle/>
          <a:p>
            <a:endParaRPr lang="it-IT" dirty="0" smtClean="0"/>
          </a:p>
          <a:p>
            <a:r>
              <a:rPr lang="it-IT" dirty="0" smtClean="0"/>
              <a:t>La procedura che per anni è stata promulgata come la migliore è il </a:t>
            </a:r>
            <a:r>
              <a:rPr lang="it-IT" b="1" dirty="0" smtClean="0"/>
              <a:t>repertamento fisico dei personal computer.</a:t>
            </a:r>
          </a:p>
          <a:p>
            <a:pPr>
              <a:buNone/>
            </a:pPr>
            <a:endParaRPr lang="it-IT" b="1" dirty="0" smtClean="0"/>
          </a:p>
          <a:p>
            <a:r>
              <a:rPr lang="it-IT" dirty="0" smtClean="0"/>
              <a:t>Questo richiede con apparente certezza che il computer sulla scena del crimine sia spento, senza assicurarsi che il sistema operativo ne sia avveduto.</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1011222"/>
          </a:xfrm>
        </p:spPr>
        <p:txBody>
          <a:bodyPr/>
          <a:lstStyle/>
          <a:p>
            <a:r>
              <a:rPr lang="it-IT" b="1" dirty="0" smtClean="0">
                <a:solidFill>
                  <a:schemeClr val="accent1">
                    <a:lumMod val="75000"/>
                  </a:schemeClr>
                </a:solidFill>
              </a:rPr>
              <a:t>Perché tale metodo?</a:t>
            </a:r>
            <a:endParaRPr lang="it-IT" b="1" dirty="0">
              <a:solidFill>
                <a:schemeClr val="accent1">
                  <a:lumMod val="75000"/>
                </a:schemeClr>
              </a:solidFill>
            </a:endParaRPr>
          </a:p>
        </p:txBody>
      </p:sp>
      <p:sp>
        <p:nvSpPr>
          <p:cNvPr id="3" name="Segnaposto contenuto 2"/>
          <p:cNvSpPr>
            <a:spLocks noGrp="1"/>
          </p:cNvSpPr>
          <p:nvPr>
            <p:ph sz="quarter" idx="1"/>
          </p:nvPr>
        </p:nvSpPr>
        <p:spPr/>
        <p:txBody>
          <a:bodyPr/>
          <a:lstStyle/>
          <a:p>
            <a:r>
              <a:rPr lang="it-IT" dirty="0" smtClean="0"/>
              <a:t>Necessità di impiegare personale </a:t>
            </a:r>
            <a:r>
              <a:rPr lang="it-IT" b="1" dirty="0" smtClean="0"/>
              <a:t>non</a:t>
            </a:r>
            <a:r>
              <a:rPr lang="it-IT" dirty="0" smtClean="0"/>
              <a:t> specializzato nel repertamento.</a:t>
            </a:r>
          </a:p>
          <a:p>
            <a:endParaRPr lang="it-IT" dirty="0" smtClean="0"/>
          </a:p>
          <a:p>
            <a:r>
              <a:rPr lang="it-IT" dirty="0" smtClean="0"/>
              <a:t>Costo delle perdite minimo rispetto all’interazione di un </a:t>
            </a:r>
            <a:r>
              <a:rPr lang="it-IT" b="1" dirty="0" smtClean="0"/>
              <a:t>non</a:t>
            </a:r>
            <a:r>
              <a:rPr lang="it-IT" dirty="0" smtClean="0"/>
              <a:t> specialista con la macchina.</a:t>
            </a:r>
          </a:p>
          <a:p>
            <a:endParaRPr lang="it-IT" dirty="0" smtClean="0"/>
          </a:p>
          <a:p>
            <a:endParaRPr lang="it-IT" dirty="0" smtClean="0"/>
          </a:p>
          <a:p>
            <a:endParaRPr lang="it-IT" dirty="0" smtClean="0"/>
          </a:p>
          <a:p>
            <a:endParaRPr lang="it-IT" dirty="0" smtClean="0"/>
          </a:p>
          <a:p>
            <a:r>
              <a:rPr lang="it-IT" dirty="0" smtClean="0"/>
              <a:t>Sovrascrittura dei dati ridotta al minimo.</a:t>
            </a:r>
          </a:p>
        </p:txBody>
      </p:sp>
      <p:pic>
        <p:nvPicPr>
          <p:cNvPr id="4" name="Immagine 3" descr="marta2.png"/>
          <p:cNvPicPr>
            <a:picLocks noChangeAspect="1"/>
          </p:cNvPicPr>
          <p:nvPr/>
        </p:nvPicPr>
        <p:blipFill>
          <a:blip r:embed="rId2"/>
          <a:stretch>
            <a:fillRect/>
          </a:stretch>
        </p:blipFill>
        <p:spPr>
          <a:xfrm>
            <a:off x="2357422" y="3643314"/>
            <a:ext cx="3286148" cy="2084760"/>
          </a:xfrm>
          <a:prstGeom prst="rect">
            <a:avLst/>
          </a:prstGeom>
        </p:spPr>
      </p:pic>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1011222"/>
          </a:xfrm>
        </p:spPr>
        <p:txBody>
          <a:bodyPr/>
          <a:lstStyle/>
          <a:p>
            <a:r>
              <a:rPr lang="it-IT" b="1" dirty="0" smtClean="0">
                <a:solidFill>
                  <a:schemeClr val="accent1">
                    <a:lumMod val="75000"/>
                  </a:schemeClr>
                </a:solidFill>
              </a:rPr>
              <a:t>Problema</a:t>
            </a:r>
            <a:endParaRPr lang="it-IT" b="1" dirty="0">
              <a:solidFill>
                <a:schemeClr val="accent1">
                  <a:lumMod val="75000"/>
                </a:schemeClr>
              </a:solidFill>
            </a:endParaRPr>
          </a:p>
        </p:txBody>
      </p:sp>
      <p:sp>
        <p:nvSpPr>
          <p:cNvPr id="3" name="Segnaposto contenuto 2"/>
          <p:cNvSpPr>
            <a:spLocks noGrp="1"/>
          </p:cNvSpPr>
          <p:nvPr>
            <p:ph sz="quarter" idx="1"/>
          </p:nvPr>
        </p:nvSpPr>
        <p:spPr/>
        <p:txBody>
          <a:bodyPr/>
          <a:lstStyle/>
          <a:p>
            <a:pPr>
              <a:buNone/>
            </a:pPr>
            <a:r>
              <a:rPr lang="it-IT" dirty="0" smtClean="0"/>
              <a:t>Molte delle possibili prove presenti a </a:t>
            </a:r>
            <a:r>
              <a:rPr lang="it-IT" dirty="0" err="1" smtClean="0"/>
              <a:t>runtime</a:t>
            </a:r>
            <a:r>
              <a:rPr lang="it-IT" dirty="0" smtClean="0"/>
              <a:t> in RAM non vengono registrate:</a:t>
            </a:r>
          </a:p>
          <a:p>
            <a:endParaRPr lang="it-IT" dirty="0" smtClean="0"/>
          </a:p>
          <a:p>
            <a:r>
              <a:rPr lang="it-IT" dirty="0" smtClean="0"/>
              <a:t>Comunicazioni con dati non persistenti (chat)</a:t>
            </a:r>
          </a:p>
          <a:p>
            <a:endParaRPr lang="it-IT" dirty="0" smtClean="0"/>
          </a:p>
          <a:p>
            <a:r>
              <a:rPr lang="it-IT" dirty="0" smtClean="0"/>
              <a:t>Cripto</a:t>
            </a:r>
          </a:p>
          <a:p>
            <a:endParaRPr lang="it-IT" dirty="0" smtClean="0"/>
          </a:p>
          <a:p>
            <a:r>
              <a:rPr lang="it-IT" dirty="0" smtClean="0"/>
              <a:t>Server</a:t>
            </a:r>
          </a:p>
          <a:p>
            <a:endParaRPr lang="it-IT" dirty="0" smtClean="0"/>
          </a:p>
          <a:p>
            <a:r>
              <a:rPr lang="it-IT" dirty="0" smtClean="0"/>
              <a:t>Servizi live</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1011222"/>
          </a:xfrm>
        </p:spPr>
        <p:txBody>
          <a:bodyPr/>
          <a:lstStyle/>
          <a:p>
            <a:r>
              <a:rPr lang="it-IT" b="1" dirty="0" smtClean="0">
                <a:solidFill>
                  <a:schemeClr val="accent1">
                    <a:lumMod val="75000"/>
                  </a:schemeClr>
                </a:solidFill>
              </a:rPr>
              <a:t>La tendenza live</a:t>
            </a:r>
            <a:endParaRPr lang="it-IT" b="1" dirty="0">
              <a:solidFill>
                <a:schemeClr val="accent1">
                  <a:lumMod val="75000"/>
                </a:schemeClr>
              </a:solidFill>
            </a:endParaRPr>
          </a:p>
        </p:txBody>
      </p:sp>
      <p:sp>
        <p:nvSpPr>
          <p:cNvPr id="3" name="Segnaposto contenuto 2"/>
          <p:cNvSpPr>
            <a:spLocks noGrp="1"/>
          </p:cNvSpPr>
          <p:nvPr>
            <p:ph sz="quarter" idx="1"/>
          </p:nvPr>
        </p:nvSpPr>
        <p:spPr/>
        <p:txBody>
          <a:bodyPr>
            <a:normAutofit lnSpcReduction="10000"/>
          </a:bodyPr>
          <a:lstStyle/>
          <a:p>
            <a:r>
              <a:rPr lang="it-IT" dirty="0" smtClean="0"/>
              <a:t>Ad una identificazione ne possono seguire altre più raffinate.</a:t>
            </a:r>
          </a:p>
          <a:p>
            <a:endParaRPr lang="it-IT" dirty="0" smtClean="0"/>
          </a:p>
          <a:p>
            <a:r>
              <a:rPr lang="it-IT" dirty="0" smtClean="0"/>
              <a:t>Il repertamento dei dati è in caso contrario una copia parziale raramente di tipo </a:t>
            </a:r>
            <a:r>
              <a:rPr lang="it-IT" dirty="0" err="1" smtClean="0"/>
              <a:t>bitstream</a:t>
            </a:r>
            <a:r>
              <a:rPr lang="it-IT" dirty="0" smtClean="0"/>
              <a:t>.</a:t>
            </a:r>
          </a:p>
          <a:p>
            <a:endParaRPr lang="it-IT" dirty="0" smtClean="0"/>
          </a:p>
          <a:p>
            <a:r>
              <a:rPr lang="it-IT" dirty="0" smtClean="0"/>
              <a:t>Alcuni dati da copiare possono emergere durante l’interazione con la macchina.</a:t>
            </a:r>
          </a:p>
          <a:p>
            <a:endParaRPr lang="it-IT" dirty="0" smtClean="0"/>
          </a:p>
          <a:p>
            <a:r>
              <a:rPr lang="it-IT" dirty="0" smtClean="0"/>
              <a:t>Interazione con il sistema ridotta al minimo per diminuire la possibilità di causare cambiamenti.</a:t>
            </a:r>
            <a:endParaRPr lang="it-IT"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296842"/>
          </a:xfrm>
        </p:spPr>
        <p:txBody>
          <a:bodyPr>
            <a:normAutofit fontScale="90000"/>
          </a:bodyPr>
          <a:lstStyle/>
          <a:p>
            <a:endParaRPr lang="it-IT" dirty="0"/>
          </a:p>
        </p:txBody>
      </p:sp>
      <p:sp>
        <p:nvSpPr>
          <p:cNvPr id="3" name="Segnaposto contenuto 2"/>
          <p:cNvSpPr>
            <a:spLocks noGrp="1"/>
          </p:cNvSpPr>
          <p:nvPr>
            <p:ph sz="quarter" idx="1"/>
          </p:nvPr>
        </p:nvSpPr>
        <p:spPr>
          <a:xfrm>
            <a:off x="457200" y="1000108"/>
            <a:ext cx="7467600" cy="4873752"/>
          </a:xfrm>
          <a:ln/>
        </p:spPr>
        <p:style>
          <a:lnRef idx="2">
            <a:schemeClr val="accent1"/>
          </a:lnRef>
          <a:fillRef idx="1">
            <a:schemeClr val="lt1"/>
          </a:fillRef>
          <a:effectRef idx="0">
            <a:schemeClr val="accent1"/>
          </a:effectRef>
          <a:fontRef idx="minor">
            <a:schemeClr val="dk1"/>
          </a:fontRef>
        </p:style>
        <p:txBody>
          <a:bodyPr/>
          <a:lstStyle/>
          <a:p>
            <a:pPr>
              <a:buNone/>
            </a:pPr>
            <a:r>
              <a:rPr lang="it-IT" dirty="0" smtClean="0"/>
              <a:t>Il </a:t>
            </a:r>
            <a:r>
              <a:rPr lang="it-IT" dirty="0" err="1" smtClean="0"/>
              <a:t>reporting</a:t>
            </a:r>
            <a:r>
              <a:rPr lang="it-IT" dirty="0" smtClean="0"/>
              <a:t> che si ottiene dall’analisi live non è quello del forensic statico. Non si propone infatti né di spiegare le operazioni in dettaglio, né di presentarle in dibattimento.</a:t>
            </a:r>
          </a:p>
          <a:p>
            <a:pPr>
              <a:buNone/>
            </a:pPr>
            <a:endParaRPr lang="it-IT" dirty="0" smtClean="0"/>
          </a:p>
          <a:p>
            <a:pPr>
              <a:buNone/>
            </a:pPr>
            <a:r>
              <a:rPr lang="it-IT" dirty="0" smtClean="0"/>
              <a:t>L’obiettivo del live non è una sorta di verbale tecnico.</a:t>
            </a:r>
          </a:p>
          <a:p>
            <a:pPr>
              <a:buNone/>
            </a:pPr>
            <a:endParaRPr lang="it-IT" dirty="0" smtClean="0"/>
          </a:p>
          <a:p>
            <a:pPr>
              <a:buNone/>
            </a:pPr>
            <a:r>
              <a:rPr lang="it-IT" dirty="0" smtClean="0"/>
              <a:t>Mentre l’approccio statico (post-mortem) tende a generare attività ripetibili nel tempo, le attività live sono intrinsecamente irripetibili.</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1011222"/>
          </a:xfrm>
        </p:spPr>
        <p:txBody>
          <a:bodyPr/>
          <a:lstStyle/>
          <a:p>
            <a:r>
              <a:rPr lang="it-IT" b="1" dirty="0" smtClean="0">
                <a:solidFill>
                  <a:schemeClr val="accent1">
                    <a:lumMod val="75000"/>
                  </a:schemeClr>
                </a:solidFill>
              </a:rPr>
              <a:t>L’irripetibilità del live forensic</a:t>
            </a:r>
            <a:endParaRPr lang="it-IT" b="1" dirty="0">
              <a:solidFill>
                <a:schemeClr val="accent1">
                  <a:lumMod val="75000"/>
                </a:schemeClr>
              </a:solidFill>
            </a:endParaRPr>
          </a:p>
        </p:txBody>
      </p:sp>
      <p:sp>
        <p:nvSpPr>
          <p:cNvPr id="3" name="Segnaposto contenuto 2"/>
          <p:cNvSpPr>
            <a:spLocks noGrp="1"/>
          </p:cNvSpPr>
          <p:nvPr>
            <p:ph sz="quarter" idx="1"/>
          </p:nvPr>
        </p:nvSpPr>
        <p:spPr/>
        <p:txBody>
          <a:bodyPr/>
          <a:lstStyle/>
          <a:p>
            <a:endParaRPr lang="it-IT" dirty="0" smtClean="0"/>
          </a:p>
          <a:p>
            <a:r>
              <a:rPr lang="it-IT" dirty="0" smtClean="0"/>
              <a:t>Di natura tecnica</a:t>
            </a:r>
          </a:p>
          <a:p>
            <a:endParaRPr lang="it-IT" dirty="0" smtClean="0"/>
          </a:p>
          <a:p>
            <a:r>
              <a:rPr lang="it-IT" dirty="0" smtClean="0"/>
              <a:t>Di natura temporale</a:t>
            </a:r>
          </a:p>
          <a:p>
            <a:endParaRPr lang="it-IT" dirty="0" smtClean="0"/>
          </a:p>
          <a:p>
            <a:r>
              <a:rPr lang="it-IT" dirty="0" smtClean="0"/>
              <a:t>Relativo all’osservabilità                 </a:t>
            </a:r>
            <a:r>
              <a:rPr lang="it-IT" dirty="0" smtClean="0">
                <a:hlinkClick r:id="" action="ppaction://hlinkshowjump?jump=nextslide"/>
              </a:rPr>
              <a:t>Paradosso del gatto di </a:t>
            </a:r>
            <a:r>
              <a:rPr lang="it-IT" dirty="0" err="1" smtClean="0">
                <a:hlinkClick r:id="" action="ppaction://hlinkshowjump?jump=nextslide"/>
              </a:rPr>
              <a:t>Schroedinger</a:t>
            </a:r>
            <a:endParaRPr lang="it-IT" dirty="0" smtClean="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1">
                    <a:lumMod val="75000"/>
                  </a:schemeClr>
                </a:solidFill>
              </a:rPr>
              <a:t>Paradosso del gatto di </a:t>
            </a:r>
            <a:r>
              <a:rPr lang="it-IT" dirty="0" err="1" smtClean="0">
                <a:solidFill>
                  <a:schemeClr val="accent1">
                    <a:lumMod val="75000"/>
                  </a:schemeClr>
                </a:solidFill>
              </a:rPr>
              <a:t>schroedinger</a:t>
            </a:r>
            <a:endParaRPr lang="it-IT" dirty="0">
              <a:solidFill>
                <a:schemeClr val="accent1">
                  <a:lumMod val="75000"/>
                </a:schemeClr>
              </a:solidFill>
            </a:endParaRPr>
          </a:p>
        </p:txBody>
      </p:sp>
      <p:sp>
        <p:nvSpPr>
          <p:cNvPr id="3" name="Segnaposto contenuto 2"/>
          <p:cNvSpPr>
            <a:spLocks noGrp="1"/>
          </p:cNvSpPr>
          <p:nvPr>
            <p:ph sz="quarter" idx="1"/>
          </p:nvPr>
        </p:nvSpPr>
        <p:spPr/>
        <p:txBody>
          <a:bodyPr>
            <a:normAutofit/>
          </a:bodyPr>
          <a:lstStyle/>
          <a:p>
            <a:pPr>
              <a:buNone/>
            </a:pPr>
            <a:r>
              <a:rPr lang="it-IT" sz="1400" dirty="0" smtClean="0"/>
              <a:t>“Si rinchiuda un gatto in una scatola d’acciaio insieme con la seguente macchina infernale (che occorre proteggere dalla possibilità d’essere afferrata direttamente dal gatto): in un contatore Geiger si trova una minuscola porzione di sostanza radioattiva, così poca che nel corso di un’ora forse uno dei suoi atomi si disintegra, ma anche in modo parimenti verosimile nessuno; se ciò succede, allora il contatore lo segnala e aziona un </a:t>
            </a:r>
            <a:r>
              <a:rPr lang="it-IT" sz="1400" i="1" dirty="0" smtClean="0"/>
              <a:t>relais</a:t>
            </a:r>
            <a:r>
              <a:rPr lang="it-IT" sz="1400" dirty="0" smtClean="0"/>
              <a:t> di un martelletto che rompe una fiala con del cianuro. Dopo avere lasciato indisturbato questo intero sistema per un’ora, si direbbe che il gatto è ancora vivo se nel frattempo nessun atomo si fosse disintegrato. La prima disintegrazione atomica lo avrebbe avvelenato. La funzione Ψ dell’intero sistema porta ad affermare che in essa il gatto vivo e il gatto morto non sono stati puri, ma miscelati con uguale peso.”</a:t>
            </a:r>
          </a:p>
          <a:p>
            <a:pPr>
              <a:buNone/>
            </a:pPr>
            <a:endParaRPr lang="it-IT" sz="1400" dirty="0" smtClean="0"/>
          </a:p>
          <a:p>
            <a:pPr>
              <a:buNone/>
            </a:pPr>
            <a:r>
              <a:rPr lang="it-IT" sz="1400" dirty="0" smtClean="0"/>
              <a:t>Dopo un certo periodo di tempo, quindi, il gatto ha la stessa probabilità di essere morto quanto l'atomo di essere decaduto. Visto che </a:t>
            </a:r>
            <a:r>
              <a:rPr lang="it-IT" sz="1400" b="1" dirty="0" smtClean="0"/>
              <a:t>fino al momento dell'osservazione</a:t>
            </a:r>
            <a:r>
              <a:rPr lang="it-IT" sz="1400" dirty="0" smtClean="0"/>
              <a:t> l'atomo esiste nei due stati sovrapposti, il gatto resta sia vivo sia morto fino a quando non si apre la scatola, ossia non si compie un'osservazione.</a:t>
            </a:r>
          </a:p>
        </p:txBody>
      </p:sp>
    </p:spTree>
  </p:cSld>
  <p:clrMapOvr>
    <a:masterClrMapping/>
  </p:clrMapOvr>
  <p:transition>
    <p:pull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CC0066"/>
                </a:solidFill>
                <a:latin typeface="Verdana" pitchFamily="34" charset="0"/>
                <a:ea typeface="Verdana" pitchFamily="34" charset="0"/>
                <a:cs typeface="Verdana" pitchFamily="34" charset="0"/>
              </a:rPr>
              <a:t>Cenni storici</a:t>
            </a:r>
            <a:endParaRPr lang="it-IT" b="1" dirty="0">
              <a:solidFill>
                <a:srgbClr val="CC0066"/>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endParaRPr lang="it-IT" dirty="0" smtClean="0"/>
          </a:p>
          <a:p>
            <a:r>
              <a:rPr lang="it-IT" dirty="0" smtClean="0">
                <a:latin typeface="Verdana" pitchFamily="34" charset="0"/>
                <a:ea typeface="Verdana" pitchFamily="34" charset="0"/>
                <a:cs typeface="Verdana" pitchFamily="34" charset="0"/>
              </a:rPr>
              <a:t>Non è una branca della computer security.</a:t>
            </a:r>
          </a:p>
          <a:p>
            <a:pPr>
              <a:buNone/>
            </a:pPr>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Nasce intorno al 1980 per opera dei laboratori informatici dell’FBI.</a:t>
            </a:r>
          </a:p>
          <a:p>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Sale alla ribalta a causa dell’aumento dei </a:t>
            </a:r>
            <a:r>
              <a:rPr lang="it-IT" dirty="0" smtClean="0">
                <a:latin typeface="Verdana" pitchFamily="34" charset="0"/>
                <a:ea typeface="Verdana" pitchFamily="34" charset="0"/>
                <a:cs typeface="Verdana" pitchFamily="34" charset="0"/>
                <a:hlinkClick r:id="" action="ppaction://hlinkshowjump?jump=nextslide"/>
              </a:rPr>
              <a:t>crimini informatici</a:t>
            </a:r>
            <a:r>
              <a:rPr lang="it-IT" dirty="0" smtClean="0">
                <a:latin typeface="Verdana" pitchFamily="34" charset="0"/>
                <a:ea typeface="Verdana" pitchFamily="34" charset="0"/>
                <a:cs typeface="Verdana" pitchFamily="34" charset="0"/>
              </a:rPr>
              <a:t> che sempre di più vengono denunciati.</a:t>
            </a:r>
          </a:p>
          <a:p>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1011222"/>
          </a:xfrm>
        </p:spPr>
        <p:txBody>
          <a:bodyPr/>
          <a:lstStyle/>
          <a:p>
            <a:r>
              <a:rPr lang="it-IT" b="1" dirty="0" smtClean="0">
                <a:solidFill>
                  <a:schemeClr val="accent1">
                    <a:lumMod val="75000"/>
                  </a:schemeClr>
                </a:solidFill>
              </a:rPr>
              <a:t>Acquisire le prove</a:t>
            </a:r>
            <a:endParaRPr lang="it-IT" b="1" dirty="0">
              <a:solidFill>
                <a:schemeClr val="accent1">
                  <a:lumMod val="75000"/>
                </a:schemeClr>
              </a:solidFill>
            </a:endParaRPr>
          </a:p>
        </p:txBody>
      </p:sp>
      <p:sp>
        <p:nvSpPr>
          <p:cNvPr id="3" name="Segnaposto contenuto 2"/>
          <p:cNvSpPr>
            <a:spLocks noGrp="1"/>
          </p:cNvSpPr>
          <p:nvPr>
            <p:ph sz="quarter" idx="1"/>
          </p:nvPr>
        </p:nvSpPr>
        <p:spPr/>
        <p:txBody>
          <a:bodyPr/>
          <a:lstStyle/>
          <a:p>
            <a:pPr>
              <a:buNone/>
            </a:pPr>
            <a:r>
              <a:rPr lang="it-IT" dirty="0" smtClean="0"/>
              <a:t>In questo neo settore del digital-forensics non esistono training assestati validi per l’Italia.</a:t>
            </a:r>
          </a:p>
          <a:p>
            <a:pPr>
              <a:buNone/>
            </a:pPr>
            <a:endParaRPr lang="it-IT" dirty="0" smtClean="0"/>
          </a:p>
          <a:p>
            <a:pPr>
              <a:buNone/>
            </a:pPr>
            <a:r>
              <a:rPr lang="it-IT" dirty="0" smtClean="0"/>
              <a:t>Gli elementi essenziali sono attualmente</a:t>
            </a:r>
          </a:p>
          <a:p>
            <a:r>
              <a:rPr lang="it-IT" dirty="0" smtClean="0"/>
              <a:t>La preparazione tecnico/legale della persona che opera.</a:t>
            </a:r>
          </a:p>
          <a:p>
            <a:r>
              <a:rPr lang="it-IT" dirty="0" smtClean="0"/>
              <a:t>La capacità d’impiego e realizzazione di strumenti adatti all’ambito legale di applicazione.</a:t>
            </a:r>
          </a:p>
          <a:p>
            <a:r>
              <a:rPr lang="it-IT" dirty="0" smtClean="0"/>
              <a:t>Il fare attenzione allo stato evidente della macchina: </a:t>
            </a:r>
            <a:r>
              <a:rPr lang="it-IT" dirty="0" err="1" smtClean="0"/>
              <a:t>screen</a:t>
            </a:r>
            <a:r>
              <a:rPr lang="it-IT" dirty="0" smtClean="0"/>
              <a:t> </a:t>
            </a:r>
            <a:r>
              <a:rPr lang="it-IT" dirty="0" err="1" smtClean="0"/>
              <a:t>saver</a:t>
            </a:r>
            <a:r>
              <a:rPr lang="it-IT" dirty="0" smtClean="0"/>
              <a:t> attivi, lista dei processi, alimentazione </a:t>
            </a:r>
            <a:r>
              <a:rPr lang="it-IT" dirty="0" err="1" smtClean="0"/>
              <a:t>elettrica…</a:t>
            </a:r>
            <a:endParaRPr lang="it-IT"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1011222"/>
          </a:xfrm>
        </p:spPr>
        <p:txBody>
          <a:bodyPr>
            <a:normAutofit/>
          </a:bodyPr>
          <a:lstStyle/>
          <a:p>
            <a:r>
              <a:rPr lang="it-IT" sz="2800" b="1" dirty="0" smtClean="0">
                <a:solidFill>
                  <a:schemeClr val="accent1">
                    <a:lumMod val="75000"/>
                  </a:schemeClr>
                </a:solidFill>
              </a:rPr>
              <a:t>Massimizzare la qualità delle prove</a:t>
            </a:r>
            <a:endParaRPr lang="it-IT" sz="2800" b="1" dirty="0">
              <a:solidFill>
                <a:schemeClr val="accent1">
                  <a:lumMod val="75000"/>
                </a:schemeClr>
              </a:solidFill>
            </a:endParaRPr>
          </a:p>
        </p:txBody>
      </p:sp>
      <p:sp>
        <p:nvSpPr>
          <p:cNvPr id="3" name="Segnaposto contenuto 2"/>
          <p:cNvSpPr>
            <a:spLocks noGrp="1"/>
          </p:cNvSpPr>
          <p:nvPr>
            <p:ph sz="quarter" idx="1"/>
          </p:nvPr>
        </p:nvSpPr>
        <p:spPr/>
        <p:txBody>
          <a:bodyPr/>
          <a:lstStyle/>
          <a:p>
            <a:endParaRPr lang="it-IT" dirty="0" smtClean="0"/>
          </a:p>
          <a:p>
            <a:r>
              <a:rPr lang="it-IT" b="1" dirty="0" err="1" smtClean="0"/>
              <a:t>Running</a:t>
            </a:r>
            <a:r>
              <a:rPr lang="it-IT" b="1" dirty="0" smtClean="0"/>
              <a:t> </a:t>
            </a:r>
            <a:r>
              <a:rPr lang="it-IT" b="1" dirty="0" err="1" smtClean="0"/>
              <a:t>known</a:t>
            </a:r>
            <a:r>
              <a:rPr lang="it-IT" b="1" dirty="0" smtClean="0"/>
              <a:t> </a:t>
            </a:r>
            <a:r>
              <a:rPr lang="it-IT" b="1" dirty="0" err="1" smtClean="0"/>
              <a:t>good</a:t>
            </a:r>
            <a:r>
              <a:rPr lang="it-IT" b="1" dirty="0" smtClean="0"/>
              <a:t> </a:t>
            </a:r>
            <a:r>
              <a:rPr lang="it-IT" b="1" dirty="0" err="1" smtClean="0"/>
              <a:t>binaries</a:t>
            </a:r>
            <a:r>
              <a:rPr lang="it-IT" b="1" dirty="0" smtClean="0"/>
              <a:t>.</a:t>
            </a:r>
          </a:p>
          <a:p>
            <a:pPr>
              <a:buNone/>
            </a:pPr>
            <a:endParaRPr lang="it-IT" dirty="0" smtClean="0"/>
          </a:p>
          <a:p>
            <a:r>
              <a:rPr lang="it-IT" b="1" dirty="0" err="1" smtClean="0"/>
              <a:t>Hashing</a:t>
            </a:r>
            <a:r>
              <a:rPr lang="it-IT" b="1" dirty="0" smtClean="0"/>
              <a:t> </a:t>
            </a:r>
            <a:r>
              <a:rPr lang="it-IT" b="1" dirty="0" err="1" smtClean="0"/>
              <a:t>all</a:t>
            </a:r>
            <a:r>
              <a:rPr lang="it-IT" b="1" dirty="0" smtClean="0"/>
              <a:t> </a:t>
            </a:r>
            <a:r>
              <a:rPr lang="it-IT" b="1" dirty="0" err="1" smtClean="0"/>
              <a:t>evidence</a:t>
            </a:r>
            <a:r>
              <a:rPr lang="it-IT" b="1" dirty="0" smtClean="0"/>
              <a:t>.</a:t>
            </a:r>
          </a:p>
          <a:p>
            <a:endParaRPr lang="it-IT" dirty="0" smtClean="0"/>
          </a:p>
          <a:p>
            <a:r>
              <a:rPr lang="it-IT" b="1" dirty="0" err="1" smtClean="0"/>
              <a:t>Gathering</a:t>
            </a:r>
            <a:r>
              <a:rPr lang="it-IT" b="1" dirty="0" smtClean="0"/>
              <a:t> data in </a:t>
            </a:r>
            <a:r>
              <a:rPr lang="it-IT" b="1" dirty="0" err="1" smtClean="0"/>
              <a:t>order</a:t>
            </a:r>
            <a:r>
              <a:rPr lang="it-IT" b="1" dirty="0" smtClean="0"/>
              <a:t> </a:t>
            </a:r>
            <a:r>
              <a:rPr lang="it-IT" b="1" dirty="0" err="1" smtClean="0"/>
              <a:t>of</a:t>
            </a:r>
            <a:r>
              <a:rPr lang="it-IT" b="1" dirty="0" smtClean="0"/>
              <a:t> </a:t>
            </a:r>
            <a:r>
              <a:rPr lang="it-IT" b="1" dirty="0" err="1" smtClean="0"/>
              <a:t>volatility</a:t>
            </a:r>
            <a:r>
              <a:rPr lang="it-IT" b="1" dirty="0" smtClean="0"/>
              <a:t>.</a:t>
            </a:r>
            <a:endParaRPr lang="it-IT" b="1"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582594"/>
          </a:xfrm>
        </p:spPr>
        <p:txBody>
          <a:bodyPr/>
          <a:lstStyle/>
          <a:p>
            <a:endParaRPr lang="it-IT" dirty="0"/>
          </a:p>
        </p:txBody>
      </p:sp>
      <p:sp>
        <p:nvSpPr>
          <p:cNvPr id="3" name="Segnaposto contenuto 2"/>
          <p:cNvSpPr>
            <a:spLocks noGrp="1"/>
          </p:cNvSpPr>
          <p:nvPr>
            <p:ph sz="quarter" idx="1"/>
          </p:nvPr>
        </p:nvSpPr>
        <p:spPr>
          <a:xfrm>
            <a:off x="457200" y="1285860"/>
            <a:ext cx="7467600" cy="4873752"/>
          </a:xfrm>
        </p:spPr>
        <p:style>
          <a:lnRef idx="2">
            <a:schemeClr val="accent1"/>
          </a:lnRef>
          <a:fillRef idx="1">
            <a:schemeClr val="lt1"/>
          </a:fillRef>
          <a:effectRef idx="0">
            <a:schemeClr val="accent1"/>
          </a:effectRef>
          <a:fontRef idx="minor">
            <a:schemeClr val="dk1"/>
          </a:fontRef>
        </p:style>
        <p:txBody>
          <a:bodyPr/>
          <a:lstStyle/>
          <a:p>
            <a:pPr>
              <a:buNone/>
            </a:pPr>
            <a:r>
              <a:rPr lang="it-IT" b="1" dirty="0" err="1" smtClean="0"/>
              <a:t>Running</a:t>
            </a:r>
            <a:r>
              <a:rPr lang="it-IT" b="1" dirty="0" smtClean="0"/>
              <a:t> </a:t>
            </a:r>
            <a:r>
              <a:rPr lang="it-IT" b="1" dirty="0" err="1" smtClean="0"/>
              <a:t>known</a:t>
            </a:r>
            <a:r>
              <a:rPr lang="it-IT" b="1" dirty="0" smtClean="0"/>
              <a:t> </a:t>
            </a:r>
            <a:r>
              <a:rPr lang="it-IT" b="1" dirty="0" err="1" smtClean="0"/>
              <a:t>good</a:t>
            </a:r>
            <a:r>
              <a:rPr lang="it-IT" b="1" dirty="0" smtClean="0"/>
              <a:t> </a:t>
            </a:r>
            <a:r>
              <a:rPr lang="it-IT" b="1" dirty="0" err="1" smtClean="0"/>
              <a:t>binaries</a:t>
            </a:r>
            <a:endParaRPr lang="it-IT" b="1" dirty="0" smtClean="0"/>
          </a:p>
          <a:p>
            <a:pPr>
              <a:buNone/>
            </a:pPr>
            <a:endParaRPr lang="it-IT" b="1" dirty="0" smtClean="0"/>
          </a:p>
          <a:p>
            <a:pPr>
              <a:buNone/>
            </a:pPr>
            <a:r>
              <a:rPr lang="it-IT" dirty="0" smtClean="0"/>
              <a:t>Un investigatore non dovrebbe affidarsi agli eseguibili del sistema su cui va a operare ma dovrebbe fornire lui stesso gli eseguibili per raccogliere le prove. Questi eseguibili possono essere copiati sul sistema, anche se questa azione potrebbe sovrascrivere alcune prove. Tuttavia, se la scelta deve essere tra perdere alcune prove e non ottenerne affatto, è meglio rischiare.</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582594"/>
          </a:xfrm>
        </p:spPr>
        <p:txBody>
          <a:bodyPr/>
          <a:lstStyle/>
          <a:p>
            <a:endParaRPr lang="it-IT" dirty="0"/>
          </a:p>
        </p:txBody>
      </p:sp>
      <p:sp>
        <p:nvSpPr>
          <p:cNvPr id="3" name="Segnaposto contenuto 2"/>
          <p:cNvSpPr>
            <a:spLocks noGrp="1"/>
          </p:cNvSpPr>
          <p:nvPr>
            <p:ph sz="quarter" idx="1"/>
          </p:nvPr>
        </p:nvSpPr>
        <p:spPr>
          <a:xfrm>
            <a:off x="457200" y="1285860"/>
            <a:ext cx="7467600" cy="4873752"/>
          </a:xfrm>
        </p:spPr>
        <p:style>
          <a:lnRef idx="2">
            <a:schemeClr val="accent1"/>
          </a:lnRef>
          <a:fillRef idx="1">
            <a:schemeClr val="lt1"/>
          </a:fillRef>
          <a:effectRef idx="0">
            <a:schemeClr val="accent1"/>
          </a:effectRef>
          <a:fontRef idx="minor">
            <a:schemeClr val="dk1"/>
          </a:fontRef>
        </p:style>
        <p:txBody>
          <a:bodyPr>
            <a:normAutofit lnSpcReduction="10000"/>
          </a:bodyPr>
          <a:lstStyle/>
          <a:p>
            <a:pPr>
              <a:buNone/>
            </a:pPr>
            <a:r>
              <a:rPr lang="it-IT" b="1" dirty="0" err="1" smtClean="0"/>
              <a:t>Hashing</a:t>
            </a:r>
            <a:r>
              <a:rPr lang="it-IT" b="1" dirty="0" smtClean="0"/>
              <a:t> </a:t>
            </a:r>
            <a:r>
              <a:rPr lang="it-IT" b="1" dirty="0" err="1" smtClean="0"/>
              <a:t>all</a:t>
            </a:r>
            <a:r>
              <a:rPr lang="it-IT" b="1" dirty="0" smtClean="0"/>
              <a:t> </a:t>
            </a:r>
            <a:r>
              <a:rPr lang="it-IT" b="1" dirty="0" err="1" smtClean="0"/>
              <a:t>evidence</a:t>
            </a:r>
            <a:endParaRPr lang="it-IT" b="1" dirty="0" smtClean="0"/>
          </a:p>
          <a:p>
            <a:pPr>
              <a:buNone/>
            </a:pPr>
            <a:endParaRPr lang="it-IT" b="1" dirty="0" smtClean="0"/>
          </a:p>
          <a:p>
            <a:pPr>
              <a:buNone/>
            </a:pPr>
            <a:r>
              <a:rPr lang="it-IT" dirty="0" smtClean="0"/>
              <a:t>Una volta acquisita, la prova deve essere preservata in modo tale che l’investigatore possa, più tardi, dimostrare che nulla è cambiato. Il metodo più accettato è quello di calcolare un </a:t>
            </a:r>
            <a:r>
              <a:rPr lang="it-IT" dirty="0" err="1" smtClean="0">
                <a:hlinkClick r:id="" action="ppaction://hlinkshowjump?jump=nextslide"/>
              </a:rPr>
              <a:t>hash</a:t>
            </a:r>
            <a:r>
              <a:rPr lang="it-IT" dirty="0" smtClean="0"/>
              <a:t> dei dati (solitamente via MD5). L’</a:t>
            </a:r>
            <a:r>
              <a:rPr lang="it-IT" dirty="0" err="1" smtClean="0"/>
              <a:t>hash</a:t>
            </a:r>
            <a:r>
              <a:rPr lang="it-IT" dirty="0" smtClean="0"/>
              <a:t> rappresenta un’ “impronta digitale” dei dati con un piccolo numero di byte, solitamente 16-20. L’</a:t>
            </a:r>
            <a:r>
              <a:rPr lang="it-IT" dirty="0" err="1" smtClean="0"/>
              <a:t>hash</a:t>
            </a:r>
            <a:r>
              <a:rPr lang="it-IT" dirty="0" smtClean="0"/>
              <a:t> può essere ricalcolato più tardi e comparato con l’originale per mostrare che i dati non sono cambiati da quando è stato calcolato il primo </a:t>
            </a:r>
            <a:r>
              <a:rPr lang="it-IT" dirty="0" err="1" smtClean="0"/>
              <a:t>hash</a:t>
            </a:r>
            <a:r>
              <a:rPr lang="it-IT" dirty="0" smtClean="0"/>
              <a:t>.</a:t>
            </a:r>
            <a:endParaRPr lang="it-IT" b="1" dirty="0" smtClean="0"/>
          </a:p>
          <a:p>
            <a:pPr>
              <a:buNone/>
            </a:pPr>
            <a:endParaRPr lang="it-IT" b="1"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939784"/>
          </a:xfrm>
        </p:spPr>
        <p:txBody>
          <a:bodyPr/>
          <a:lstStyle/>
          <a:p>
            <a:r>
              <a:rPr lang="it-IT" b="1" dirty="0" err="1" smtClean="0">
                <a:solidFill>
                  <a:schemeClr val="accent1">
                    <a:lumMod val="75000"/>
                  </a:schemeClr>
                </a:solidFill>
              </a:rPr>
              <a:t>Hash</a:t>
            </a:r>
            <a:endParaRPr lang="it-IT" b="1" dirty="0">
              <a:solidFill>
                <a:schemeClr val="accent1">
                  <a:lumMod val="75000"/>
                </a:schemeClr>
              </a:solidFill>
            </a:endParaRPr>
          </a:p>
        </p:txBody>
      </p:sp>
      <p:sp>
        <p:nvSpPr>
          <p:cNvPr id="3" name="Segnaposto contenuto 2"/>
          <p:cNvSpPr>
            <a:spLocks noGrp="1"/>
          </p:cNvSpPr>
          <p:nvPr>
            <p:ph sz="quarter" idx="1"/>
          </p:nvPr>
        </p:nvSpPr>
        <p:spPr/>
        <p:txBody>
          <a:bodyPr/>
          <a:lstStyle/>
          <a:p>
            <a:pPr>
              <a:buNone/>
            </a:pPr>
            <a:r>
              <a:rPr lang="it-IT" dirty="0" smtClean="0"/>
              <a:t>L’</a:t>
            </a:r>
            <a:r>
              <a:rPr lang="it-IT" dirty="0" err="1" smtClean="0"/>
              <a:t>hash</a:t>
            </a:r>
            <a:r>
              <a:rPr lang="it-IT" dirty="0" smtClean="0"/>
              <a:t> è una funzione univoca operante in un solo senso, atta alla trasformazione di un testo di lunghezza arbitraria in una stringa di lunghezza fissa, relativamente limitata. Tale stringa viene detta valore di </a:t>
            </a:r>
            <a:r>
              <a:rPr lang="it-IT" dirty="0" err="1" smtClean="0"/>
              <a:t>hash</a:t>
            </a:r>
            <a:r>
              <a:rPr lang="it-IT" dirty="0" smtClean="0"/>
              <a:t>, </a:t>
            </a:r>
            <a:r>
              <a:rPr lang="it-IT" dirty="0" err="1" smtClean="0"/>
              <a:t>checksum</a:t>
            </a:r>
            <a:r>
              <a:rPr lang="it-IT" dirty="0" smtClean="0"/>
              <a:t> crittografico o </a:t>
            </a:r>
            <a:r>
              <a:rPr lang="it-IT" dirty="0" err="1" smtClean="0"/>
              <a:t>message</a:t>
            </a:r>
            <a:r>
              <a:rPr lang="it-IT" dirty="0" smtClean="0"/>
              <a:t> </a:t>
            </a:r>
            <a:r>
              <a:rPr lang="it-IT" dirty="0" err="1" smtClean="0"/>
              <a:t>digest</a:t>
            </a:r>
            <a:r>
              <a:rPr lang="it-IT" dirty="0" smtClean="0"/>
              <a:t>.</a:t>
            </a:r>
          </a:p>
          <a:p>
            <a:pPr>
              <a:buNone/>
            </a:pPr>
            <a:r>
              <a:rPr lang="it-IT" dirty="0" smtClean="0">
                <a:hlinkClick r:id="rId2" action="ppaction://program"/>
              </a:rPr>
              <a:t>MD5</a:t>
            </a:r>
            <a:r>
              <a:rPr lang="it-IT" dirty="0" smtClean="0"/>
              <a:t>: Questo tipo di codifica prende in input una stringa di lunghezza arbitraria e ne produce in output un'altra a 128 bit</a:t>
            </a:r>
          </a:p>
        </p:txBody>
      </p:sp>
    </p:spTree>
  </p:cSld>
  <p:clrMapOvr>
    <a:masterClrMapping/>
  </p:clrMapOvr>
  <p:transition>
    <p:pull dir="ru"/>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582594"/>
          </a:xfrm>
        </p:spPr>
        <p:txBody>
          <a:bodyPr/>
          <a:lstStyle/>
          <a:p>
            <a:endParaRPr lang="it-IT" dirty="0"/>
          </a:p>
        </p:txBody>
      </p:sp>
      <p:sp>
        <p:nvSpPr>
          <p:cNvPr id="3" name="Segnaposto contenuto 2"/>
          <p:cNvSpPr>
            <a:spLocks noGrp="1"/>
          </p:cNvSpPr>
          <p:nvPr>
            <p:ph sz="quarter" idx="1"/>
          </p:nvPr>
        </p:nvSpPr>
        <p:spPr>
          <a:xfrm>
            <a:off x="457200" y="1285860"/>
            <a:ext cx="7467600" cy="4873752"/>
          </a:xfrm>
        </p:spPr>
        <p:style>
          <a:lnRef idx="2">
            <a:schemeClr val="accent1"/>
          </a:lnRef>
          <a:fillRef idx="1">
            <a:schemeClr val="lt1"/>
          </a:fillRef>
          <a:effectRef idx="0">
            <a:schemeClr val="accent1"/>
          </a:effectRef>
          <a:fontRef idx="minor">
            <a:schemeClr val="dk1"/>
          </a:fontRef>
        </p:style>
        <p:txBody>
          <a:bodyPr/>
          <a:lstStyle/>
          <a:p>
            <a:pPr>
              <a:buNone/>
            </a:pPr>
            <a:r>
              <a:rPr lang="it-IT" b="1" dirty="0" err="1" smtClean="0"/>
              <a:t>Gathering</a:t>
            </a:r>
            <a:r>
              <a:rPr lang="it-IT" b="1" dirty="0" smtClean="0"/>
              <a:t> data in </a:t>
            </a:r>
            <a:r>
              <a:rPr lang="it-IT" b="1" dirty="0" err="1" smtClean="0"/>
              <a:t>order</a:t>
            </a:r>
            <a:r>
              <a:rPr lang="it-IT" b="1" dirty="0" smtClean="0"/>
              <a:t> </a:t>
            </a:r>
            <a:r>
              <a:rPr lang="it-IT" b="1" dirty="0" err="1" smtClean="0"/>
              <a:t>of</a:t>
            </a:r>
            <a:r>
              <a:rPr lang="it-IT" b="1" dirty="0" smtClean="0"/>
              <a:t> </a:t>
            </a:r>
            <a:r>
              <a:rPr lang="it-IT" b="1" dirty="0" err="1" smtClean="0"/>
              <a:t>volatility</a:t>
            </a:r>
            <a:endParaRPr lang="it-IT" b="1" dirty="0" smtClean="0"/>
          </a:p>
          <a:p>
            <a:pPr>
              <a:buNone/>
            </a:pPr>
            <a:endParaRPr lang="it-IT" b="1" dirty="0" smtClean="0"/>
          </a:p>
          <a:p>
            <a:pPr lvl="0">
              <a:buNone/>
            </a:pPr>
            <a:r>
              <a:rPr lang="it-IT" dirty="0" smtClean="0"/>
              <a:t>Alcuni dati sono più effimeri di altri. Le prove dovrebbero essere raccolte in base all’Ordine di Volatilità.</a:t>
            </a:r>
            <a:r>
              <a:rPr lang="it-IT" b="1" dirty="0" smtClean="0"/>
              <a:t> </a:t>
            </a:r>
            <a:r>
              <a:rPr lang="it-IT" dirty="0" smtClean="0"/>
              <a:t>L’investigatore deve tener conto del contesto dell’investigazione nella sua totalità, in modo da prendere decisioni informate sull’ordine di acquisizione delle prove.</a:t>
            </a:r>
          </a:p>
          <a:p>
            <a:pPr>
              <a:buNone/>
            </a:pPr>
            <a:endParaRPr lang="it-IT" b="1" dirty="0" smtClean="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939784"/>
          </a:xfrm>
        </p:spPr>
        <p:txBody>
          <a:bodyPr/>
          <a:lstStyle/>
          <a:p>
            <a:r>
              <a:rPr lang="it-IT" b="1" dirty="0" smtClean="0">
                <a:solidFill>
                  <a:schemeClr val="accent1">
                    <a:lumMod val="75000"/>
                  </a:schemeClr>
                </a:solidFill>
              </a:rPr>
              <a:t>Come acquisire i dati</a:t>
            </a:r>
            <a:endParaRPr lang="it-IT" b="1" dirty="0">
              <a:solidFill>
                <a:schemeClr val="accent1">
                  <a:lumMod val="75000"/>
                </a:schemeClr>
              </a:solidFill>
            </a:endParaRPr>
          </a:p>
        </p:txBody>
      </p:sp>
      <p:sp>
        <p:nvSpPr>
          <p:cNvPr id="3" name="Segnaposto contenuto 2"/>
          <p:cNvSpPr>
            <a:spLocks noGrp="1"/>
          </p:cNvSpPr>
          <p:nvPr>
            <p:ph sz="quarter" idx="1"/>
          </p:nvPr>
        </p:nvSpPr>
        <p:spPr/>
        <p:txBody>
          <a:bodyPr/>
          <a:lstStyle/>
          <a:p>
            <a:r>
              <a:rPr lang="it-IT" dirty="0" smtClean="0"/>
              <a:t>Computer forense collegato a reperto tramite connessione ethernet</a:t>
            </a:r>
          </a:p>
          <a:p>
            <a:endParaRPr lang="it-IT" dirty="0" smtClean="0"/>
          </a:p>
          <a:p>
            <a:r>
              <a:rPr lang="it-IT" dirty="0" smtClean="0"/>
              <a:t>Drive esterni</a:t>
            </a:r>
          </a:p>
          <a:p>
            <a:endParaRPr lang="it-IT" dirty="0" smtClean="0"/>
          </a:p>
          <a:p>
            <a:r>
              <a:rPr lang="it-IT" dirty="0" smtClean="0"/>
              <a:t>Ripresa video o </a:t>
            </a:r>
            <a:r>
              <a:rPr lang="it-IT" dirty="0" err="1" smtClean="0"/>
              <a:t>printscreen</a:t>
            </a:r>
            <a:endParaRPr lang="it-IT" dirty="0" smtClean="0"/>
          </a:p>
          <a:p>
            <a:endParaRPr lang="it-IT" dirty="0" smtClean="0"/>
          </a:p>
          <a:p>
            <a:r>
              <a:rPr lang="it-IT" dirty="0" smtClean="0"/>
              <a:t>Altri metodi estremi</a:t>
            </a:r>
            <a:endParaRPr lang="it-IT"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1011222"/>
          </a:xfrm>
        </p:spPr>
        <p:txBody>
          <a:bodyPr/>
          <a:lstStyle/>
          <a:p>
            <a:r>
              <a:rPr lang="it-IT" b="1" dirty="0" smtClean="0">
                <a:solidFill>
                  <a:schemeClr val="accent1">
                    <a:lumMod val="75000"/>
                  </a:schemeClr>
                </a:solidFill>
              </a:rPr>
              <a:t>Analisi – mettere tutto assieme</a:t>
            </a:r>
            <a:endParaRPr lang="it-IT" b="1" dirty="0">
              <a:solidFill>
                <a:schemeClr val="accent1">
                  <a:lumMod val="75000"/>
                </a:schemeClr>
              </a:solidFill>
            </a:endParaRPr>
          </a:p>
        </p:txBody>
      </p:sp>
      <p:sp>
        <p:nvSpPr>
          <p:cNvPr id="3" name="Segnaposto contenuto 2"/>
          <p:cNvSpPr>
            <a:spLocks noGrp="1"/>
          </p:cNvSpPr>
          <p:nvPr>
            <p:ph sz="quarter" idx="1"/>
          </p:nvPr>
        </p:nvSpPr>
        <p:spPr/>
        <p:txBody>
          <a:bodyPr/>
          <a:lstStyle/>
          <a:p>
            <a:pPr>
              <a:buNone/>
            </a:pPr>
            <a:r>
              <a:rPr lang="it-IT" dirty="0" smtClean="0"/>
              <a:t>Una volta che le prove sono state acquisite, devono essere analizzate. È spesso impensabile raccogliere tutte le possibili informazioni disponibili in </a:t>
            </a:r>
            <a:r>
              <a:rPr lang="it-IT" dirty="0" err="1" smtClean="0"/>
              <a:t>un’esame</a:t>
            </a:r>
            <a:r>
              <a:rPr lang="it-IT" dirty="0" smtClean="0"/>
              <a:t> “live”.</a:t>
            </a:r>
          </a:p>
          <a:p>
            <a:pPr>
              <a:buNone/>
            </a:pPr>
            <a:endParaRPr lang="it-IT" dirty="0" smtClean="0"/>
          </a:p>
          <a:p>
            <a:pPr>
              <a:buNone/>
            </a:pPr>
            <a:r>
              <a:rPr lang="it-IT" dirty="0" smtClean="0"/>
              <a:t>Un investigatore deve quindi stilare un triage (elenco di priorità) per raccogliere i dati essenziali, esaminarli, e usare i risultati per decidere, a colpo d’occhio, quali altre prove sono necessarie.</a:t>
            </a:r>
            <a:endParaRPr lang="it-IT"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868346"/>
          </a:xfrm>
        </p:spPr>
        <p:txBody>
          <a:bodyPr/>
          <a:lstStyle/>
          <a:p>
            <a:r>
              <a:rPr lang="it-IT" b="1" dirty="0" smtClean="0">
                <a:solidFill>
                  <a:schemeClr val="accent1">
                    <a:lumMod val="75000"/>
                  </a:schemeClr>
                </a:solidFill>
              </a:rPr>
              <a:t>Conclusioni</a:t>
            </a:r>
            <a:endParaRPr lang="it-IT" b="1" dirty="0">
              <a:solidFill>
                <a:schemeClr val="accent1">
                  <a:lumMod val="75000"/>
                </a:schemeClr>
              </a:solidFill>
            </a:endParaRPr>
          </a:p>
        </p:txBody>
      </p:sp>
      <p:sp>
        <p:nvSpPr>
          <p:cNvPr id="3" name="Segnaposto contenuto 2"/>
          <p:cNvSpPr>
            <a:spLocks noGrp="1"/>
          </p:cNvSpPr>
          <p:nvPr>
            <p:ph sz="quarter" idx="1"/>
          </p:nvPr>
        </p:nvSpPr>
        <p:spPr/>
        <p:txBody>
          <a:bodyPr/>
          <a:lstStyle/>
          <a:p>
            <a:endParaRPr lang="it-IT" dirty="0" smtClean="0"/>
          </a:p>
          <a:p>
            <a:r>
              <a:rPr lang="it-IT" dirty="0" smtClean="0"/>
              <a:t>I dati forensi raccolti in un sistema live possono produrre prove che non sarebbero disponibili in un’immagine statica del disco.</a:t>
            </a:r>
          </a:p>
          <a:p>
            <a:endParaRPr lang="it-IT" dirty="0" smtClean="0"/>
          </a:p>
          <a:p>
            <a:r>
              <a:rPr lang="it-IT" dirty="0" smtClean="0"/>
              <a:t>Un altro dei vantaggi del “live” è la velocità di esecuzione dell’accertamento.</a:t>
            </a:r>
          </a:p>
          <a:p>
            <a:endParaRPr lang="it-IT" dirty="0" smtClean="0"/>
          </a:p>
          <a:p>
            <a:r>
              <a:rPr lang="it-IT" dirty="0" smtClean="0"/>
              <a:t>Il live </a:t>
            </a:r>
            <a:r>
              <a:rPr lang="en-US" dirty="0" smtClean="0"/>
              <a:t>forensic</a:t>
            </a:r>
            <a:r>
              <a:rPr lang="it-IT" dirty="0" smtClean="0"/>
              <a:t> opera però con molte limitazioni.</a:t>
            </a:r>
            <a:endParaRPr lang="it-IT"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467600" cy="1011222"/>
          </a:xfrm>
        </p:spPr>
        <p:txBody>
          <a:bodyPr/>
          <a:lstStyle/>
          <a:p>
            <a:r>
              <a:rPr lang="it-IT" b="1" dirty="0" smtClean="0">
                <a:solidFill>
                  <a:schemeClr val="accent1">
                    <a:lumMod val="75000"/>
                  </a:schemeClr>
                </a:solidFill>
              </a:rPr>
              <a:t>Fonti</a:t>
            </a:r>
            <a:endParaRPr lang="it-IT" b="1" dirty="0">
              <a:solidFill>
                <a:schemeClr val="accent1">
                  <a:lumMod val="75000"/>
                </a:schemeClr>
              </a:solidFill>
            </a:endParaRPr>
          </a:p>
        </p:txBody>
      </p:sp>
      <p:sp>
        <p:nvSpPr>
          <p:cNvPr id="3" name="Segnaposto contenuto 2"/>
          <p:cNvSpPr>
            <a:spLocks noGrp="1"/>
          </p:cNvSpPr>
          <p:nvPr>
            <p:ph sz="quarter" idx="1"/>
          </p:nvPr>
        </p:nvSpPr>
        <p:spPr/>
        <p:txBody>
          <a:bodyPr/>
          <a:lstStyle/>
          <a:p>
            <a:endParaRPr lang="it-IT" dirty="0" smtClean="0"/>
          </a:p>
          <a:p>
            <a:r>
              <a:rPr lang="it-IT" sz="2000" dirty="0" err="1" smtClean="0"/>
              <a:t>Wikipedia</a:t>
            </a:r>
            <a:endParaRPr lang="it-IT" sz="2000" dirty="0" smtClean="0"/>
          </a:p>
          <a:p>
            <a:endParaRPr lang="it-IT" sz="2000" dirty="0" smtClean="0"/>
          </a:p>
          <a:p>
            <a:r>
              <a:rPr lang="it-IT" sz="2000" dirty="0" smtClean="0"/>
              <a:t>Frank </a:t>
            </a:r>
            <a:r>
              <a:rPr lang="it-IT" sz="2000" dirty="0" err="1" smtClean="0"/>
              <a:t>Adelstain</a:t>
            </a:r>
            <a:r>
              <a:rPr lang="it-IT" sz="2000" dirty="0" smtClean="0"/>
              <a:t>, “The Mobile </a:t>
            </a:r>
            <a:r>
              <a:rPr lang="it-IT" sz="2000" dirty="0" err="1" smtClean="0"/>
              <a:t>Forensics</a:t>
            </a:r>
            <a:r>
              <a:rPr lang="it-IT" sz="2000" dirty="0" smtClean="0"/>
              <a:t> </a:t>
            </a:r>
            <a:r>
              <a:rPr lang="it-IT" sz="2000" dirty="0" err="1" smtClean="0"/>
              <a:t>Platform</a:t>
            </a:r>
            <a:r>
              <a:rPr lang="it-IT" sz="2000" dirty="0" smtClean="0"/>
              <a:t>”</a:t>
            </a:r>
          </a:p>
          <a:p>
            <a:endParaRPr lang="it-IT" sz="2000" dirty="0" smtClean="0"/>
          </a:p>
          <a:p>
            <a:pPr lvl="0"/>
            <a:r>
              <a:rPr lang="it-IT" sz="2000" dirty="0" err="1" smtClean="0"/>
              <a:t>Eoghan</a:t>
            </a:r>
            <a:r>
              <a:rPr lang="it-IT" sz="2000" dirty="0" smtClean="0"/>
              <a:t> </a:t>
            </a:r>
            <a:r>
              <a:rPr lang="it-IT" sz="2000" dirty="0" err="1" smtClean="0"/>
              <a:t>Casey</a:t>
            </a:r>
            <a:r>
              <a:rPr lang="it-IT" sz="2000" dirty="0" smtClean="0"/>
              <a:t>, “</a:t>
            </a:r>
            <a:r>
              <a:rPr lang="it-IT" sz="2000" dirty="0" err="1" smtClean="0"/>
              <a:t>Digital</a:t>
            </a:r>
            <a:r>
              <a:rPr lang="it-IT" sz="2000" dirty="0" smtClean="0"/>
              <a:t> </a:t>
            </a:r>
            <a:r>
              <a:rPr lang="it-IT" sz="2000" dirty="0" err="1" smtClean="0"/>
              <a:t>Evidence</a:t>
            </a:r>
            <a:r>
              <a:rPr lang="it-IT" sz="2000" dirty="0" smtClean="0"/>
              <a:t> and Computer Crime”</a:t>
            </a:r>
          </a:p>
          <a:p>
            <a:endParaRPr lang="it-IT" sz="2000" dirty="0" smtClean="0"/>
          </a:p>
          <a:p>
            <a:pPr lvl="0"/>
            <a:r>
              <a:rPr lang="it-IT" sz="2000" dirty="0" smtClean="0"/>
              <a:t>Brian </a:t>
            </a:r>
            <a:r>
              <a:rPr lang="it-IT" sz="2000" dirty="0" err="1" smtClean="0"/>
              <a:t>Carrier</a:t>
            </a:r>
            <a:r>
              <a:rPr lang="it-IT" sz="2000" dirty="0" smtClean="0"/>
              <a:t>, “File System </a:t>
            </a:r>
            <a:r>
              <a:rPr lang="it-IT" sz="2000" dirty="0" err="1" smtClean="0"/>
              <a:t>Forensic</a:t>
            </a:r>
            <a:r>
              <a:rPr lang="it-IT" sz="2000" dirty="0" smtClean="0"/>
              <a:t> </a:t>
            </a:r>
            <a:r>
              <a:rPr lang="it-IT" sz="2000" dirty="0" err="1" smtClean="0"/>
              <a:t>Analysis</a:t>
            </a:r>
            <a:r>
              <a:rPr lang="it-IT" sz="2000" dirty="0" smtClean="0"/>
              <a:t>”</a:t>
            </a:r>
          </a:p>
          <a:p>
            <a:pPr lvl="0">
              <a:buNone/>
            </a:pPr>
            <a:endParaRPr lang="it-IT" sz="2000" dirty="0" smtClean="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20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2000"/>
                                        <p:tgtEl>
                                          <p:spTgt spid="3">
                                            <p:txEl>
                                              <p:pRg st="5" end="5"/>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CC0066"/>
                </a:solidFill>
                <a:latin typeface="Verdana" pitchFamily="34" charset="0"/>
                <a:ea typeface="Verdana" pitchFamily="34" charset="0"/>
                <a:cs typeface="Verdana" pitchFamily="34" charset="0"/>
              </a:rPr>
              <a:t>Crimini informatici</a:t>
            </a:r>
            <a:endParaRPr lang="it-IT" b="1" dirty="0">
              <a:solidFill>
                <a:srgbClr val="CC0066"/>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Può assumere varie forme.</a:t>
            </a:r>
          </a:p>
          <a:p>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Può essere perpetrato sempre e ovunque.</a:t>
            </a:r>
          </a:p>
          <a:p>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Nel consiglio Europeo sulla criminalità informatica, viene designato con il termine di CYBERCRIME.</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pic>
        <p:nvPicPr>
          <p:cNvPr id="4" name="Segnaposto contenuto 3" descr="grazie.gif"/>
          <p:cNvPicPr>
            <a:picLocks noGrp="1" noChangeAspect="1"/>
          </p:cNvPicPr>
          <p:nvPr>
            <p:ph sz="quarter" idx="1"/>
          </p:nvPr>
        </p:nvPicPr>
        <p:blipFill>
          <a:blip r:embed="rId2"/>
          <a:stretch>
            <a:fillRect/>
          </a:stretch>
        </p:blipFill>
        <p:spPr>
          <a:xfrm>
            <a:off x="2881312" y="2513012"/>
            <a:ext cx="2619375" cy="3048000"/>
          </a:xfrm>
        </p:spPr>
      </p:pic>
      <p:sp>
        <p:nvSpPr>
          <p:cNvPr id="5" name="Rettangolo 4"/>
          <p:cNvSpPr/>
          <p:nvPr/>
        </p:nvSpPr>
        <p:spPr>
          <a:xfrm>
            <a:off x="3143240" y="714356"/>
            <a:ext cx="2226892" cy="923330"/>
          </a:xfrm>
          <a:prstGeom prst="rect">
            <a:avLst/>
          </a:prstGeom>
          <a:noFill/>
        </p:spPr>
        <p:txBody>
          <a:bodyPr wrap="none" lIns="91440" tIns="45720" rIns="91440" bIns="45720">
            <a:spAutoFit/>
          </a:bodyPr>
          <a:lstStyle/>
          <a:p>
            <a:pPr algn="ctr"/>
            <a:r>
              <a:rPr lang="it-IT"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FINE</a:t>
            </a:r>
            <a:endParaRPr lang="it-IT"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ransition>
    <p:pull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CC0066"/>
                </a:solidFill>
                <a:latin typeface="Verdana" pitchFamily="34" charset="0"/>
                <a:ea typeface="Verdana" pitchFamily="34" charset="0"/>
                <a:cs typeface="Verdana" pitchFamily="34" charset="0"/>
              </a:rPr>
              <a:t>L’attività di indagine</a:t>
            </a:r>
            <a:endParaRPr lang="it-IT" b="1" dirty="0">
              <a:solidFill>
                <a:srgbClr val="CC0066"/>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pPr>
              <a:buNone/>
            </a:pPr>
            <a:r>
              <a:rPr lang="it-IT" dirty="0" smtClean="0">
                <a:latin typeface="Verdana" pitchFamily="34" charset="0"/>
                <a:ea typeface="Verdana" pitchFamily="34" charset="0"/>
                <a:cs typeface="Verdana" pitchFamily="34" charset="0"/>
              </a:rPr>
              <a:t>Richiede elevatissime conoscenze informatiche. Le metodologie di base rimangono costanti, anche se  varia continuamente la tecnologia.</a:t>
            </a:r>
          </a:p>
          <a:p>
            <a:pPr>
              <a:buNone/>
            </a:pPr>
            <a:r>
              <a:rPr lang="it-IT" dirty="0" smtClean="0">
                <a:latin typeface="Verdana" pitchFamily="34" charset="0"/>
                <a:ea typeface="Verdana" pitchFamily="34" charset="0"/>
                <a:cs typeface="Verdana" pitchFamily="34" charset="0"/>
              </a:rPr>
              <a:t>Troviamo essenzialmente due strade di indagine:</a:t>
            </a:r>
          </a:p>
          <a:p>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Il computer è il mezzo usato per compiere un’azione criminosa.</a:t>
            </a:r>
          </a:p>
          <a:p>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Il computer è la vittima di un crimine.</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CC0066"/>
                </a:solidFill>
                <a:latin typeface="Verdana" pitchFamily="34" charset="0"/>
                <a:ea typeface="Verdana" pitchFamily="34" charset="0"/>
                <a:cs typeface="Verdana" pitchFamily="34" charset="0"/>
              </a:rPr>
              <a:t>Best </a:t>
            </a:r>
            <a:r>
              <a:rPr lang="it-IT" b="1" dirty="0" err="1" smtClean="0">
                <a:solidFill>
                  <a:srgbClr val="CC0066"/>
                </a:solidFill>
                <a:latin typeface="Verdana" pitchFamily="34" charset="0"/>
                <a:ea typeface="Verdana" pitchFamily="34" charset="0"/>
                <a:cs typeface="Verdana" pitchFamily="34" charset="0"/>
              </a:rPr>
              <a:t>practises</a:t>
            </a:r>
            <a:endParaRPr lang="it-IT" b="1" dirty="0">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Acquisire le prove senza alterare o danneggiare i dati originali.</a:t>
            </a:r>
          </a:p>
          <a:p>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Autenticare che la prova recuperata è identica al dato analizzato in origine.</a:t>
            </a:r>
          </a:p>
          <a:p>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Analizzare i dati senza modificarli.</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CC0066"/>
                </a:solidFill>
                <a:latin typeface="Verdana" pitchFamily="34" charset="0"/>
                <a:ea typeface="Verdana" pitchFamily="34" charset="0"/>
                <a:cs typeface="Verdana" pitchFamily="34" charset="0"/>
              </a:rPr>
              <a:t>Integrità</a:t>
            </a:r>
            <a:endParaRPr lang="it-IT" b="1" dirty="0">
              <a:solidFill>
                <a:srgbClr val="CC0066"/>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pPr>
              <a:buNone/>
            </a:pPr>
            <a:r>
              <a:rPr lang="it-IT" dirty="0" smtClean="0">
                <a:latin typeface="Verdana" pitchFamily="34" charset="0"/>
                <a:ea typeface="Verdana" pitchFamily="34" charset="0"/>
                <a:cs typeface="Verdana" pitchFamily="34" charset="0"/>
              </a:rPr>
              <a:t>È uno degli aspetti fondamentali dell’informatica forense. Per garantire la salvaguardia dei dati gli operatori preposti utilizzano determinate metodologie volte a </a:t>
            </a:r>
            <a:r>
              <a:rPr lang="it-IT" b="1" dirty="0" smtClean="0">
                <a:latin typeface="Verdana" pitchFamily="34" charset="0"/>
                <a:ea typeface="Verdana" pitchFamily="34" charset="0"/>
                <a:cs typeface="Verdana" pitchFamily="34" charset="0"/>
              </a:rPr>
              <a:t>provare l’esatta corrispondenza dei contenuti in un momento qualsiasi dell’analisi</a:t>
            </a:r>
            <a:r>
              <a:rPr lang="it-IT" dirty="0" smtClean="0">
                <a:latin typeface="Verdana" pitchFamily="34" charset="0"/>
                <a:ea typeface="Verdana" pitchFamily="34" charset="0"/>
                <a:cs typeface="Verdana" pitchFamily="34" charset="0"/>
              </a:rPr>
              <a:t>.</a:t>
            </a:r>
          </a:p>
          <a:p>
            <a:pPr>
              <a:buNone/>
            </a:pPr>
            <a:r>
              <a:rPr lang="it-IT" dirty="0" smtClean="0">
                <a:latin typeface="Verdana" pitchFamily="34" charset="0"/>
                <a:ea typeface="Verdana" pitchFamily="34" charset="0"/>
                <a:cs typeface="Verdana" pitchFamily="34" charset="0"/>
              </a:rPr>
              <a:t>Si garantisce grazie all’utilizzo di</a:t>
            </a:r>
          </a:p>
          <a:p>
            <a:r>
              <a:rPr lang="it-IT" dirty="0" err="1" smtClean="0">
                <a:latin typeface="Verdana" pitchFamily="34" charset="0"/>
                <a:ea typeface="Verdana" pitchFamily="34" charset="0"/>
                <a:cs typeface="Verdana" pitchFamily="34" charset="0"/>
              </a:rPr>
              <a:t>Hash</a:t>
            </a:r>
            <a:endParaRPr lang="it-IT" dirty="0" smtClean="0">
              <a:latin typeface="Verdana" pitchFamily="34" charset="0"/>
              <a:ea typeface="Verdana" pitchFamily="34" charset="0"/>
              <a:cs typeface="Verdana" pitchFamily="34" charset="0"/>
            </a:endParaRPr>
          </a:p>
          <a:p>
            <a:r>
              <a:rPr lang="it-IT" dirty="0" smtClean="0">
                <a:latin typeface="Verdana" pitchFamily="34" charset="0"/>
                <a:ea typeface="Verdana" pitchFamily="34" charset="0"/>
                <a:cs typeface="Verdana" pitchFamily="34" charset="0"/>
              </a:rPr>
              <a:t>Hardware</a:t>
            </a:r>
          </a:p>
          <a:p>
            <a:r>
              <a:rPr lang="it-IT" dirty="0" smtClean="0">
                <a:latin typeface="Verdana" pitchFamily="34" charset="0"/>
                <a:ea typeface="Verdana" pitchFamily="34" charset="0"/>
                <a:cs typeface="Verdana" pitchFamily="34" charset="0"/>
              </a:rPr>
              <a:t>Software</a:t>
            </a:r>
            <a:endParaRPr lang="it-IT" dirty="0">
              <a:latin typeface="Verdana" pitchFamily="34" charset="0"/>
              <a:ea typeface="Verdana" pitchFamily="34" charset="0"/>
              <a:cs typeface="Verdana" pitchFamily="34" charset="0"/>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CC0066"/>
                </a:solidFill>
                <a:latin typeface="Verdana" pitchFamily="34" charset="0"/>
                <a:ea typeface="Verdana" pitchFamily="34" charset="0"/>
                <a:cs typeface="Verdana" pitchFamily="34" charset="0"/>
              </a:rPr>
              <a:t>Computer </a:t>
            </a:r>
            <a:r>
              <a:rPr lang="it-IT" b="1" dirty="0" err="1" smtClean="0">
                <a:solidFill>
                  <a:srgbClr val="CC0066"/>
                </a:solidFill>
                <a:latin typeface="Verdana" pitchFamily="34" charset="0"/>
                <a:ea typeface="Verdana" pitchFamily="34" charset="0"/>
                <a:cs typeface="Verdana" pitchFamily="34" charset="0"/>
              </a:rPr>
              <a:t>forensics</a:t>
            </a:r>
            <a:r>
              <a:rPr lang="it-IT" b="1" dirty="0" smtClean="0">
                <a:solidFill>
                  <a:srgbClr val="CC0066"/>
                </a:solidFill>
                <a:latin typeface="Verdana" pitchFamily="34" charset="0"/>
                <a:ea typeface="Verdana" pitchFamily="34" charset="0"/>
                <a:cs typeface="Verdana" pitchFamily="34" charset="0"/>
              </a:rPr>
              <a:t> expert</a:t>
            </a:r>
            <a:endParaRPr lang="it-IT" b="1" dirty="0">
              <a:solidFill>
                <a:srgbClr val="CC0066"/>
              </a:solidFill>
              <a:latin typeface="Verdana" pitchFamily="34" charset="0"/>
              <a:ea typeface="Verdana" pitchFamily="34" charset="0"/>
              <a:cs typeface="Verdana" pitchFamily="34" charset="0"/>
            </a:endParaRPr>
          </a:p>
        </p:txBody>
      </p:sp>
      <p:sp>
        <p:nvSpPr>
          <p:cNvPr id="3" name="Segnaposto contenuto 2"/>
          <p:cNvSpPr>
            <a:spLocks noGrp="1"/>
          </p:cNvSpPr>
          <p:nvPr>
            <p:ph sz="quarter" idx="1"/>
          </p:nvPr>
        </p:nvSpPr>
        <p:spPr/>
        <p:txBody>
          <a:bodyPr/>
          <a:lstStyle/>
          <a:p>
            <a:pPr>
              <a:buNone/>
            </a:pPr>
            <a:r>
              <a:rPr lang="it-IT" dirty="0" smtClean="0">
                <a:latin typeface="Verdana" pitchFamily="34" charset="0"/>
                <a:ea typeface="Verdana" pitchFamily="34" charset="0"/>
                <a:cs typeface="Verdana" pitchFamily="34" charset="0"/>
              </a:rPr>
              <a:t>L’attività di un computer </a:t>
            </a:r>
            <a:r>
              <a:rPr lang="it-IT" dirty="0" err="1" smtClean="0">
                <a:latin typeface="Verdana" pitchFamily="34" charset="0"/>
                <a:ea typeface="Verdana" pitchFamily="34" charset="0"/>
                <a:cs typeface="Verdana" pitchFamily="34" charset="0"/>
              </a:rPr>
              <a:t>forensic</a:t>
            </a:r>
            <a:r>
              <a:rPr lang="it-IT" dirty="0" smtClean="0">
                <a:latin typeface="Verdana" pitchFamily="34" charset="0"/>
                <a:ea typeface="Verdana" pitchFamily="34" charset="0"/>
                <a:cs typeface="Verdana" pitchFamily="34" charset="0"/>
              </a:rPr>
              <a:t> expert non riguarda solo i computer ma qualsiasi attrezzatura elettronica in grado di memorizzare dati:</a:t>
            </a:r>
          </a:p>
          <a:p>
            <a:r>
              <a:rPr lang="it-IT" dirty="0" err="1" smtClean="0">
                <a:latin typeface="Verdana" pitchFamily="34" charset="0"/>
                <a:ea typeface="Verdana" pitchFamily="34" charset="0"/>
                <a:cs typeface="Verdana" pitchFamily="34" charset="0"/>
              </a:rPr>
              <a:t>Memory</a:t>
            </a:r>
            <a:r>
              <a:rPr lang="it-IT" dirty="0" smtClean="0">
                <a:latin typeface="Verdana" pitchFamily="34" charset="0"/>
                <a:ea typeface="Verdana" pitchFamily="34" charset="0"/>
                <a:cs typeface="Verdana" pitchFamily="34" charset="0"/>
              </a:rPr>
              <a:t> Card</a:t>
            </a:r>
          </a:p>
          <a:p>
            <a:r>
              <a:rPr lang="it-IT" dirty="0" smtClean="0">
                <a:latin typeface="Verdana" pitchFamily="34" charset="0"/>
                <a:ea typeface="Verdana" pitchFamily="34" charset="0"/>
                <a:cs typeface="Verdana" pitchFamily="34" charset="0"/>
              </a:rPr>
              <a:t>Nastri Digitali</a:t>
            </a:r>
          </a:p>
          <a:p>
            <a:r>
              <a:rPr lang="it-IT" dirty="0" smtClean="0">
                <a:latin typeface="Verdana" pitchFamily="34" charset="0"/>
                <a:ea typeface="Verdana" pitchFamily="34" charset="0"/>
                <a:cs typeface="Verdana" pitchFamily="34" charset="0"/>
              </a:rPr>
              <a:t>SIM Card</a:t>
            </a:r>
          </a:p>
          <a:p>
            <a:r>
              <a:rPr lang="it-IT" dirty="0" err="1" smtClean="0">
                <a:latin typeface="Verdana" pitchFamily="34" charset="0"/>
                <a:ea typeface="Verdana" pitchFamily="34" charset="0"/>
                <a:cs typeface="Verdana" pitchFamily="34" charset="0"/>
              </a:rPr>
              <a:t>CD</a:t>
            </a:r>
            <a:r>
              <a:rPr lang="it-IT" dirty="0" smtClean="0">
                <a:latin typeface="Verdana" pitchFamily="34" charset="0"/>
                <a:ea typeface="Verdana" pitchFamily="34" charset="0"/>
                <a:cs typeface="Verdana" pitchFamily="34" charset="0"/>
              </a:rPr>
              <a:t>/DVD Rom</a:t>
            </a:r>
          </a:p>
          <a:p>
            <a:r>
              <a:rPr lang="it-IT" dirty="0" smtClean="0">
                <a:latin typeface="Verdana" pitchFamily="34" charset="0"/>
                <a:ea typeface="Verdana" pitchFamily="34" charset="0"/>
                <a:cs typeface="Verdana" pitchFamily="34" charset="0"/>
              </a:rPr>
              <a:t>Lettori MP3</a:t>
            </a:r>
            <a:endParaRPr lang="it-IT" dirty="0">
              <a:latin typeface="Verdana" pitchFamily="34" charset="0"/>
              <a:ea typeface="Verdana" pitchFamily="34" charset="0"/>
              <a:cs typeface="Verdana" pitchFamily="34" charset="0"/>
            </a:endParaRPr>
          </a:p>
        </p:txBody>
      </p:sp>
      <p:pic>
        <p:nvPicPr>
          <p:cNvPr id="4" name="Immagine 3" descr="pen drive peluche.jpg"/>
          <p:cNvPicPr>
            <a:picLocks noChangeAspect="1"/>
          </p:cNvPicPr>
          <p:nvPr/>
        </p:nvPicPr>
        <p:blipFill>
          <a:blip r:embed="rId2"/>
          <a:stretch>
            <a:fillRect/>
          </a:stretch>
        </p:blipFill>
        <p:spPr>
          <a:xfrm>
            <a:off x="4143372" y="3143248"/>
            <a:ext cx="2857500" cy="2133600"/>
          </a:xfrm>
          <a:prstGeom prst="rect">
            <a:avLst/>
          </a:prstGeom>
        </p:spPr>
      </p:pic>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str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alassia">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Loggia">
  <a:themeElements>
    <a:clrScheme name="Mi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Loggi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oggi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1_Loggia">
  <a:themeElements>
    <a:clrScheme name="Loggi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Loggi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oggi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520</TotalTime>
  <Words>2209</Words>
  <Application>Microsoft Office PowerPoint</Application>
  <PresentationFormat>Presentazione su schermo (4:3)</PresentationFormat>
  <Paragraphs>285</Paragraphs>
  <Slides>50</Slides>
  <Notes>1</Notes>
  <HiddenSlides>0</HiddenSlides>
  <MMClips>0</MMClips>
  <ScaleCrop>false</ScaleCrop>
  <HeadingPairs>
    <vt:vector size="4" baseType="variant">
      <vt:variant>
        <vt:lpstr>Tema</vt:lpstr>
      </vt:variant>
      <vt:variant>
        <vt:i4>3</vt:i4>
      </vt:variant>
      <vt:variant>
        <vt:lpstr>Titoli diapositive</vt:lpstr>
      </vt:variant>
      <vt:variant>
        <vt:i4>50</vt:i4>
      </vt:variant>
    </vt:vector>
  </HeadingPairs>
  <TitlesOfParts>
    <vt:vector size="53" baseType="lpstr">
      <vt:lpstr>Oriel</vt:lpstr>
      <vt:lpstr>Loggia</vt:lpstr>
      <vt:lpstr>1_Loggia</vt:lpstr>
      <vt:lpstr>DIGITAL o COMPUTER FORENSIC</vt:lpstr>
      <vt:lpstr>Diapositiva 2</vt:lpstr>
      <vt:lpstr>Scientifica </vt:lpstr>
      <vt:lpstr>Cenni storici</vt:lpstr>
      <vt:lpstr>Crimini informatici</vt:lpstr>
      <vt:lpstr>L’attività di indagine</vt:lpstr>
      <vt:lpstr>Best practises</vt:lpstr>
      <vt:lpstr>Integrità</vt:lpstr>
      <vt:lpstr>Computer forensics expert</vt:lpstr>
      <vt:lpstr>Full spectrum approach</vt:lpstr>
      <vt:lpstr>Diapositiva 11</vt:lpstr>
      <vt:lpstr>Diapositiva 12</vt:lpstr>
      <vt:lpstr>Diapositiva 13</vt:lpstr>
      <vt:lpstr>POST-MORTEM FORENSIC</vt:lpstr>
      <vt:lpstr>Diapositiva 15</vt:lpstr>
      <vt:lpstr>Analisi</vt:lpstr>
      <vt:lpstr>Strumenti</vt:lpstr>
      <vt:lpstr>Diapositiva 18</vt:lpstr>
      <vt:lpstr>Write blocker</vt:lpstr>
      <vt:lpstr>Diapositiva 20</vt:lpstr>
      <vt:lpstr>Oltre agli strumenti…</vt:lpstr>
      <vt:lpstr>Operatività </vt:lpstr>
      <vt:lpstr>Diapositiva 23</vt:lpstr>
      <vt:lpstr>Diapositiva 24</vt:lpstr>
      <vt:lpstr>Diapositiva 25</vt:lpstr>
      <vt:lpstr>DC3DD</vt:lpstr>
      <vt:lpstr>Altri comandi…</vt:lpstr>
      <vt:lpstr>Diapositiva 28</vt:lpstr>
      <vt:lpstr>FILE CARVING</vt:lpstr>
      <vt:lpstr>REPORTING</vt:lpstr>
      <vt:lpstr>Diapositiva 31</vt:lpstr>
      <vt:lpstr>Live forensic</vt:lpstr>
      <vt:lpstr>Diapositiva 33</vt:lpstr>
      <vt:lpstr>Perché tale metodo?</vt:lpstr>
      <vt:lpstr>Problema</vt:lpstr>
      <vt:lpstr>La tendenza live</vt:lpstr>
      <vt:lpstr>Diapositiva 37</vt:lpstr>
      <vt:lpstr>L’irripetibilità del live forensic</vt:lpstr>
      <vt:lpstr>Paradosso del gatto di schroedinger</vt:lpstr>
      <vt:lpstr>Acquisire le prove</vt:lpstr>
      <vt:lpstr>Massimizzare la qualità delle prove</vt:lpstr>
      <vt:lpstr>Diapositiva 42</vt:lpstr>
      <vt:lpstr>Diapositiva 43</vt:lpstr>
      <vt:lpstr>Hash</vt:lpstr>
      <vt:lpstr>Diapositiva 45</vt:lpstr>
      <vt:lpstr>Come acquisire i dati</vt:lpstr>
      <vt:lpstr>Analisi – mettere tutto assieme</vt:lpstr>
      <vt:lpstr>Conclusioni</vt:lpstr>
      <vt:lpstr>Fonti</vt:lpstr>
      <vt:lpstr>Diapositiva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Live forensic</dc:title>
  <dc:creator>MARTA</dc:creator>
  <cp:lastModifiedBy>MARTA</cp:lastModifiedBy>
  <cp:revision>60</cp:revision>
  <dcterms:created xsi:type="dcterms:W3CDTF">2011-05-23T16:55:52Z</dcterms:created>
  <dcterms:modified xsi:type="dcterms:W3CDTF">2011-05-26T08:23:43Z</dcterms:modified>
</cp:coreProperties>
</file>