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7" r:id="rId2"/>
    <p:sldId id="278" r:id="rId3"/>
    <p:sldId id="258" r:id="rId4"/>
    <p:sldId id="259" r:id="rId5"/>
    <p:sldId id="262" r:id="rId6"/>
    <p:sldId id="263" r:id="rId7"/>
    <p:sldId id="264" r:id="rId8"/>
    <p:sldId id="265" r:id="rId9"/>
    <p:sldId id="266" r:id="rId10"/>
    <p:sldId id="260" r:id="rId11"/>
    <p:sldId id="261" r:id="rId12"/>
    <p:sldId id="268" r:id="rId13"/>
    <p:sldId id="267" r:id="rId14"/>
    <p:sldId id="269" r:id="rId15"/>
    <p:sldId id="270" r:id="rId16"/>
    <p:sldId id="271" r:id="rId17"/>
    <p:sldId id="272" r:id="rId18"/>
    <p:sldId id="273" r:id="rId19"/>
    <p:sldId id="274" r:id="rId20"/>
    <p:sldId id="275" r:id="rId21"/>
    <p:sldId id="276" r:id="rId22"/>
    <p:sldId id="277"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239" autoAdjust="0"/>
    <p:restoredTop sz="94660"/>
  </p:normalViewPr>
  <p:slideViewPr>
    <p:cSldViewPr>
      <p:cViewPr>
        <p:scale>
          <a:sx n="75" d="100"/>
          <a:sy n="75" d="100"/>
        </p:scale>
        <p:origin x="-114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D8EF6E-A4E5-4928-9983-5B215DE4F45C}" type="datetimeFigureOut">
              <a:rPr lang="it-IT" smtClean="0"/>
              <a:pPr/>
              <a:t>12/05/2010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A6D478-8129-42D8-9E34-DEB18DE5C31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BA6D478-8129-42D8-9E34-DEB18DE5C318}" type="slidenum">
              <a:rPr lang="it-IT" smtClean="0"/>
              <a:pPr/>
              <a:t>10</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2A822EF0-0431-44C2-8996-61C70518B21C}"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A822EF0-0431-44C2-8996-61C70518B21C}"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2A822EF0-0431-44C2-8996-61C70518B21C}"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A822EF0-0431-44C2-8996-61C70518B2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8F391C9B-4331-4BC6-9402-2B02152946D7}" type="datetimeFigureOut">
              <a:rPr lang="it-IT" smtClean="0"/>
              <a:pPr/>
              <a:t>12/05/2010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A822EF0-0431-44C2-8996-61C70518B21C}"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F391C9B-4331-4BC6-9402-2B02152946D7}" type="datetimeFigureOut">
              <a:rPr lang="it-IT" smtClean="0"/>
              <a:pPr/>
              <a:t>12/05/2010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A822EF0-0431-44C2-8996-61C70518B21C}"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dia.unisa.it/~ads/corso-security/www/CORSO-0203/steganografia/glossario.htm#Encoding:" TargetMode="External"/><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hyperlink" Target="http://www.dia.unisa.it/~ads/corso-security/www/CORSO-0203/steganografia/glossario.htm#Decod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t.wikipedia.org/wiki/Acronimo"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it.wikipedia.org/wiki/Matematica"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hyperlink" Target="http://it.wikipedia.org/wiki/1550" TargetMode="External"/><Relationship Id="rId5" Type="http://schemas.openxmlformats.org/officeDocument/2006/relationships/hyperlink" Target="http://it.wikipedia.org/wiki/Girolamo_Cardano" TargetMode="External"/><Relationship Id="rId4" Type="http://schemas.openxmlformats.org/officeDocument/2006/relationships/hyperlink" Target="http://it.wikipedia.org/wiki/Itali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noGrp="1"/>
          </p:cNvSpPr>
          <p:nvPr>
            <p:ph type="title"/>
          </p:nvPr>
        </p:nvSpPr>
        <p:spPr>
          <a:prstGeom prst="rect">
            <a:avLst/>
          </a:prstGeom>
          <a:effectLst>
            <a:outerShdw blurRad="50800" dist="38100" dir="2700000" algn="tl" rotWithShape="0">
              <a:prstClr val="black">
                <a:alpha val="40000"/>
              </a:prstClr>
            </a:outerShdw>
          </a:effectLst>
        </p:spPr>
        <p:txBody>
          <a:bodyPr anchor="ctr">
            <a:normAutofit fontScale="97500"/>
          </a:bodyPr>
          <a:lstStyle/>
          <a:p>
            <a:pPr algn="ctr" fontAlgn="auto">
              <a:spcAft>
                <a:spcPts val="0"/>
              </a:spcAft>
              <a:defRPr/>
            </a:pPr>
            <a:r>
              <a:rPr lang="it-IT" sz="2400" b="1" dirty="0">
                <a:latin typeface="Baskerville Old Face" pitchFamily="18" charset="0"/>
                <a:ea typeface="+mj-ea"/>
                <a:cs typeface="Times New Roman" pitchFamily="18" charset="0"/>
              </a:rPr>
              <a:t>UNIVERSITA’ DEGLI STUDI </a:t>
            </a:r>
            <a:r>
              <a:rPr lang="it-IT" sz="2400" b="1" dirty="0" err="1">
                <a:latin typeface="Baskerville Old Face" pitchFamily="18" charset="0"/>
                <a:ea typeface="+mj-ea"/>
                <a:cs typeface="Times New Roman" pitchFamily="18" charset="0"/>
              </a:rPr>
              <a:t>DI</a:t>
            </a:r>
            <a:r>
              <a:rPr lang="it-IT" sz="2400" b="1" dirty="0">
                <a:latin typeface="Baskerville Old Face" pitchFamily="18" charset="0"/>
                <a:ea typeface="+mj-ea"/>
                <a:cs typeface="Times New Roman" pitchFamily="18" charset="0"/>
              </a:rPr>
              <a:t> PERUGIA</a:t>
            </a:r>
            <a:r>
              <a:rPr lang="it-IT" sz="2400" dirty="0">
                <a:latin typeface="Baskerville Old Face" pitchFamily="18" charset="0"/>
                <a:ea typeface="+mj-ea"/>
                <a:cs typeface="Times New Roman" pitchFamily="18" charset="0"/>
              </a:rPr>
              <a:t/>
            </a:r>
            <a:br>
              <a:rPr lang="it-IT" sz="2400" dirty="0">
                <a:latin typeface="Baskerville Old Face" pitchFamily="18" charset="0"/>
                <a:ea typeface="+mj-ea"/>
                <a:cs typeface="Times New Roman" pitchFamily="18" charset="0"/>
              </a:rPr>
            </a:br>
            <a:r>
              <a:rPr lang="it-IT" sz="2400" dirty="0">
                <a:latin typeface="Baskerville Old Face" pitchFamily="18" charset="0"/>
                <a:ea typeface="+mj-ea"/>
                <a:cs typeface="Times New Roman" pitchFamily="18" charset="0"/>
              </a:rPr>
              <a:t>Facoltà di Scienze Matematiche, Fisiche e Naturali</a:t>
            </a:r>
            <a:br>
              <a:rPr lang="it-IT" sz="2400" dirty="0">
                <a:latin typeface="Baskerville Old Face" pitchFamily="18" charset="0"/>
                <a:ea typeface="+mj-ea"/>
                <a:cs typeface="Times New Roman" pitchFamily="18" charset="0"/>
              </a:rPr>
            </a:br>
            <a:r>
              <a:rPr lang="it-IT" sz="2400" dirty="0">
                <a:latin typeface="Baskerville Old Face" pitchFamily="18" charset="0"/>
                <a:ea typeface="+mj-ea"/>
                <a:cs typeface="Times New Roman" pitchFamily="18" charset="0"/>
              </a:rPr>
              <a:t>Corso di Laurea Specialistica in Informatica</a:t>
            </a:r>
            <a:endParaRPr lang="it-IT" sz="4400" dirty="0">
              <a:latin typeface="Baskerville Old Face" pitchFamily="18" charset="0"/>
              <a:ea typeface="+mj-ea"/>
              <a:cs typeface="+mj-cs"/>
            </a:endParaRPr>
          </a:p>
        </p:txBody>
      </p:sp>
      <p:pic>
        <p:nvPicPr>
          <p:cNvPr id="5" name="Immagine 4"/>
          <p:cNvPicPr/>
          <p:nvPr/>
        </p:nvPicPr>
        <p:blipFill>
          <a:blip r:embed="rId2" cstate="print"/>
          <a:srcRect/>
          <a:stretch>
            <a:fillRect/>
          </a:stretch>
        </p:blipFill>
        <p:spPr bwMode="auto">
          <a:xfrm>
            <a:off x="4143372" y="1643050"/>
            <a:ext cx="1867406"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2"/>
          <p:cNvSpPr txBox="1">
            <a:spLocks noChangeArrowheads="1"/>
          </p:cNvSpPr>
          <p:nvPr/>
        </p:nvSpPr>
        <p:spPr>
          <a:xfrm>
            <a:off x="1142976" y="4357694"/>
            <a:ext cx="7786742" cy="1357312"/>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Seminario</a:t>
            </a: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en-US" sz="3200" b="0" i="0" u="none" strike="noStrike" kern="1200" cap="none" spc="0" normalizeH="0" baseline="0" noProof="0" dirty="0" err="1"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Sicurezza</a:t>
            </a: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en-US" sz="3200" b="0" i="0" u="none" strike="noStrike" kern="1200" cap="none" spc="0" normalizeH="0" baseline="0" noProof="0" dirty="0" err="1"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Informatica</a:t>
            </a: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t>
            </a:r>
            <a:r>
              <a:rPr kumimoji="0" lang="en-US" sz="40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r>
            <a:br>
              <a:rPr kumimoji="0" lang="en-US" sz="40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br>
            <a:r>
              <a:rPr kumimoji="0" lang="en-US" sz="3200" b="0" i="0" u="none" strike="noStrike" kern="1200" cap="none" spc="0" normalizeH="0" baseline="0" noProof="0" dirty="0" err="1" smtClean="0">
                <a:ln>
                  <a:noFill/>
                </a:ln>
                <a:solidFill>
                  <a:schemeClr val="accent6">
                    <a:lumMod val="75000"/>
                  </a:schemeClr>
                </a:solidFill>
                <a:effectLst>
                  <a:outerShdw blurRad="50000" dist="30000" dir="5400000" algn="tl" rotWithShape="0">
                    <a:srgbClr val="000000">
                      <a:alpha val="30000"/>
                    </a:srgbClr>
                  </a:outerShdw>
                </a:effectLst>
                <a:uLnTx/>
                <a:uFillTx/>
                <a:latin typeface="+mj-lt"/>
                <a:ea typeface="+mj-ea"/>
                <a:cs typeface="+mj-cs"/>
              </a:rPr>
              <a:t>Steganografia</a:t>
            </a:r>
            <a:endParaRPr kumimoji="0" lang="en-US" sz="4000" b="0" i="0" u="none" strike="noStrike" kern="1200" cap="none" spc="0" normalizeH="0" baseline="0" noProof="0" dirty="0">
              <a:ln>
                <a:noFill/>
              </a:ln>
              <a:solidFill>
                <a:schemeClr val="accent6">
                  <a:lumMod val="75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Rectangle 3"/>
          <p:cNvSpPr txBox="1">
            <a:spLocks noChangeArrowheads="1"/>
          </p:cNvSpPr>
          <p:nvPr/>
        </p:nvSpPr>
        <p:spPr>
          <a:xfrm>
            <a:off x="785786" y="5857892"/>
            <a:ext cx="9144000" cy="714380"/>
          </a:xfrm>
          <a:prstGeom prst="rect">
            <a:avLst/>
          </a:prstGeom>
        </p:spPr>
        <p:txBody>
          <a:bodyPr numCol="2">
            <a:normAutofit fontScale="70000" lnSpcReduction="20000"/>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Studente</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Mancinelli</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 Luca</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Docente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    Prof. Stefano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Bistarelli</a:t>
            </a:r>
            <a:endParaRPr kumimoji="0" lang="en-US" sz="3200" b="0" i="1"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a:t>
            </a:r>
            <a:r>
              <a:rPr lang="it-IT" dirty="0" err="1" smtClean="0"/>
              <a:t>steganografico</a:t>
            </a:r>
            <a:endParaRPr lang="it-IT" dirty="0"/>
          </a:p>
        </p:txBody>
      </p:sp>
      <p:pic>
        <p:nvPicPr>
          <p:cNvPr id="4" name="Segnaposto contenuto 3"/>
          <p:cNvPicPr>
            <a:picLocks noGrp="1"/>
          </p:cNvPicPr>
          <p:nvPr>
            <p:ph idx="1"/>
          </p:nvPr>
        </p:nvPicPr>
        <p:blipFill>
          <a:blip r:embed="rId3"/>
          <a:srcRect/>
          <a:stretch>
            <a:fillRect/>
          </a:stretch>
        </p:blipFill>
        <p:spPr bwMode="auto">
          <a:xfrm>
            <a:off x="2357422" y="1428736"/>
            <a:ext cx="5238096" cy="2467320"/>
          </a:xfrm>
          <a:prstGeom prst="rect">
            <a:avLst/>
          </a:prstGeom>
          <a:noFill/>
          <a:ln w="9525">
            <a:noFill/>
            <a:miter lim="800000"/>
            <a:headEnd/>
            <a:tailEnd/>
          </a:ln>
        </p:spPr>
      </p:pic>
      <p:sp>
        <p:nvSpPr>
          <p:cNvPr id="5" name="CasellaDiTesto 4"/>
          <p:cNvSpPr txBox="1"/>
          <p:nvPr/>
        </p:nvSpPr>
        <p:spPr>
          <a:xfrm>
            <a:off x="1428728" y="4071942"/>
            <a:ext cx="7500990" cy="2031325"/>
          </a:xfrm>
          <a:prstGeom prst="rect">
            <a:avLst/>
          </a:prstGeom>
          <a:noFill/>
        </p:spPr>
        <p:txBody>
          <a:bodyPr wrap="square" rtlCol="0">
            <a:spAutoFit/>
          </a:bodyPr>
          <a:lstStyle/>
          <a:p>
            <a:r>
              <a:rPr lang="it-IT" b="1" dirty="0"/>
              <a:t>E</a:t>
            </a:r>
            <a:r>
              <a:rPr lang="it-IT" dirty="0"/>
              <a:t>   è il messaggio segreto da </a:t>
            </a:r>
            <a:r>
              <a:rPr lang="it-IT" dirty="0" smtClean="0"/>
              <a:t>nascondere</a:t>
            </a:r>
          </a:p>
          <a:p>
            <a:r>
              <a:rPr lang="it-IT" b="1" dirty="0" smtClean="0"/>
              <a:t>C</a:t>
            </a:r>
            <a:r>
              <a:rPr lang="it-IT" dirty="0" smtClean="0"/>
              <a:t>   </a:t>
            </a:r>
            <a:r>
              <a:rPr lang="it-IT" dirty="0"/>
              <a:t>è il </a:t>
            </a:r>
            <a:r>
              <a:rPr lang="it-IT" dirty="0" smtClean="0"/>
              <a:t>contenitore</a:t>
            </a:r>
            <a:r>
              <a:rPr lang="it-IT" dirty="0"/>
              <a:t>					</a:t>
            </a:r>
            <a:endParaRPr lang="it-IT" dirty="0" smtClean="0"/>
          </a:p>
          <a:p>
            <a:r>
              <a:rPr lang="it-IT" b="1" dirty="0" smtClean="0"/>
              <a:t>C</a:t>
            </a:r>
            <a:r>
              <a:rPr lang="it-IT" b="1" dirty="0"/>
              <a:t>'</a:t>
            </a:r>
            <a:r>
              <a:rPr lang="it-IT" dirty="0"/>
              <a:t>   è il frammento </a:t>
            </a:r>
            <a:r>
              <a:rPr lang="it-IT" dirty="0" err="1"/>
              <a:t>stego</a:t>
            </a:r>
            <a:r>
              <a:rPr lang="it-IT" dirty="0"/>
              <a:t> ottenuto incapsulando E in </a:t>
            </a:r>
            <a:r>
              <a:rPr lang="it-IT" dirty="0" smtClean="0"/>
              <a:t>C</a:t>
            </a:r>
            <a:r>
              <a:rPr lang="it-IT" dirty="0"/>
              <a:t>		</a:t>
            </a:r>
            <a:endParaRPr lang="it-IT" dirty="0" smtClean="0"/>
          </a:p>
          <a:p>
            <a:r>
              <a:rPr lang="it-IT" b="1" dirty="0" smtClean="0"/>
              <a:t>K</a:t>
            </a:r>
            <a:r>
              <a:rPr lang="it-IT" dirty="0" smtClean="0"/>
              <a:t>   è </a:t>
            </a:r>
            <a:r>
              <a:rPr lang="it-IT" dirty="0"/>
              <a:t>la chiave segreta che A e B devono </a:t>
            </a:r>
            <a:r>
              <a:rPr lang="it-IT" dirty="0" smtClean="0"/>
              <a:t>conoscere</a:t>
            </a:r>
            <a:r>
              <a:rPr lang="it-IT" dirty="0"/>
              <a:t>	</a:t>
            </a:r>
            <a:endParaRPr lang="it-IT" dirty="0" smtClean="0"/>
          </a:p>
          <a:p>
            <a:r>
              <a:rPr lang="it-IT" b="1" dirty="0" err="1" smtClean="0"/>
              <a:t>f</a:t>
            </a:r>
            <a:r>
              <a:rPr lang="it-IT" b="1" baseline="-25000" dirty="0" err="1" smtClean="0"/>
              <a:t>K</a:t>
            </a:r>
            <a:r>
              <a:rPr lang="it-IT" b="1" dirty="0" smtClean="0"/>
              <a:t>(C,E</a:t>
            </a:r>
            <a:r>
              <a:rPr lang="it-IT" b="1" dirty="0"/>
              <a:t>)  </a:t>
            </a:r>
            <a:r>
              <a:rPr lang="it-IT" dirty="0"/>
              <a:t> è la funzione </a:t>
            </a:r>
            <a:r>
              <a:rPr lang="it-IT" dirty="0" err="1"/>
              <a:t>steganografica</a:t>
            </a:r>
            <a:r>
              <a:rPr lang="it-IT" dirty="0"/>
              <a:t> che nasconde E in C usando la chiave </a:t>
            </a:r>
            <a:r>
              <a:rPr lang="it-IT" dirty="0" smtClean="0"/>
              <a:t>K                                                       </a:t>
            </a:r>
            <a:r>
              <a:rPr lang="it-IT" b="1" dirty="0"/>
              <a:t>f</a:t>
            </a:r>
            <a:r>
              <a:rPr lang="it-IT" b="1" baseline="-25000" dirty="0"/>
              <a:t>K</a:t>
            </a:r>
            <a:r>
              <a:rPr lang="it-IT" b="1" baseline="30000" dirty="0"/>
              <a:t>-1</a:t>
            </a:r>
            <a:r>
              <a:rPr lang="it-IT" b="1" dirty="0"/>
              <a:t>(C’)</a:t>
            </a:r>
            <a:r>
              <a:rPr lang="it-IT" dirty="0"/>
              <a:t>   è la funzione inversa di f che, sfruttando la chiave K e partendo </a:t>
            </a:r>
            <a:r>
              <a:rPr lang="it-IT" dirty="0" smtClean="0"/>
              <a:t>dal </a:t>
            </a:r>
          </a:p>
          <a:p>
            <a:r>
              <a:rPr lang="it-IT" dirty="0"/>
              <a:t> </a:t>
            </a:r>
            <a:r>
              <a:rPr lang="it-IT" dirty="0" smtClean="0"/>
              <a:t>             frammento </a:t>
            </a:r>
            <a:r>
              <a:rPr lang="it-IT" dirty="0" err="1"/>
              <a:t>stego</a:t>
            </a:r>
            <a:r>
              <a:rPr lang="it-IT" dirty="0"/>
              <a:t> C' ricevuto, </a:t>
            </a:r>
            <a:r>
              <a:rPr lang="it-IT" dirty="0" smtClean="0"/>
              <a:t>riesce </a:t>
            </a:r>
            <a:r>
              <a:rPr lang="it-IT" dirty="0"/>
              <a:t>a risalire ad </a:t>
            </a:r>
            <a:r>
              <a:rPr lang="it-IT" dirty="0" smtClean="0"/>
              <a:t>E</a:t>
            </a:r>
            <a:r>
              <a:rPr lang="it-IT" dirty="0"/>
              <a:t>	</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Steganografia a chiave pubblica</a:t>
            </a:r>
            <a:endParaRPr lang="it-IT" dirty="0"/>
          </a:p>
        </p:txBody>
      </p:sp>
      <p:pic>
        <p:nvPicPr>
          <p:cNvPr id="4" name="Segnaposto contenuto 3"/>
          <p:cNvPicPr>
            <a:picLocks noGrp="1"/>
          </p:cNvPicPr>
          <p:nvPr>
            <p:ph idx="1"/>
          </p:nvPr>
        </p:nvPicPr>
        <p:blipFill>
          <a:blip r:embed="rId2"/>
          <a:srcRect/>
          <a:stretch>
            <a:fillRect/>
          </a:stretch>
        </p:blipFill>
        <p:spPr bwMode="auto">
          <a:xfrm>
            <a:off x="1643042" y="1357298"/>
            <a:ext cx="6773240" cy="2928958"/>
          </a:xfrm>
          <a:prstGeom prst="rect">
            <a:avLst/>
          </a:prstGeom>
          <a:noFill/>
          <a:ln w="9525">
            <a:noFill/>
            <a:miter lim="800000"/>
            <a:headEnd/>
            <a:tailEnd/>
          </a:ln>
        </p:spPr>
      </p:pic>
      <p:sp>
        <p:nvSpPr>
          <p:cNvPr id="5" name="CasellaDiTesto 4"/>
          <p:cNvSpPr txBox="1"/>
          <p:nvPr/>
        </p:nvSpPr>
        <p:spPr>
          <a:xfrm>
            <a:off x="1500166" y="4429132"/>
            <a:ext cx="7643834" cy="2339102"/>
          </a:xfrm>
          <a:prstGeom prst="rect">
            <a:avLst/>
          </a:prstGeom>
          <a:noFill/>
        </p:spPr>
        <p:txBody>
          <a:bodyPr wrap="square" rtlCol="0">
            <a:spAutoFit/>
          </a:bodyPr>
          <a:lstStyle/>
          <a:p>
            <a:pPr lvl="0"/>
            <a:r>
              <a:rPr lang="it-IT" sz="1600" b="1" dirty="0"/>
              <a:t>Pub</a:t>
            </a:r>
            <a:r>
              <a:rPr lang="it-IT" sz="1600" dirty="0"/>
              <a:t> </a:t>
            </a:r>
            <a:r>
              <a:rPr lang="it-IT" sz="1600" dirty="0" smtClean="0"/>
              <a:t>  è </a:t>
            </a:r>
            <a:r>
              <a:rPr lang="it-IT" sz="1600" dirty="0"/>
              <a:t>la chiave pubblica di B che A conosce;</a:t>
            </a:r>
          </a:p>
          <a:p>
            <a:pPr lvl="0"/>
            <a:r>
              <a:rPr lang="it-IT" sz="1600" b="1" dirty="0" err="1"/>
              <a:t>e</a:t>
            </a:r>
            <a:r>
              <a:rPr lang="it-IT" sz="1600" b="1" baseline="-25000" dirty="0" err="1"/>
              <a:t>Pub</a:t>
            </a:r>
            <a:r>
              <a:rPr lang="it-IT" sz="1600" b="1" dirty="0"/>
              <a:t>(E)</a:t>
            </a:r>
            <a:r>
              <a:rPr lang="it-IT" sz="1600" dirty="0"/>
              <a:t> è la funzione di </a:t>
            </a:r>
            <a:r>
              <a:rPr lang="it-IT" sz="1600" b="1" dirty="0" err="1">
                <a:hlinkClick r:id="rId3"/>
              </a:rPr>
              <a:t>encoding</a:t>
            </a:r>
            <a:r>
              <a:rPr lang="it-IT" sz="1600" dirty="0"/>
              <a:t> che prende in input la chiave pubblica di </a:t>
            </a:r>
            <a:r>
              <a:rPr lang="it-IT" sz="1600" dirty="0" smtClean="0"/>
              <a:t>B(Pub</a:t>
            </a:r>
            <a:r>
              <a:rPr lang="it-IT" sz="1600" dirty="0"/>
              <a:t>) e </a:t>
            </a:r>
            <a:r>
              <a:rPr lang="it-IT" sz="1600" dirty="0" smtClean="0"/>
              <a:t>il</a:t>
            </a:r>
          </a:p>
          <a:p>
            <a:pPr lvl="0"/>
            <a:r>
              <a:rPr lang="it-IT" sz="1600" dirty="0"/>
              <a:t> </a:t>
            </a:r>
            <a:r>
              <a:rPr lang="it-IT" sz="1600" dirty="0" smtClean="0"/>
              <a:t>           messaggio </a:t>
            </a:r>
            <a:r>
              <a:rPr lang="it-IT" sz="1600" dirty="0"/>
              <a:t>nascosto E da cifrare: il risultato di tale operazione è il messaggio E</a:t>
            </a:r>
            <a:r>
              <a:rPr lang="it-IT" sz="1600" dirty="0" smtClean="0"/>
              <a:t>’</a:t>
            </a:r>
          </a:p>
          <a:p>
            <a:pPr lvl="0"/>
            <a:r>
              <a:rPr lang="it-IT" sz="1600" dirty="0"/>
              <a:t> </a:t>
            </a:r>
            <a:r>
              <a:rPr lang="it-IT" sz="1600" dirty="0" smtClean="0"/>
              <a:t>           che </a:t>
            </a:r>
            <a:r>
              <a:rPr lang="it-IT" sz="1600" dirty="0"/>
              <a:t>costituirà l’input per l’algoritmo di steganografia vero e </a:t>
            </a:r>
            <a:r>
              <a:rPr lang="it-IT" sz="1600" dirty="0" smtClean="0"/>
              <a:t>proprio</a:t>
            </a:r>
            <a:endParaRPr lang="it-IT" sz="1600" dirty="0"/>
          </a:p>
          <a:p>
            <a:pPr lvl="0"/>
            <a:r>
              <a:rPr lang="it-IT" sz="1600" b="1" dirty="0"/>
              <a:t>E’</a:t>
            </a:r>
            <a:r>
              <a:rPr lang="it-IT" sz="1600" dirty="0"/>
              <a:t> </a:t>
            </a:r>
            <a:r>
              <a:rPr lang="it-IT" sz="1600" dirty="0" smtClean="0"/>
              <a:t> è </a:t>
            </a:r>
            <a:r>
              <a:rPr lang="it-IT" sz="1600" dirty="0"/>
              <a:t>il messaggio segreto e cifrato che viene incapsulato all’interno del cover </a:t>
            </a:r>
            <a:r>
              <a:rPr lang="it-IT" sz="1600" dirty="0" smtClean="0"/>
              <a:t>C</a:t>
            </a:r>
            <a:endParaRPr lang="it-IT" sz="1600" dirty="0"/>
          </a:p>
          <a:p>
            <a:pPr lvl="0"/>
            <a:r>
              <a:rPr lang="it-IT" sz="1600" b="1" dirty="0"/>
              <a:t>Pri </a:t>
            </a:r>
            <a:r>
              <a:rPr lang="it-IT" sz="1600" b="1" dirty="0" smtClean="0"/>
              <a:t> </a:t>
            </a:r>
            <a:r>
              <a:rPr lang="it-IT" sz="1600" dirty="0" smtClean="0"/>
              <a:t>è </a:t>
            </a:r>
            <a:r>
              <a:rPr lang="it-IT" sz="1600" dirty="0"/>
              <a:t>la chiave privata di B, grazie alla quale si riesce a risalire ad E partendo da E</a:t>
            </a:r>
            <a:r>
              <a:rPr lang="it-IT" sz="1600" dirty="0" smtClean="0"/>
              <a:t>’</a:t>
            </a:r>
            <a:endParaRPr lang="it-IT" sz="1600" dirty="0"/>
          </a:p>
          <a:p>
            <a:pPr lvl="0"/>
            <a:r>
              <a:rPr lang="it-IT" sz="1600" b="1" dirty="0" err="1"/>
              <a:t>d</a:t>
            </a:r>
            <a:r>
              <a:rPr lang="it-IT" sz="1600" b="1" baseline="-25000" dirty="0" err="1"/>
              <a:t>Pri</a:t>
            </a:r>
            <a:r>
              <a:rPr lang="it-IT" sz="1600" b="1" dirty="0"/>
              <a:t>(E’) </a:t>
            </a:r>
            <a:r>
              <a:rPr lang="it-IT" sz="1600" b="1" dirty="0" smtClean="0"/>
              <a:t> </a:t>
            </a:r>
            <a:r>
              <a:rPr lang="it-IT" sz="1600" dirty="0" smtClean="0"/>
              <a:t>è </a:t>
            </a:r>
            <a:r>
              <a:rPr lang="it-IT" sz="1600" dirty="0"/>
              <a:t>la funzione di </a:t>
            </a:r>
            <a:r>
              <a:rPr lang="it-IT" sz="1600" b="1" dirty="0" err="1">
                <a:hlinkClick r:id="rId4"/>
              </a:rPr>
              <a:t>decoding</a:t>
            </a:r>
            <a:r>
              <a:rPr lang="it-IT" sz="1600" dirty="0"/>
              <a:t> che decifra il messaggio segreto e cifrato E</a:t>
            </a:r>
            <a:r>
              <a:rPr lang="it-IT" sz="1600" dirty="0" smtClean="0"/>
              <a:t>’</a:t>
            </a:r>
          </a:p>
          <a:p>
            <a:pPr lvl="0"/>
            <a:r>
              <a:rPr lang="it-IT" sz="1600" dirty="0"/>
              <a:t> </a:t>
            </a:r>
            <a:r>
              <a:rPr lang="it-IT" sz="1600" dirty="0" smtClean="0"/>
              <a:t>            sfruttando </a:t>
            </a:r>
            <a:r>
              <a:rPr lang="it-IT" sz="1600" dirty="0"/>
              <a:t>la chiave privata di </a:t>
            </a:r>
            <a:r>
              <a:rPr lang="it-IT" sz="1600" dirty="0" smtClean="0"/>
              <a:t>B(Pri</a:t>
            </a:r>
            <a:r>
              <a:rPr lang="it-IT" sz="1600" dirty="0"/>
              <a:t>) e che dà in output il messaggio segreto </a:t>
            </a:r>
            <a:r>
              <a:rPr lang="it-IT" sz="1600" dirty="0" smtClean="0"/>
              <a:t>E</a:t>
            </a:r>
            <a:endParaRPr lang="it-IT" sz="1600" dirty="0"/>
          </a:p>
          <a:p>
            <a:endParaRPr lang="it-IT" dirty="0"/>
          </a:p>
        </p:txBody>
      </p:sp>
      <p:sp>
        <p:nvSpPr>
          <p:cNvPr id="6" name="Nuvola 5"/>
          <p:cNvSpPr/>
          <p:nvPr/>
        </p:nvSpPr>
        <p:spPr>
          <a:xfrm>
            <a:off x="928662" y="428604"/>
            <a:ext cx="7715304" cy="492922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Utilizzo della </a:t>
            </a:r>
            <a:r>
              <a:rPr lang="it-IT" dirty="0" smtClean="0">
                <a:solidFill>
                  <a:srgbClr val="FF0000"/>
                </a:solidFill>
              </a:rPr>
              <a:t>CRITTOGRAFIA  ASIMMETRICA</a:t>
            </a:r>
            <a:r>
              <a:rPr lang="it-IT" dirty="0" smtClean="0"/>
              <a:t>: viene utilizzata una chiave per la codifica e una per la decodifica.</a:t>
            </a:r>
          </a:p>
          <a:p>
            <a:pPr algn="ctr"/>
            <a:r>
              <a:rPr lang="it-IT" dirty="0" smtClean="0"/>
              <a:t>Ogni utente dispone di una coppia di chiavi (chiave privata, chiave pubblica),entrambe usabili per codificare o decodificare.</a:t>
            </a:r>
          </a:p>
          <a:p>
            <a:pPr algn="ctr"/>
            <a:r>
              <a:rPr lang="it-IT" dirty="0" smtClean="0"/>
              <a:t>In questo caso viene garantita la segretezza (cioè la </a:t>
            </a:r>
            <a:r>
              <a:rPr lang="it-IT" dirty="0" smtClean="0">
                <a:solidFill>
                  <a:srgbClr val="FFFF00"/>
                </a:solidFill>
              </a:rPr>
              <a:t>confidenzialità</a:t>
            </a:r>
            <a:r>
              <a:rPr lang="it-IT" dirty="0" smtClean="0"/>
              <a:t>), in quanto solo il destinatario è in grado di leggere il messaggio.</a:t>
            </a:r>
          </a:p>
          <a:p>
            <a:pPr algn="ctr"/>
            <a:r>
              <a:rPr lang="it-IT" dirty="0" smtClean="0"/>
              <a:t>Non viene garantita l’Autenticità e l’Integrità poiché chiunque potrebbe aver codificato il messaggio.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Tecniche </a:t>
            </a:r>
            <a:r>
              <a:rPr lang="it-IT" dirty="0" err="1" smtClean="0"/>
              <a:t>steganografiche</a:t>
            </a:r>
            <a:endParaRPr lang="it-IT" dirty="0" smtClean="0"/>
          </a:p>
        </p:txBody>
      </p:sp>
      <p:sp>
        <p:nvSpPr>
          <p:cNvPr id="4" name="Segnaposto contenuto 2"/>
          <p:cNvSpPr>
            <a:spLocks noGrp="1"/>
          </p:cNvSpPr>
          <p:nvPr>
            <p:ph idx="1"/>
          </p:nvPr>
        </p:nvSpPr>
        <p:spPr>
          <a:xfrm>
            <a:off x="1435608" y="1447800"/>
            <a:ext cx="7498080" cy="1338258"/>
          </a:xfrm>
        </p:spPr>
        <p:txBody>
          <a:bodyPr>
            <a:normAutofit/>
          </a:bodyPr>
          <a:lstStyle/>
          <a:p>
            <a:r>
              <a:rPr lang="it-IT" dirty="0" smtClean="0"/>
              <a:t>Steganografia Iniettiva</a:t>
            </a:r>
          </a:p>
          <a:p>
            <a:r>
              <a:rPr lang="it-IT" dirty="0" smtClean="0"/>
              <a:t>Steganografia Generativa</a:t>
            </a:r>
          </a:p>
          <a:p>
            <a:pPr>
              <a:buNone/>
            </a:pPr>
            <a:endParaRPr lang="it-IT" dirty="0" smtClean="0"/>
          </a:p>
          <a:p>
            <a:pPr>
              <a:buNone/>
            </a:pPr>
            <a:endParaRPr lang="it-IT" dirty="0" smtClean="0"/>
          </a:p>
          <a:p>
            <a:pPr>
              <a:buNone/>
            </a:pPr>
            <a:endParaRPr lang="it-IT"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Tecniche </a:t>
            </a:r>
            <a:r>
              <a:rPr lang="it-IT" dirty="0" err="1" smtClean="0"/>
              <a:t>steganografiche</a:t>
            </a:r>
            <a:endParaRPr lang="it-IT" dirty="0" smtClean="0"/>
          </a:p>
        </p:txBody>
      </p:sp>
      <p:sp>
        <p:nvSpPr>
          <p:cNvPr id="4" name="Segnaposto contenuto 2"/>
          <p:cNvSpPr>
            <a:spLocks noGrp="1"/>
          </p:cNvSpPr>
          <p:nvPr>
            <p:ph idx="1"/>
          </p:nvPr>
        </p:nvSpPr>
        <p:spPr>
          <a:xfrm>
            <a:off x="1435608" y="1447800"/>
            <a:ext cx="7498080" cy="1338258"/>
          </a:xfrm>
        </p:spPr>
        <p:txBody>
          <a:bodyPr>
            <a:normAutofit/>
          </a:bodyPr>
          <a:lstStyle/>
          <a:p>
            <a:r>
              <a:rPr lang="it-IT" dirty="0" smtClean="0"/>
              <a:t>Steganografia Iniettiva</a:t>
            </a:r>
          </a:p>
          <a:p>
            <a:r>
              <a:rPr lang="it-IT" dirty="0" smtClean="0"/>
              <a:t>Steganografia Generativa</a:t>
            </a:r>
          </a:p>
          <a:p>
            <a:pPr>
              <a:buNone/>
            </a:pPr>
            <a:endParaRPr lang="it-IT" dirty="0" smtClean="0"/>
          </a:p>
          <a:p>
            <a:pPr>
              <a:buNone/>
            </a:pPr>
            <a:endParaRPr lang="it-IT" dirty="0" smtClean="0"/>
          </a:p>
          <a:p>
            <a:pPr>
              <a:buNone/>
            </a:pPr>
            <a:endParaRPr lang="it-IT" dirty="0"/>
          </a:p>
        </p:txBody>
      </p:sp>
      <p:sp>
        <p:nvSpPr>
          <p:cNvPr id="5" name="CasellaDiTesto 4"/>
          <p:cNvSpPr txBox="1"/>
          <p:nvPr/>
        </p:nvSpPr>
        <p:spPr>
          <a:xfrm>
            <a:off x="1285852" y="3143248"/>
            <a:ext cx="7643866" cy="830997"/>
          </a:xfrm>
          <a:prstGeom prst="rect">
            <a:avLst/>
          </a:prstGeom>
          <a:noFill/>
        </p:spPr>
        <p:txBody>
          <a:bodyPr wrap="square" rtlCol="0">
            <a:spAutoFit/>
          </a:bodyPr>
          <a:lstStyle/>
          <a:p>
            <a:r>
              <a:rPr lang="it-IT" sz="2400" dirty="0" smtClean="0"/>
              <a:t>Secondo un sistema di classificazione diverso, le tecniche </a:t>
            </a:r>
            <a:r>
              <a:rPr lang="it-IT" sz="2400" dirty="0" err="1" smtClean="0"/>
              <a:t>steganografiche</a:t>
            </a:r>
            <a:r>
              <a:rPr lang="it-IT" sz="2400" dirty="0" smtClean="0"/>
              <a:t> possono essere ripartite in tre classi:</a:t>
            </a:r>
            <a:endParaRPr lang="it-IT" sz="2400" dirty="0"/>
          </a:p>
        </p:txBody>
      </p:sp>
      <p:sp>
        <p:nvSpPr>
          <p:cNvPr id="6" name="Segnaposto contenuto 2"/>
          <p:cNvSpPr txBox="1">
            <a:spLocks/>
          </p:cNvSpPr>
          <p:nvPr/>
        </p:nvSpPr>
        <p:spPr>
          <a:xfrm>
            <a:off x="1285852" y="4286256"/>
            <a:ext cx="7498080" cy="1928826"/>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it-IT" sz="3200" b="0" i="0" u="none" strike="noStrike" kern="1200" cap="none" spc="0" normalizeH="0" baseline="0" noProof="0" dirty="0" smtClean="0">
                <a:ln>
                  <a:noFill/>
                </a:ln>
                <a:solidFill>
                  <a:schemeClr val="tx1"/>
                </a:solidFill>
                <a:effectLst/>
                <a:uLnTx/>
                <a:uFillTx/>
                <a:latin typeface="+mn-lt"/>
                <a:ea typeface="+mn-ea"/>
                <a:cs typeface="+mn-cs"/>
              </a:rPr>
              <a:t>Steganografia Sostitutiva</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it-IT" sz="3200" b="0" i="0" u="none" strike="noStrike" kern="1200" cap="none" spc="0" normalizeH="0" baseline="0" noProof="0" dirty="0" smtClean="0">
                <a:ln>
                  <a:noFill/>
                </a:ln>
                <a:solidFill>
                  <a:schemeClr val="tx1"/>
                </a:solidFill>
                <a:effectLst/>
                <a:uLnTx/>
                <a:uFillTx/>
                <a:latin typeface="+mn-lt"/>
                <a:ea typeface="+mn-ea"/>
                <a:cs typeface="+mn-cs"/>
              </a:rPr>
              <a:t>Steganografia Selettiva</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lang="it-IT" sz="3200" dirty="0" smtClean="0"/>
              <a:t>Steganografia Costruttiva</a:t>
            </a:r>
            <a:endParaRPr kumimoji="0" lang="it-IT" sz="3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it-IT" sz="3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it-IT" sz="3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it-IT" sz="3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it-IT"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642918"/>
            <a:ext cx="7498080" cy="1143000"/>
          </a:xfrm>
        </p:spPr>
        <p:txBody>
          <a:bodyPr>
            <a:normAutofit fontScale="90000"/>
          </a:bodyPr>
          <a:lstStyle/>
          <a:p>
            <a:r>
              <a:rPr lang="it-IT" sz="4800" dirty="0" smtClean="0"/>
              <a:t>Steganografia Iniettiva</a:t>
            </a:r>
            <a:r>
              <a:rPr lang="it-IT" dirty="0" smtClean="0"/>
              <a:t/>
            </a:r>
            <a:br>
              <a:rPr lang="it-IT" dirty="0" smtClean="0"/>
            </a:br>
            <a:endParaRPr lang="it-IT" dirty="0"/>
          </a:p>
        </p:txBody>
      </p:sp>
      <p:sp>
        <p:nvSpPr>
          <p:cNvPr id="5" name="CasellaDiTesto 4"/>
          <p:cNvSpPr txBox="1"/>
          <p:nvPr/>
        </p:nvSpPr>
        <p:spPr>
          <a:xfrm>
            <a:off x="1285852" y="1714488"/>
            <a:ext cx="7215238" cy="1384995"/>
          </a:xfrm>
          <a:prstGeom prst="rect">
            <a:avLst/>
          </a:prstGeom>
          <a:noFill/>
        </p:spPr>
        <p:txBody>
          <a:bodyPr wrap="square" rtlCol="0">
            <a:spAutoFit/>
          </a:bodyPr>
          <a:lstStyle/>
          <a:p>
            <a:r>
              <a:rPr lang="it-IT" sz="2800" dirty="0" smtClean="0"/>
              <a:t>La steganografia iniettiva nasconde il messaggio</a:t>
            </a:r>
          </a:p>
          <a:p>
            <a:r>
              <a:rPr lang="it-IT" sz="2800" dirty="0" smtClean="0"/>
              <a:t>segreto all’interno di un file </a:t>
            </a:r>
            <a:r>
              <a:rPr lang="it-IT" sz="2800" dirty="0" smtClean="0">
                <a:solidFill>
                  <a:srgbClr val="FF0000"/>
                </a:solidFill>
              </a:rPr>
              <a:t>contenitore</a:t>
            </a:r>
            <a:r>
              <a:rPr lang="it-IT" sz="2800" dirty="0" smtClean="0"/>
              <a:t> già esistente</a:t>
            </a:r>
            <a:endParaRPr lang="it-IT" sz="2800" dirty="0"/>
          </a:p>
        </p:txBody>
      </p:sp>
      <p:pic>
        <p:nvPicPr>
          <p:cNvPr id="1028" name="Picture 4"/>
          <p:cNvPicPr>
            <a:picLocks noChangeAspect="1" noChangeArrowheads="1"/>
          </p:cNvPicPr>
          <p:nvPr/>
        </p:nvPicPr>
        <p:blipFill>
          <a:blip r:embed="rId2"/>
          <a:srcRect/>
          <a:stretch>
            <a:fillRect/>
          </a:stretch>
        </p:blipFill>
        <p:spPr bwMode="auto">
          <a:xfrm>
            <a:off x="2714612" y="3429000"/>
            <a:ext cx="3934897" cy="263842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642918"/>
            <a:ext cx="7498080" cy="1143000"/>
          </a:xfrm>
        </p:spPr>
        <p:txBody>
          <a:bodyPr>
            <a:normAutofit/>
          </a:bodyPr>
          <a:lstStyle/>
          <a:p>
            <a:r>
              <a:rPr lang="it-IT" sz="4800" dirty="0" smtClean="0"/>
              <a:t>Steganografia Generativa</a:t>
            </a:r>
            <a:endParaRPr lang="it-IT" dirty="0"/>
          </a:p>
        </p:txBody>
      </p:sp>
      <p:sp>
        <p:nvSpPr>
          <p:cNvPr id="5" name="CasellaDiTesto 4"/>
          <p:cNvSpPr txBox="1"/>
          <p:nvPr/>
        </p:nvSpPr>
        <p:spPr>
          <a:xfrm>
            <a:off x="1285852" y="1714488"/>
            <a:ext cx="7215238" cy="1384995"/>
          </a:xfrm>
          <a:prstGeom prst="rect">
            <a:avLst/>
          </a:prstGeom>
          <a:noFill/>
        </p:spPr>
        <p:txBody>
          <a:bodyPr wrap="square" rtlCol="0">
            <a:spAutoFit/>
          </a:bodyPr>
          <a:lstStyle/>
          <a:p>
            <a:r>
              <a:rPr lang="it-IT" sz="2800" dirty="0" smtClean="0"/>
              <a:t>Nei software di tipo generativo si parte dal messaggio segreto e si costruisce un contenitore ad hoc</a:t>
            </a:r>
            <a:endParaRPr lang="it-IT" sz="2800" dirty="0"/>
          </a:p>
        </p:txBody>
      </p:sp>
      <p:pic>
        <p:nvPicPr>
          <p:cNvPr id="2050" name="Picture 2"/>
          <p:cNvPicPr>
            <a:picLocks noChangeAspect="1" noChangeArrowheads="1"/>
          </p:cNvPicPr>
          <p:nvPr/>
        </p:nvPicPr>
        <p:blipFill>
          <a:blip r:embed="rId2"/>
          <a:srcRect/>
          <a:stretch>
            <a:fillRect/>
          </a:stretch>
        </p:blipFill>
        <p:spPr bwMode="auto">
          <a:xfrm>
            <a:off x="3857620" y="2643182"/>
            <a:ext cx="2845497" cy="3936517"/>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Steganografia Sostitutiva</a:t>
            </a:r>
            <a:endParaRPr lang="it-IT" dirty="0"/>
          </a:p>
        </p:txBody>
      </p:sp>
      <p:sp>
        <p:nvSpPr>
          <p:cNvPr id="6" name="CasellaDiTesto 5"/>
          <p:cNvSpPr txBox="1"/>
          <p:nvPr/>
        </p:nvSpPr>
        <p:spPr>
          <a:xfrm>
            <a:off x="1285852" y="1571612"/>
            <a:ext cx="7500990" cy="5078313"/>
          </a:xfrm>
          <a:prstGeom prst="rect">
            <a:avLst/>
          </a:prstGeom>
          <a:noFill/>
        </p:spPr>
        <p:txBody>
          <a:bodyPr wrap="square" rtlCol="0">
            <a:spAutoFit/>
          </a:bodyPr>
          <a:lstStyle/>
          <a:p>
            <a:r>
              <a:rPr lang="it-IT" dirty="0" smtClean="0"/>
              <a:t>Le tecniche di </a:t>
            </a:r>
            <a:r>
              <a:rPr lang="it-IT" b="1" dirty="0" err="1" smtClean="0"/>
              <a:t>stefanografia</a:t>
            </a:r>
            <a:r>
              <a:rPr lang="it-IT" b="1" dirty="0" smtClean="0"/>
              <a:t> sostitutiva</a:t>
            </a:r>
            <a:r>
              <a:rPr lang="it-IT" dirty="0" smtClean="0"/>
              <a:t> sono di gran lunga le più diffuse.                                                          Tali tecniche si basano sulla seguente osservazione: la maggior parte dei canali di comunicazione (linee telefoniche, trasmissioni radio, ecc.) trasmettono segnali che sono sempre accompagnati da qualche tipo di rumore. </a:t>
            </a:r>
          </a:p>
          <a:p>
            <a:r>
              <a:rPr lang="it-IT" dirty="0" smtClean="0"/>
              <a:t>Questo rumore può essere sostituito da un segnale - il </a:t>
            </a:r>
            <a:r>
              <a:rPr lang="it-IT" b="1" dirty="0" smtClean="0"/>
              <a:t>messaggio segreto</a:t>
            </a:r>
            <a:r>
              <a:rPr lang="it-IT" dirty="0" smtClean="0"/>
              <a:t> - che è stato trasformato in modo tale che, a meno di conoscere una chiave segreta, è indistinguibile dal rumore vero e proprio, e quindi può essere trasmesso senza destare sospetti.</a:t>
            </a:r>
          </a:p>
          <a:p>
            <a:endParaRPr lang="it-IT" dirty="0" smtClean="0"/>
          </a:p>
          <a:p>
            <a:r>
              <a:rPr lang="it-IT" dirty="0" smtClean="0"/>
              <a:t>La tecnica base impiegata dalla maggior parte dei programmi, consiste semplicemente nel sostituire i "</a:t>
            </a:r>
            <a:r>
              <a:rPr lang="it-IT" b="1" dirty="0" smtClean="0"/>
              <a:t>bit meno significativi</a:t>
            </a:r>
            <a:r>
              <a:rPr lang="it-IT" dirty="0" smtClean="0"/>
              <a:t>" delle immagini digitalizzate con i bit che costituiscono il file segreto . </a:t>
            </a:r>
          </a:p>
          <a:p>
            <a:r>
              <a:rPr lang="it-IT" dirty="0" smtClean="0"/>
              <a:t>Spesso l'immagine che ne risulta non è distinguibile a occhio nudo da quella originale ed è comunque difficile dire se eventuali perdite di qualità siano dovute alla presenza di informazioni nascoste oppure all'errore causato dall'impiego di uno scanner poco preciso, o ancora alla effettiva qualità dell'immagine originale prima di essere digitalizzata. </a:t>
            </a:r>
          </a:p>
          <a:p>
            <a:endParaRPr lang="it-IT"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smtClean="0"/>
              <a:t>Esempio Steganografia sostitutiva</a:t>
            </a:r>
            <a:endParaRPr lang="it-IT" dirty="0"/>
          </a:p>
        </p:txBody>
      </p:sp>
      <p:sp>
        <p:nvSpPr>
          <p:cNvPr id="4" name="CasellaDiTesto 3"/>
          <p:cNvSpPr txBox="1"/>
          <p:nvPr/>
        </p:nvSpPr>
        <p:spPr>
          <a:xfrm>
            <a:off x="1214414" y="1500174"/>
            <a:ext cx="7643866" cy="1477328"/>
          </a:xfrm>
          <a:prstGeom prst="rect">
            <a:avLst/>
          </a:prstGeom>
          <a:noFill/>
        </p:spPr>
        <p:txBody>
          <a:bodyPr wrap="square" rtlCol="0">
            <a:spAutoFit/>
          </a:bodyPr>
          <a:lstStyle/>
          <a:p>
            <a:r>
              <a:rPr lang="it-IT" dirty="0" smtClean="0"/>
              <a:t>Le operazioni che si fanno su ogni singolo byte quindi possono essere tre: </a:t>
            </a:r>
          </a:p>
          <a:p>
            <a:pPr marL="342900" indent="-342900">
              <a:buFont typeface="+mj-lt"/>
              <a:buAutoNum type="arabicPeriod"/>
            </a:pPr>
            <a:r>
              <a:rPr lang="it-IT" dirty="0" smtClean="0"/>
              <a:t>    Lo si lascia invariato </a:t>
            </a:r>
          </a:p>
          <a:p>
            <a:pPr marL="342900" indent="-342900">
              <a:buFont typeface="+mj-lt"/>
              <a:buAutoNum type="arabicPeriod"/>
            </a:pPr>
            <a:r>
              <a:rPr lang="it-IT" dirty="0" smtClean="0"/>
              <a:t>    Gli si aggiunge </a:t>
            </a:r>
            <a:r>
              <a:rPr lang="it-IT" dirty="0" smtClean="0">
                <a:latin typeface="Adobe Garamond Pro Bold" pitchFamily="18" charset="0"/>
              </a:rPr>
              <a:t>1</a:t>
            </a:r>
            <a:r>
              <a:rPr lang="it-IT" dirty="0" smtClean="0"/>
              <a:t> </a:t>
            </a:r>
          </a:p>
          <a:p>
            <a:pPr marL="342900" indent="-342900">
              <a:buFont typeface="+mj-lt"/>
              <a:buAutoNum type="arabicPeriod"/>
            </a:pPr>
            <a:r>
              <a:rPr lang="it-IT" dirty="0" smtClean="0"/>
              <a:t>    Gli si sottrae </a:t>
            </a:r>
            <a:r>
              <a:rPr lang="it-IT" dirty="0" smtClean="0">
                <a:latin typeface="Adobe Garamond Pro Bold" pitchFamily="18" charset="0"/>
              </a:rPr>
              <a:t>1 </a:t>
            </a:r>
          </a:p>
          <a:p>
            <a:endParaRPr lang="it-IT" dirty="0"/>
          </a:p>
        </p:txBody>
      </p:sp>
      <p:pic>
        <p:nvPicPr>
          <p:cNvPr id="30722" name="Picture 2"/>
          <p:cNvPicPr>
            <a:picLocks noChangeAspect="1" noChangeArrowheads="1"/>
          </p:cNvPicPr>
          <p:nvPr/>
        </p:nvPicPr>
        <p:blipFill>
          <a:blip r:embed="rId2"/>
          <a:srcRect/>
          <a:stretch>
            <a:fillRect/>
          </a:stretch>
        </p:blipFill>
        <p:spPr bwMode="auto">
          <a:xfrm>
            <a:off x="1357290" y="2857496"/>
            <a:ext cx="2352675" cy="1838325"/>
          </a:xfrm>
          <a:prstGeom prst="rect">
            <a:avLst/>
          </a:prstGeom>
          <a:noFill/>
          <a:ln w="9525">
            <a:noFill/>
            <a:miter lim="800000"/>
            <a:headEnd/>
            <a:tailEnd/>
          </a:ln>
          <a:effectLst/>
        </p:spPr>
      </p:pic>
      <p:pic>
        <p:nvPicPr>
          <p:cNvPr id="30723" name="Picture 3"/>
          <p:cNvPicPr>
            <a:picLocks noChangeAspect="1" noChangeArrowheads="1"/>
          </p:cNvPicPr>
          <p:nvPr/>
        </p:nvPicPr>
        <p:blipFill>
          <a:blip r:embed="rId3"/>
          <a:srcRect/>
          <a:stretch>
            <a:fillRect/>
          </a:stretch>
        </p:blipFill>
        <p:spPr bwMode="auto">
          <a:xfrm>
            <a:off x="4786314" y="2857496"/>
            <a:ext cx="2362200" cy="1847850"/>
          </a:xfrm>
          <a:prstGeom prst="rect">
            <a:avLst/>
          </a:prstGeom>
          <a:noFill/>
          <a:ln w="9525">
            <a:noFill/>
            <a:miter lim="800000"/>
            <a:headEnd/>
            <a:tailEnd/>
          </a:ln>
          <a:effectLst/>
        </p:spPr>
      </p:pic>
      <p:sp>
        <p:nvSpPr>
          <p:cNvPr id="8" name="CasellaDiTesto 7"/>
          <p:cNvSpPr txBox="1"/>
          <p:nvPr/>
        </p:nvSpPr>
        <p:spPr>
          <a:xfrm>
            <a:off x="1285852" y="4786322"/>
            <a:ext cx="2714644" cy="276999"/>
          </a:xfrm>
          <a:prstGeom prst="rect">
            <a:avLst/>
          </a:prstGeom>
          <a:noFill/>
        </p:spPr>
        <p:txBody>
          <a:bodyPr wrap="square" rtlCol="0">
            <a:spAutoFit/>
          </a:bodyPr>
          <a:lstStyle/>
          <a:p>
            <a:r>
              <a:rPr lang="it-IT" sz="1200" dirty="0" smtClean="0"/>
              <a:t>Una parte del file originale</a:t>
            </a:r>
            <a:endParaRPr lang="it-IT" sz="1200" dirty="0"/>
          </a:p>
        </p:txBody>
      </p:sp>
      <p:sp>
        <p:nvSpPr>
          <p:cNvPr id="9" name="CasellaDiTesto 8"/>
          <p:cNvSpPr txBox="1"/>
          <p:nvPr/>
        </p:nvSpPr>
        <p:spPr>
          <a:xfrm>
            <a:off x="4714876" y="4786322"/>
            <a:ext cx="2714644" cy="276999"/>
          </a:xfrm>
          <a:prstGeom prst="rect">
            <a:avLst/>
          </a:prstGeom>
          <a:noFill/>
        </p:spPr>
        <p:txBody>
          <a:bodyPr wrap="square" rtlCol="0">
            <a:spAutoFit/>
          </a:bodyPr>
          <a:lstStyle/>
          <a:p>
            <a:r>
              <a:rPr lang="it-IT" sz="1200" dirty="0" smtClean="0"/>
              <a:t>La stessa parte col messaggio nascosto</a:t>
            </a:r>
            <a:endParaRPr lang="it-IT" sz="12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642918"/>
            <a:ext cx="7498080" cy="1143000"/>
          </a:xfrm>
        </p:spPr>
        <p:txBody>
          <a:bodyPr>
            <a:normAutofit/>
          </a:bodyPr>
          <a:lstStyle/>
          <a:p>
            <a:r>
              <a:rPr lang="it-IT" sz="4800" dirty="0" smtClean="0"/>
              <a:t>Steganografia Selettiva</a:t>
            </a:r>
            <a:endParaRPr lang="it-IT" dirty="0"/>
          </a:p>
        </p:txBody>
      </p:sp>
      <p:sp>
        <p:nvSpPr>
          <p:cNvPr id="6" name="CasellaDiTesto 5"/>
          <p:cNvSpPr txBox="1"/>
          <p:nvPr/>
        </p:nvSpPr>
        <p:spPr>
          <a:xfrm>
            <a:off x="1142976" y="2214554"/>
            <a:ext cx="7715304" cy="2031325"/>
          </a:xfrm>
          <a:prstGeom prst="rect">
            <a:avLst/>
          </a:prstGeom>
          <a:noFill/>
        </p:spPr>
        <p:txBody>
          <a:bodyPr wrap="square" rtlCol="0">
            <a:spAutoFit/>
          </a:bodyPr>
          <a:lstStyle/>
          <a:p>
            <a:r>
              <a:rPr lang="it-IT" dirty="0" smtClean="0"/>
              <a:t>La </a:t>
            </a:r>
            <a:r>
              <a:rPr lang="it-IT" b="1" dirty="0" smtClean="0"/>
              <a:t>steganografia selettiva </a:t>
            </a:r>
            <a:r>
              <a:rPr lang="it-IT" dirty="0" smtClean="0"/>
              <a:t>ha valore puramente teorico.</a:t>
            </a:r>
          </a:p>
          <a:p>
            <a:r>
              <a:rPr lang="it-IT" dirty="0" smtClean="0"/>
              <a:t>L'idea su cui si basa è quella di procedere per tentativi, ripetendo una stessa misura fintanto che il risultato non soddisfa una certa condizione.</a:t>
            </a:r>
          </a:p>
          <a:p>
            <a:endParaRPr lang="it-IT" dirty="0" smtClean="0"/>
          </a:p>
          <a:p>
            <a:r>
              <a:rPr lang="it-IT" dirty="0" smtClean="0"/>
              <a:t>L'immagine ottenuta con questo metodo contiene effettivamente l'informazione segreta, ma si tratta di un'immagine "naturale", cioè generata dallo scanner senza essere rimanipolata successivamente.</a:t>
            </a:r>
            <a:endParaRPr lang="it-IT"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Steganografia Costruttiva</a:t>
            </a:r>
            <a:endParaRPr lang="it-IT" dirty="0"/>
          </a:p>
        </p:txBody>
      </p:sp>
      <p:sp>
        <p:nvSpPr>
          <p:cNvPr id="4" name="CasellaDiTesto 3"/>
          <p:cNvSpPr txBox="1"/>
          <p:nvPr/>
        </p:nvSpPr>
        <p:spPr>
          <a:xfrm>
            <a:off x="1142976" y="2214554"/>
            <a:ext cx="7715304" cy="2862322"/>
          </a:xfrm>
          <a:prstGeom prst="rect">
            <a:avLst/>
          </a:prstGeom>
          <a:noFill/>
        </p:spPr>
        <p:txBody>
          <a:bodyPr wrap="square" rtlCol="0">
            <a:spAutoFit/>
          </a:bodyPr>
          <a:lstStyle/>
          <a:p>
            <a:r>
              <a:rPr lang="it-IT" dirty="0" smtClean="0"/>
              <a:t>La </a:t>
            </a:r>
            <a:r>
              <a:rPr lang="it-IT" b="1" dirty="0" smtClean="0"/>
              <a:t>steganografia costruttiva </a:t>
            </a:r>
            <a:r>
              <a:rPr lang="it-IT" dirty="0" smtClean="0"/>
              <a:t>affronta lo stesso problema nel modo più diretto, tentando di sostituire il rumore presente nel mezzo di comunicazione usato con l'informazione segreta opportunamente modificata, in modo da imitare le caratteristiche statistiche del rumore originale.</a:t>
            </a:r>
          </a:p>
          <a:p>
            <a:endParaRPr lang="it-IT" dirty="0" smtClean="0"/>
          </a:p>
          <a:p>
            <a:r>
              <a:rPr lang="it-IT" dirty="0" smtClean="0"/>
              <a:t>SVANTAGGI:</a:t>
            </a:r>
          </a:p>
          <a:p>
            <a:pPr>
              <a:buFont typeface="Arial" pitchFamily="34" charset="0"/>
              <a:buChar char="•"/>
            </a:pPr>
            <a:r>
              <a:rPr lang="it-IT" dirty="0" smtClean="0"/>
              <a:t>  non è facile costruire un modello del rumore</a:t>
            </a:r>
          </a:p>
          <a:p>
            <a:pPr>
              <a:buFont typeface="Arial" pitchFamily="34" charset="0"/>
              <a:buChar char="•"/>
            </a:pPr>
            <a:r>
              <a:rPr lang="it-IT" dirty="0" smtClean="0"/>
              <a:t>  è probabile che qualcuno riesca a costruire un modello di rumore più accurato,   </a:t>
            </a:r>
          </a:p>
          <a:p>
            <a:r>
              <a:rPr lang="it-IT" dirty="0" smtClean="0"/>
              <a:t>   garantendosi la possibilità di distinguere il rumore originale da quello </a:t>
            </a:r>
          </a:p>
          <a:p>
            <a:r>
              <a:rPr lang="it-IT" dirty="0" smtClean="0"/>
              <a:t>   sostitutivo  </a:t>
            </a:r>
            <a:endParaRPr lang="it-IT"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1435608" y="274638"/>
            <a:ext cx="7498080" cy="1143000"/>
          </a:xfrm>
        </p:spPr>
        <p:txBody>
          <a:bodyPr/>
          <a:lstStyle/>
          <a:p>
            <a:r>
              <a:rPr lang="it-IT" i="1" dirty="0" smtClean="0">
                <a:latin typeface="Arial Black" pitchFamily="34" charset="0"/>
              </a:rPr>
              <a:t>Argomenti Trattati:</a:t>
            </a:r>
            <a:endParaRPr lang="it-IT" dirty="0">
              <a:latin typeface="Arial Black" pitchFamily="34" charset="0"/>
            </a:endParaRPr>
          </a:p>
        </p:txBody>
      </p:sp>
      <p:sp>
        <p:nvSpPr>
          <p:cNvPr id="6" name="CasellaDiTesto 5"/>
          <p:cNvSpPr txBox="1"/>
          <p:nvPr/>
        </p:nvSpPr>
        <p:spPr>
          <a:xfrm>
            <a:off x="1285852" y="1714488"/>
            <a:ext cx="7358114" cy="6186309"/>
          </a:xfrm>
          <a:prstGeom prst="rect">
            <a:avLst/>
          </a:prstGeom>
          <a:noFill/>
        </p:spPr>
        <p:txBody>
          <a:bodyPr wrap="square" rtlCol="0">
            <a:spAutoFit/>
          </a:bodyPr>
          <a:lstStyle/>
          <a:p>
            <a:pPr marL="342900" indent="-342900">
              <a:buFont typeface="+mj-lt"/>
              <a:buAutoNum type="arabicPeriod"/>
            </a:pPr>
            <a:r>
              <a:rPr lang="it-IT" b="1" dirty="0" smtClean="0"/>
              <a:t>Definizione “Steganografia”</a:t>
            </a:r>
          </a:p>
          <a:p>
            <a:pPr marL="342900" indent="-342900">
              <a:buFont typeface="+mj-lt"/>
              <a:buAutoNum type="arabicPeriod"/>
            </a:pPr>
            <a:r>
              <a:rPr lang="it-IT" b="1" i="1" dirty="0" smtClean="0"/>
              <a:t>Metodi </a:t>
            </a:r>
            <a:r>
              <a:rPr lang="it-IT" b="1" i="1" dirty="0" err="1" smtClean="0"/>
              <a:t>Steganografici</a:t>
            </a:r>
            <a:r>
              <a:rPr lang="it-IT" b="1" i="1" dirty="0" smtClean="0"/>
              <a:t> nella Storia</a:t>
            </a:r>
          </a:p>
          <a:p>
            <a:pPr marL="342900" indent="-342900">
              <a:buFont typeface="+mj-lt"/>
              <a:buAutoNum type="arabicPeriod"/>
            </a:pPr>
            <a:r>
              <a:rPr lang="it-IT" b="1" i="1" dirty="0" smtClean="0"/>
              <a:t>Il sistema </a:t>
            </a:r>
            <a:r>
              <a:rPr lang="it-IT" b="1" i="1" dirty="0" err="1" smtClean="0"/>
              <a:t>steganografico</a:t>
            </a:r>
            <a:endParaRPr lang="it-IT" b="1" i="1" dirty="0" smtClean="0"/>
          </a:p>
          <a:p>
            <a:pPr marL="342900" indent="-342900">
              <a:buFont typeface="+mj-lt"/>
              <a:buAutoNum type="arabicPeriod"/>
            </a:pPr>
            <a:r>
              <a:rPr lang="it-IT" b="1" i="1" dirty="0" smtClean="0"/>
              <a:t>Steganografia a chiave pubblica</a:t>
            </a:r>
          </a:p>
          <a:p>
            <a:pPr marL="342900" indent="-342900">
              <a:buFont typeface="+mj-lt"/>
              <a:buAutoNum type="arabicPeriod"/>
            </a:pPr>
            <a:r>
              <a:rPr lang="it-IT" b="1" i="1" dirty="0" smtClean="0"/>
              <a:t>Tecniche </a:t>
            </a:r>
            <a:r>
              <a:rPr lang="it-IT" b="1" i="1" dirty="0" err="1" smtClean="0"/>
              <a:t>Steganografiche</a:t>
            </a:r>
            <a:endParaRPr lang="it-IT" b="1" i="1" dirty="0" smtClean="0"/>
          </a:p>
          <a:p>
            <a:pPr marL="1257300" lvl="2" indent="-342900">
              <a:buFont typeface="Arial" pitchFamily="34" charset="0"/>
              <a:buChar char="•"/>
            </a:pPr>
            <a:r>
              <a:rPr lang="it-IT" i="1" dirty="0" smtClean="0"/>
              <a:t>Steganografia iniettiva</a:t>
            </a:r>
          </a:p>
          <a:p>
            <a:pPr marL="1257300" lvl="2" indent="-342900">
              <a:buFont typeface="Arial" pitchFamily="34" charset="0"/>
              <a:buChar char="•"/>
            </a:pPr>
            <a:r>
              <a:rPr lang="it-IT" i="1" dirty="0" smtClean="0"/>
              <a:t>Steganografia generativa</a:t>
            </a:r>
          </a:p>
          <a:p>
            <a:pPr marL="1257300" lvl="2" indent="-342900">
              <a:buFont typeface="Arial" pitchFamily="34" charset="0"/>
              <a:buChar char="•"/>
            </a:pPr>
            <a:r>
              <a:rPr lang="it-IT" i="1" dirty="0" err="1" smtClean="0"/>
              <a:t>Stegangrafia</a:t>
            </a:r>
            <a:r>
              <a:rPr lang="it-IT" i="1" dirty="0" smtClean="0"/>
              <a:t> sostitutiva</a:t>
            </a:r>
          </a:p>
          <a:p>
            <a:pPr marL="1257300" lvl="2" indent="-342900">
              <a:buFont typeface="Arial" pitchFamily="34" charset="0"/>
              <a:buChar char="•"/>
            </a:pPr>
            <a:r>
              <a:rPr lang="it-IT" i="1" dirty="0" smtClean="0"/>
              <a:t>Steganografia selettiva</a:t>
            </a:r>
          </a:p>
          <a:p>
            <a:pPr marL="1257300" lvl="2" indent="-342900">
              <a:buFont typeface="Arial" pitchFamily="34" charset="0"/>
              <a:buChar char="•"/>
            </a:pPr>
            <a:r>
              <a:rPr lang="it-IT" i="1" dirty="0" smtClean="0"/>
              <a:t>Steganografia costruttiva</a:t>
            </a:r>
          </a:p>
          <a:p>
            <a:pPr marL="1257300" lvl="2" indent="-342900"/>
            <a:endParaRPr lang="it-IT" i="1" dirty="0" smtClean="0"/>
          </a:p>
          <a:p>
            <a:pPr marL="342900" indent="-342900">
              <a:buFont typeface="+mj-lt"/>
              <a:buAutoNum type="arabicPeriod"/>
            </a:pPr>
            <a:r>
              <a:rPr lang="it-IT" b="1" i="1" dirty="0" smtClean="0"/>
              <a:t>Stegoanalisi</a:t>
            </a:r>
          </a:p>
          <a:p>
            <a:pPr marL="342900" indent="-342900">
              <a:buFont typeface="+mj-lt"/>
              <a:buAutoNum type="arabicPeriod"/>
            </a:pPr>
            <a:r>
              <a:rPr lang="it-IT" b="1" i="1" dirty="0" err="1" smtClean="0"/>
              <a:t>Stegosistema</a:t>
            </a:r>
            <a:r>
              <a:rPr lang="it-IT" b="1" i="1" dirty="0" smtClean="0"/>
              <a:t> esteso</a:t>
            </a:r>
          </a:p>
          <a:p>
            <a:pPr marL="342900" indent="-342900">
              <a:buFont typeface="+mj-lt"/>
              <a:buAutoNum type="arabicPeriod"/>
            </a:pPr>
            <a:r>
              <a:rPr lang="it-IT" b="1" i="1" dirty="0" smtClean="0"/>
              <a:t>Vari tipi di attacchi</a:t>
            </a:r>
          </a:p>
          <a:p>
            <a:pPr marL="1257300" lvl="2" indent="-342900"/>
            <a:endParaRPr lang="it-IT" i="1" dirty="0" smtClean="0"/>
          </a:p>
          <a:p>
            <a:pPr marL="1257300" lvl="2" indent="-342900">
              <a:buFont typeface="+mj-lt"/>
              <a:buAutoNum type="arabicPeriod"/>
            </a:pPr>
            <a:endParaRPr lang="it-IT" i="1" dirty="0" smtClean="0"/>
          </a:p>
          <a:p>
            <a:pPr marL="1257300" lvl="2" indent="-342900">
              <a:buFont typeface="+mj-lt"/>
              <a:buAutoNum type="arabicPeriod"/>
            </a:pPr>
            <a:endParaRPr lang="it-IT" i="1" dirty="0" smtClean="0"/>
          </a:p>
          <a:p>
            <a:pPr marL="342900" indent="-342900"/>
            <a:r>
              <a:rPr lang="it-IT" i="1" dirty="0" smtClean="0"/>
              <a:t>				</a:t>
            </a:r>
          </a:p>
          <a:p>
            <a:pPr marL="342900" indent="-342900">
              <a:buFont typeface="+mj-lt"/>
              <a:buAutoNum type="arabicPeriod"/>
            </a:pPr>
            <a:endParaRPr lang="it-IT" i="1" dirty="0" smtClean="0"/>
          </a:p>
          <a:p>
            <a:pPr marL="342900" indent="-342900">
              <a:buFont typeface="+mj-lt"/>
              <a:buAutoNum type="arabicPeriod"/>
            </a:pPr>
            <a:endParaRPr lang="it-IT" i="1" dirty="0" smtClean="0"/>
          </a:p>
          <a:p>
            <a:pPr marL="342900" indent="-342900">
              <a:buFont typeface="+mj-lt"/>
              <a:buAutoNum type="arabicPeriod"/>
            </a:pPr>
            <a:endParaRPr lang="it-IT" dirty="0" smtClean="0"/>
          </a:p>
          <a:p>
            <a:pPr marL="342900" indent="-342900">
              <a:buFont typeface="+mj-lt"/>
              <a:buAutoNum type="arabicPeriod"/>
            </a:pPr>
            <a:endParaRPr lang="it-IT"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Stegoanalisi</a:t>
            </a:r>
            <a:endParaRPr lang="it-IT" dirty="0"/>
          </a:p>
        </p:txBody>
      </p:sp>
      <p:sp>
        <p:nvSpPr>
          <p:cNvPr id="4" name="CasellaDiTesto 3"/>
          <p:cNvSpPr txBox="1"/>
          <p:nvPr/>
        </p:nvSpPr>
        <p:spPr>
          <a:xfrm>
            <a:off x="1142976" y="1500174"/>
            <a:ext cx="7715304" cy="3970318"/>
          </a:xfrm>
          <a:prstGeom prst="rect">
            <a:avLst/>
          </a:prstGeom>
          <a:noFill/>
        </p:spPr>
        <p:txBody>
          <a:bodyPr wrap="square" rtlCol="0">
            <a:spAutoFit/>
          </a:bodyPr>
          <a:lstStyle/>
          <a:p>
            <a:r>
              <a:rPr lang="it-IT" dirty="0" smtClean="0"/>
              <a:t>Come con la crittoanalisi per la crittografia, la </a:t>
            </a:r>
            <a:r>
              <a:rPr lang="it-IT" dirty="0" err="1" smtClean="0"/>
              <a:t>stegoanalisi</a:t>
            </a:r>
            <a:r>
              <a:rPr lang="it-IT" dirty="0" smtClean="0"/>
              <a:t> è definita come la scienza del rompere la sicurezza di un sistema </a:t>
            </a:r>
            <a:r>
              <a:rPr lang="it-IT" dirty="0" err="1" smtClean="0"/>
              <a:t>steganografico</a:t>
            </a:r>
            <a:r>
              <a:rPr lang="it-IT" dirty="0" smtClean="0"/>
              <a:t>. </a:t>
            </a:r>
          </a:p>
          <a:p>
            <a:r>
              <a:rPr lang="it-IT" dirty="0" smtClean="0"/>
              <a:t>Siccome lo </a:t>
            </a:r>
            <a:r>
              <a:rPr lang="it-IT" u="sng" dirty="0" smtClean="0"/>
              <a:t>scopo</a:t>
            </a:r>
            <a:r>
              <a:rPr lang="it-IT" dirty="0" smtClean="0"/>
              <a:t> della steganografia è di nascondere l’esistenza di un messaggio segreto,  un attacco con successo ad uno </a:t>
            </a:r>
            <a:r>
              <a:rPr lang="it-IT" dirty="0" err="1" smtClean="0"/>
              <a:t>stegosistema</a:t>
            </a:r>
            <a:r>
              <a:rPr lang="it-IT" dirty="0" smtClean="0"/>
              <a:t> consiste nello scoprire che un determinato file contiene dati nascosti anche senza conoscerne il loro significato.</a:t>
            </a:r>
          </a:p>
          <a:p>
            <a:endParaRPr lang="it-IT" dirty="0" smtClean="0"/>
          </a:p>
          <a:p>
            <a:endParaRPr lang="it-IT" dirty="0" smtClean="0"/>
          </a:p>
          <a:p>
            <a:endParaRPr lang="it-IT" dirty="0" smtClean="0"/>
          </a:p>
          <a:p>
            <a:r>
              <a:rPr lang="it-IT" dirty="0" smtClean="0"/>
              <a:t>Vale il </a:t>
            </a:r>
            <a:r>
              <a:rPr lang="it-IT" b="1" i="1" dirty="0" smtClean="0"/>
              <a:t>principio di </a:t>
            </a:r>
            <a:r>
              <a:rPr lang="it-IT" b="1" i="1" dirty="0" err="1" smtClean="0"/>
              <a:t>Kerckhoff</a:t>
            </a:r>
            <a:r>
              <a:rPr lang="it-IT" b="1" i="1" dirty="0" smtClean="0"/>
              <a:t>:</a:t>
            </a:r>
          </a:p>
          <a:p>
            <a:endParaRPr lang="it-IT" b="1" i="1" dirty="0" smtClean="0"/>
          </a:p>
          <a:p>
            <a:r>
              <a:rPr lang="it-IT" dirty="0" smtClean="0"/>
              <a:t>•  Il sistema </a:t>
            </a:r>
            <a:r>
              <a:rPr lang="it-IT" dirty="0" err="1" smtClean="0"/>
              <a:t>steganografico</a:t>
            </a:r>
            <a:r>
              <a:rPr lang="it-IT" dirty="0" smtClean="0"/>
              <a:t> è conosciuto dall’attaccante</a:t>
            </a:r>
          </a:p>
          <a:p>
            <a:r>
              <a:rPr lang="it-IT" dirty="0" smtClean="0"/>
              <a:t>•  La sicurezza dipende dal solo fatto che la chiave segreta non è conosciuta  </a:t>
            </a:r>
          </a:p>
          <a:p>
            <a:r>
              <a:rPr lang="it-IT" dirty="0" smtClean="0"/>
              <a:t>   dall’attaccante</a:t>
            </a:r>
            <a:endParaRPr lang="it-IT"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a:t>
            </a:r>
            <a:r>
              <a:rPr lang="it-IT" dirty="0" err="1" smtClean="0"/>
              <a:t>stegasistema</a:t>
            </a:r>
            <a:r>
              <a:rPr lang="it-IT" dirty="0" smtClean="0"/>
              <a:t> esteso</a:t>
            </a:r>
            <a:endParaRPr lang="it-IT" dirty="0"/>
          </a:p>
        </p:txBody>
      </p:sp>
      <p:pic>
        <p:nvPicPr>
          <p:cNvPr id="31746" name="Picture 2"/>
          <p:cNvPicPr>
            <a:picLocks noChangeAspect="1" noChangeArrowheads="1"/>
          </p:cNvPicPr>
          <p:nvPr/>
        </p:nvPicPr>
        <p:blipFill>
          <a:blip r:embed="rId2"/>
          <a:srcRect/>
          <a:stretch>
            <a:fillRect/>
          </a:stretch>
        </p:blipFill>
        <p:spPr bwMode="auto">
          <a:xfrm>
            <a:off x="1285852" y="1500174"/>
            <a:ext cx="7342187" cy="4619625"/>
          </a:xfrm>
          <a:prstGeom prst="rect">
            <a:avLst/>
          </a:prstGeom>
          <a:noFill/>
          <a:ln w="9525">
            <a:noFill/>
            <a:miter lim="800000"/>
            <a:headEnd/>
            <a:tailEnd/>
          </a:ln>
          <a:effectLst/>
        </p:spPr>
      </p:pic>
      <p:sp>
        <p:nvSpPr>
          <p:cNvPr id="5" name="Fumetto 1 4"/>
          <p:cNvSpPr/>
          <p:nvPr/>
        </p:nvSpPr>
        <p:spPr>
          <a:xfrm>
            <a:off x="1000100" y="928670"/>
            <a:ext cx="3786214" cy="150019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L’attaccante intercetta e manipola i dati</a:t>
            </a:r>
            <a:endParaRPr lang="it-IT" dirty="0"/>
          </a:p>
        </p:txBody>
      </p:sp>
      <p:sp>
        <p:nvSpPr>
          <p:cNvPr id="6" name="Fumetto 1 5"/>
          <p:cNvSpPr/>
          <p:nvPr/>
        </p:nvSpPr>
        <p:spPr>
          <a:xfrm rot="10800000">
            <a:off x="142844" y="2928934"/>
            <a:ext cx="3429056" cy="128588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8" name="CasellaDiTesto 7"/>
          <p:cNvSpPr txBox="1"/>
          <p:nvPr/>
        </p:nvSpPr>
        <p:spPr>
          <a:xfrm>
            <a:off x="642910" y="3286124"/>
            <a:ext cx="3000396" cy="646331"/>
          </a:xfrm>
          <a:prstGeom prst="rect">
            <a:avLst/>
          </a:prstGeom>
          <a:noFill/>
        </p:spPr>
        <p:txBody>
          <a:bodyPr wrap="square" rtlCol="0">
            <a:spAutoFit/>
          </a:bodyPr>
          <a:lstStyle/>
          <a:p>
            <a:r>
              <a:rPr lang="it-IT" dirty="0" smtClean="0">
                <a:solidFill>
                  <a:schemeClr val="bg1"/>
                </a:solidFill>
              </a:rPr>
              <a:t>L’attaccante intercetta i dati</a:t>
            </a:r>
          </a:p>
          <a:p>
            <a:endParaRPr lang="it-IT"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4414" y="285728"/>
            <a:ext cx="7358114" cy="6801862"/>
          </a:xfrm>
          <a:prstGeom prst="rect">
            <a:avLst/>
          </a:prstGeom>
          <a:noFill/>
        </p:spPr>
        <p:txBody>
          <a:bodyPr wrap="square" rtlCol="0">
            <a:spAutoFit/>
          </a:bodyPr>
          <a:lstStyle/>
          <a:p>
            <a:r>
              <a:rPr lang="it-IT" dirty="0" smtClean="0"/>
              <a:t> Ecco in cosa consistono gli attacchi:</a:t>
            </a:r>
          </a:p>
          <a:p>
            <a:endParaRPr lang="it-IT" sz="1600" dirty="0" smtClean="0"/>
          </a:p>
          <a:p>
            <a:r>
              <a:rPr lang="it-IT" sz="1600" dirty="0" smtClean="0">
                <a:solidFill>
                  <a:schemeClr val="accent6"/>
                </a:solidFill>
                <a:latin typeface="Adobe Garamond Pro Bold" pitchFamily="18" charset="0"/>
              </a:rPr>
              <a:t>ATTACCHI PASSIVI:</a:t>
            </a:r>
          </a:p>
          <a:p>
            <a:pPr lvl="0"/>
            <a:r>
              <a:rPr lang="it-IT" sz="1600" b="1" dirty="0" smtClean="0"/>
              <a:t>- </a:t>
            </a:r>
            <a:r>
              <a:rPr lang="it-IT" sz="1600" b="1" dirty="0" err="1" smtClean="0">
                <a:solidFill>
                  <a:srgbClr val="FF0000"/>
                </a:solidFill>
              </a:rPr>
              <a:t>stego-only-attack</a:t>
            </a:r>
            <a:r>
              <a:rPr lang="it-IT" sz="1600" dirty="0" smtClean="0"/>
              <a:t>: l’attaccante ha intercettato il frammento </a:t>
            </a:r>
            <a:r>
              <a:rPr lang="it-IT" sz="1600" dirty="0" err="1" smtClean="0"/>
              <a:t>stego</a:t>
            </a:r>
            <a:r>
              <a:rPr lang="it-IT" sz="1600" dirty="0" smtClean="0"/>
              <a:t> ed è in grado di analizzarlo.  È  quello che occorre più di frequente nella pratica;</a:t>
            </a:r>
          </a:p>
          <a:p>
            <a:pPr lvl="0"/>
            <a:r>
              <a:rPr lang="it-IT" sz="1600" b="1" dirty="0" smtClean="0"/>
              <a:t>- </a:t>
            </a:r>
            <a:r>
              <a:rPr lang="it-IT" sz="1600" b="1" dirty="0" err="1" smtClean="0">
                <a:solidFill>
                  <a:srgbClr val="FF0000"/>
                </a:solidFill>
              </a:rPr>
              <a:t>stego-attack</a:t>
            </a:r>
            <a:r>
              <a:rPr lang="it-IT" sz="1600" dirty="0" smtClean="0"/>
              <a:t>: il mittente ha usato lo stesso cover ripetutamente per nascondere dati. L’attaccante possiede un frammento </a:t>
            </a:r>
            <a:r>
              <a:rPr lang="it-IT" sz="1600" dirty="0" err="1" smtClean="0"/>
              <a:t>stego</a:t>
            </a:r>
            <a:r>
              <a:rPr lang="it-IT" sz="1600" dirty="0" smtClean="0"/>
              <a:t> diverso ma originato dallo stesso cover. In ognuno di questi frammenti </a:t>
            </a:r>
            <a:r>
              <a:rPr lang="it-IT" sz="1600" dirty="0" err="1" smtClean="0"/>
              <a:t>stego</a:t>
            </a:r>
            <a:r>
              <a:rPr lang="it-IT" sz="1600" dirty="0" smtClean="0"/>
              <a:t> è nascosto un diverso messaggio segreto;</a:t>
            </a:r>
          </a:p>
          <a:p>
            <a:pPr lvl="0"/>
            <a:r>
              <a:rPr lang="it-IT" sz="1600" b="1" dirty="0" smtClean="0"/>
              <a:t>- </a:t>
            </a:r>
            <a:r>
              <a:rPr lang="it-IT" sz="1600" b="1" dirty="0" err="1" smtClean="0">
                <a:solidFill>
                  <a:srgbClr val="FF0000"/>
                </a:solidFill>
              </a:rPr>
              <a:t>cover-stego-attack</a:t>
            </a:r>
            <a:r>
              <a:rPr lang="it-IT" sz="1600" dirty="0" smtClean="0">
                <a:solidFill>
                  <a:srgbClr val="FF0000"/>
                </a:solidFill>
              </a:rPr>
              <a:t>:</a:t>
            </a:r>
            <a:r>
              <a:rPr lang="it-IT" sz="1600" dirty="0" smtClean="0"/>
              <a:t> l’attaccante ha intercettato il frammento </a:t>
            </a:r>
            <a:r>
              <a:rPr lang="it-IT" sz="1600" dirty="0" err="1" smtClean="0"/>
              <a:t>stego</a:t>
            </a:r>
            <a:r>
              <a:rPr lang="it-IT" sz="1600" dirty="0" smtClean="0"/>
              <a:t> e sa quale cover è stato usato per crearlo. Ciò fornisce abbastanza informazioni all'attaccante per poter risalire al messaggio segreto; </a:t>
            </a:r>
          </a:p>
          <a:p>
            <a:pPr lvl="0">
              <a:buFontTx/>
              <a:buChar char="-"/>
            </a:pPr>
            <a:r>
              <a:rPr lang="it-IT" sz="1600" b="1" dirty="0" err="1" smtClean="0">
                <a:solidFill>
                  <a:srgbClr val="FF0000"/>
                </a:solidFill>
              </a:rPr>
              <a:t>cover-emb-stego-attack</a:t>
            </a:r>
            <a:r>
              <a:rPr lang="it-IT" sz="1600" dirty="0" smtClean="0"/>
              <a:t>: l’attaccante ha "tutto": ha intercettato il frammento </a:t>
            </a:r>
            <a:r>
              <a:rPr lang="it-IT" sz="1600" dirty="0" err="1" smtClean="0"/>
              <a:t>stego</a:t>
            </a:r>
            <a:r>
              <a:rPr lang="it-IT" sz="1600" dirty="0" smtClean="0"/>
              <a:t>, conosce il cover usato e il messaggio segreto nascosto nel frammento </a:t>
            </a:r>
            <a:r>
              <a:rPr lang="it-IT" sz="1600" dirty="0" err="1" smtClean="0"/>
              <a:t>stego</a:t>
            </a:r>
            <a:r>
              <a:rPr lang="it-IT" sz="1600" dirty="0" smtClean="0"/>
              <a:t>;</a:t>
            </a:r>
          </a:p>
          <a:p>
            <a:pPr lvl="0">
              <a:buFontTx/>
              <a:buChar char="-"/>
            </a:pPr>
            <a:endParaRPr lang="it-IT" sz="1600" dirty="0" smtClean="0"/>
          </a:p>
          <a:p>
            <a:pPr lvl="0"/>
            <a:r>
              <a:rPr lang="it-IT" sz="1600" b="1" dirty="0" smtClean="0">
                <a:solidFill>
                  <a:schemeClr val="accent6"/>
                </a:solidFill>
                <a:latin typeface="Adobe Garamond Pro Bold" pitchFamily="18" charset="0"/>
              </a:rPr>
              <a:t>ATTACCHI ATTIVI:</a:t>
            </a:r>
          </a:p>
          <a:p>
            <a:pPr lvl="0"/>
            <a:r>
              <a:rPr lang="it-IT" sz="1600" b="1" dirty="0" smtClean="0"/>
              <a:t>- </a:t>
            </a:r>
            <a:r>
              <a:rPr lang="it-IT" sz="1600" b="1" dirty="0" err="1" smtClean="0">
                <a:solidFill>
                  <a:srgbClr val="FF0000"/>
                </a:solidFill>
              </a:rPr>
              <a:t>manipulating</a:t>
            </a:r>
            <a:r>
              <a:rPr lang="it-IT" sz="1600" b="1" dirty="0" smtClean="0">
                <a:solidFill>
                  <a:srgbClr val="FF0000"/>
                </a:solidFill>
              </a:rPr>
              <a:t> the </a:t>
            </a:r>
            <a:r>
              <a:rPr lang="it-IT" sz="1600" b="1" dirty="0" err="1" smtClean="0">
                <a:solidFill>
                  <a:srgbClr val="FF0000"/>
                </a:solidFill>
              </a:rPr>
              <a:t>stego</a:t>
            </a:r>
            <a:r>
              <a:rPr lang="it-IT" sz="1600" b="1" dirty="0" smtClean="0">
                <a:solidFill>
                  <a:srgbClr val="FF0000"/>
                </a:solidFill>
              </a:rPr>
              <a:t> data</a:t>
            </a:r>
            <a:r>
              <a:rPr lang="it-IT" sz="1600" dirty="0" smtClean="0"/>
              <a:t>: l’attaccante è in grado di manipolare i frammenti </a:t>
            </a:r>
            <a:r>
              <a:rPr lang="it-IT" sz="1600" dirty="0" err="1" smtClean="0"/>
              <a:t>stego</a:t>
            </a:r>
            <a:r>
              <a:rPr lang="it-IT" sz="1600" dirty="0" smtClean="0"/>
              <a:t>. Il che significa che l’attaccante può togliere il messaggio segreto dal frammento </a:t>
            </a:r>
            <a:r>
              <a:rPr lang="it-IT" sz="1600" dirty="0" err="1" smtClean="0"/>
              <a:t>stego</a:t>
            </a:r>
            <a:r>
              <a:rPr lang="it-IT" sz="1600" dirty="0" smtClean="0"/>
              <a:t> (impedendo la comunicazione segreta);</a:t>
            </a:r>
          </a:p>
          <a:p>
            <a:pPr lvl="0"/>
            <a:r>
              <a:rPr lang="it-IT" sz="1600" b="1" dirty="0" smtClean="0"/>
              <a:t>- </a:t>
            </a:r>
            <a:r>
              <a:rPr lang="it-IT" sz="1600" b="1" dirty="0" err="1" smtClean="0">
                <a:solidFill>
                  <a:srgbClr val="FF0000"/>
                </a:solidFill>
              </a:rPr>
              <a:t>manipulating</a:t>
            </a:r>
            <a:r>
              <a:rPr lang="it-IT" sz="1600" b="1" dirty="0" smtClean="0">
                <a:solidFill>
                  <a:srgbClr val="FF0000"/>
                </a:solidFill>
              </a:rPr>
              <a:t> the cover data</a:t>
            </a:r>
            <a:r>
              <a:rPr lang="it-IT" sz="1600" dirty="0" smtClean="0"/>
              <a:t>: l’attaccante può manipolare il cover e intercettare il frammento </a:t>
            </a:r>
            <a:r>
              <a:rPr lang="it-IT" sz="1600" dirty="0" err="1" smtClean="0"/>
              <a:t>stego</a:t>
            </a:r>
            <a:r>
              <a:rPr lang="it-IT" sz="1600" dirty="0" smtClean="0"/>
              <a:t>. Questo può significare che con un processo più o meno complesso l’attaccante può risalire al messaggio nascosto, </a:t>
            </a:r>
            <a:r>
              <a:rPr lang="it-IT" sz="1600" dirty="0" smtClean="0"/>
              <a:t> </a:t>
            </a:r>
            <a:r>
              <a:rPr lang="it-IT" sz="1600" smtClean="0"/>
              <a:t>e/o modificarlo.</a:t>
            </a:r>
            <a:endParaRPr lang="it-IT" sz="1600" dirty="0" smtClean="0"/>
          </a:p>
          <a:p>
            <a:pPr lvl="0"/>
            <a:endParaRPr lang="it-IT" sz="1600" dirty="0" smtClean="0"/>
          </a:p>
          <a:p>
            <a:r>
              <a:rPr lang="it-IT" sz="1600" b="1" dirty="0" smtClean="0"/>
              <a:t>Lo </a:t>
            </a:r>
            <a:r>
              <a:rPr lang="it-IT" sz="1600" b="1" dirty="0" err="1" smtClean="0"/>
              <a:t>stego-attack</a:t>
            </a:r>
            <a:r>
              <a:rPr lang="it-IT" sz="1600" b="1" dirty="0" smtClean="0"/>
              <a:t> e il </a:t>
            </a:r>
            <a:r>
              <a:rPr lang="it-IT" sz="1600" b="1" dirty="0" err="1" smtClean="0"/>
              <a:t>cover-stego-attack</a:t>
            </a:r>
            <a:r>
              <a:rPr lang="it-IT" sz="1600" b="1" dirty="0" smtClean="0"/>
              <a:t> possono essere prevenuti se il mittente agisce con cautela. Un utente non dovrebbe mai usare come cover più volte lo stesso file, né </a:t>
            </a:r>
            <a:r>
              <a:rPr lang="it-IT" sz="1600" b="1" dirty="0" err="1" smtClean="0"/>
              <a:t>files</a:t>
            </a:r>
            <a:r>
              <a:rPr lang="it-IT" sz="1600" b="1" dirty="0" smtClean="0"/>
              <a:t> facilmente reperibili (es. logo di Yahoo)  o di uso comune (es. file audio dell’avvio di Windows).</a:t>
            </a:r>
          </a:p>
          <a:p>
            <a:endParaRPr lang="it-IT"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214414" y="2571744"/>
            <a:ext cx="7670691" cy="923330"/>
          </a:xfrm>
          <a:prstGeom prst="rect">
            <a:avLst/>
          </a:prstGeom>
          <a:noFill/>
        </p:spPr>
        <p:txBody>
          <a:bodyPr wrap="none" lIns="91440" tIns="45720" rIns="91440" bIns="45720">
            <a:spAutoFit/>
          </a:bodyPr>
          <a:lstStyle/>
          <a:p>
            <a:pPr algn="ctr"/>
            <a:r>
              <a:rPr lang="it-IT"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Grazie per l’attenzione</a:t>
            </a:r>
            <a:endParaRPr lang="it-IT"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 “Steganografia”</a:t>
            </a:r>
            <a:endParaRPr lang="it-IT" dirty="0"/>
          </a:p>
        </p:txBody>
      </p:sp>
      <p:sp>
        <p:nvSpPr>
          <p:cNvPr id="3" name="Segnaposto contenuto 2"/>
          <p:cNvSpPr>
            <a:spLocks noGrp="1"/>
          </p:cNvSpPr>
          <p:nvPr>
            <p:ph idx="1"/>
          </p:nvPr>
        </p:nvSpPr>
        <p:spPr/>
        <p:txBody>
          <a:bodyPr/>
          <a:lstStyle/>
          <a:p>
            <a:pPr>
              <a:buNone/>
            </a:pPr>
            <a:r>
              <a:rPr lang="it-IT" dirty="0" smtClean="0"/>
              <a:t>  </a:t>
            </a:r>
            <a:r>
              <a:rPr lang="it-IT" sz="2400" dirty="0" smtClean="0"/>
              <a:t>La “</a:t>
            </a:r>
            <a:r>
              <a:rPr lang="it-IT" sz="2400" dirty="0" smtClean="0">
                <a:solidFill>
                  <a:srgbClr val="FF0000"/>
                </a:solidFill>
              </a:rPr>
              <a:t>Steganografia</a:t>
            </a:r>
            <a:r>
              <a:rPr lang="it-IT" sz="2400" dirty="0" smtClean="0"/>
              <a:t>” è l'insieme delle tecniche che consente a due o più persone di comunicare in modo tale da nascondere non tanto il contenuto (come nel caso della crittografia), ma la stessa esistenza della comunicazione agli occhi di un eventuale osservatore, tradizionalmente denominato "nemico".</a:t>
            </a:r>
          </a:p>
          <a:p>
            <a:endParaRPr lang="it-IT" dirty="0"/>
          </a:p>
        </p:txBody>
      </p:sp>
      <p:pic>
        <p:nvPicPr>
          <p:cNvPr id="4" name="Picture 2" descr="C:\Programmi\Microsoft Office\MEDIA\CAGCAT10\j0233018.wmf"/>
          <p:cNvPicPr>
            <a:picLocks noChangeAspect="1" noChangeArrowheads="1"/>
          </p:cNvPicPr>
          <p:nvPr/>
        </p:nvPicPr>
        <p:blipFill>
          <a:blip r:embed="rId2"/>
          <a:srcRect/>
          <a:stretch>
            <a:fillRect/>
          </a:stretch>
        </p:blipFill>
        <p:spPr bwMode="auto">
          <a:xfrm>
            <a:off x="3571868" y="3857628"/>
            <a:ext cx="2574202" cy="2614943"/>
          </a:xfrm>
          <a:prstGeom prst="rect">
            <a:avLst/>
          </a:prstGeom>
          <a:ln>
            <a:noFill/>
          </a:ln>
          <a:effectLst>
            <a:softEdge rad="112500"/>
          </a:effectLst>
        </p:spPr>
      </p:pic>
      <p:sp>
        <p:nvSpPr>
          <p:cNvPr id="5" name="Fumetto 4 4"/>
          <p:cNvSpPr/>
          <p:nvPr/>
        </p:nvSpPr>
        <p:spPr>
          <a:xfrm>
            <a:off x="2285984" y="857232"/>
            <a:ext cx="6643734" cy="3571900"/>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Con il tentativo di “scovare” il messaggio e di decifrarlo, si effettua un attacco alla </a:t>
            </a:r>
            <a:r>
              <a:rPr lang="it-IT" dirty="0" smtClean="0">
                <a:solidFill>
                  <a:srgbClr val="FFFF00"/>
                </a:solidFill>
              </a:rPr>
              <a:t>CONFIDENZIALITA’</a:t>
            </a:r>
            <a:endParaRPr lang="it-IT" dirty="0">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Metodi Steganografici nella Storia</a:t>
            </a:r>
            <a:endParaRPr lang="it-IT" dirty="0"/>
          </a:p>
        </p:txBody>
      </p:sp>
      <p:sp>
        <p:nvSpPr>
          <p:cNvPr id="3" name="Segnaposto contenuto 2"/>
          <p:cNvSpPr>
            <a:spLocks noGrp="1"/>
          </p:cNvSpPr>
          <p:nvPr>
            <p:ph idx="1"/>
          </p:nvPr>
        </p:nvSpPr>
        <p:spPr/>
        <p:txBody>
          <a:bodyPr/>
          <a:lstStyle/>
          <a:p>
            <a:r>
              <a:rPr lang="it-IT" dirty="0" smtClean="0"/>
              <a:t>Storie di Erodoto</a:t>
            </a:r>
          </a:p>
          <a:p>
            <a:r>
              <a:rPr lang="it-IT" dirty="0" smtClean="0"/>
              <a:t>Acrostico</a:t>
            </a:r>
          </a:p>
          <a:p>
            <a:r>
              <a:rPr lang="it-IT" dirty="0" smtClean="0"/>
              <a:t>Le griglie di Cardano</a:t>
            </a:r>
          </a:p>
          <a:p>
            <a:r>
              <a:rPr lang="it-IT" dirty="0" smtClean="0"/>
              <a:t>Gli inchiostri invisibili</a:t>
            </a:r>
          </a:p>
          <a:p>
            <a:r>
              <a:rPr lang="it-IT" dirty="0" err="1" smtClean="0"/>
              <a:t>Micropunti</a:t>
            </a:r>
            <a:r>
              <a:rPr lang="it-IT" dirty="0" smtClean="0"/>
              <a:t> fotografici</a:t>
            </a:r>
          </a:p>
          <a:p>
            <a:pPr>
              <a:buNone/>
            </a:pPr>
            <a:endParaRPr lang="it-IT" dirty="0" smtClean="0"/>
          </a:p>
          <a:p>
            <a:endParaRPr lang="it-IT"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500042"/>
            <a:ext cx="7498080" cy="1143000"/>
          </a:xfrm>
        </p:spPr>
        <p:txBody>
          <a:bodyPr>
            <a:noAutofit/>
          </a:bodyPr>
          <a:lstStyle/>
          <a:p>
            <a:r>
              <a:rPr lang="it-IT" i="1" dirty="0" smtClean="0"/>
              <a:t>Storie di Erodoto</a:t>
            </a:r>
            <a:br>
              <a:rPr lang="it-IT" i="1" dirty="0" smtClean="0"/>
            </a:br>
            <a:endParaRPr lang="it-IT" i="1" dirty="0" smtClean="0"/>
          </a:p>
        </p:txBody>
      </p:sp>
      <p:pic>
        <p:nvPicPr>
          <p:cNvPr id="1026" name="Picture 2"/>
          <p:cNvPicPr>
            <a:picLocks noGrp="1" noChangeAspect="1" noChangeArrowheads="1"/>
          </p:cNvPicPr>
          <p:nvPr>
            <p:ph idx="1"/>
          </p:nvPr>
        </p:nvPicPr>
        <p:blipFill>
          <a:blip r:embed="rId2"/>
          <a:srcRect/>
          <a:stretch>
            <a:fillRect/>
          </a:stretch>
        </p:blipFill>
        <p:spPr bwMode="auto">
          <a:xfrm>
            <a:off x="1357290" y="1285860"/>
            <a:ext cx="1905000" cy="2667000"/>
          </a:xfrm>
          <a:prstGeom prst="rect">
            <a:avLst/>
          </a:prstGeom>
          <a:ln>
            <a:noFill/>
          </a:ln>
          <a:effectLst>
            <a:outerShdw blurRad="292100" dist="139700" dir="2700000" algn="tl" rotWithShape="0">
              <a:srgbClr val="333333">
                <a:alpha val="65000"/>
              </a:srgbClr>
            </a:outerShdw>
          </a:effectLst>
        </p:spPr>
      </p:pic>
      <p:sp>
        <p:nvSpPr>
          <p:cNvPr id="5" name="CasellaDiTesto 4"/>
          <p:cNvSpPr txBox="1"/>
          <p:nvPr/>
        </p:nvSpPr>
        <p:spPr>
          <a:xfrm>
            <a:off x="3786182" y="1571612"/>
            <a:ext cx="4071966" cy="646331"/>
          </a:xfrm>
          <a:prstGeom prst="rect">
            <a:avLst/>
          </a:prstGeom>
          <a:noFill/>
        </p:spPr>
        <p:txBody>
          <a:bodyPr wrap="square" rtlCol="0">
            <a:spAutoFit/>
          </a:bodyPr>
          <a:lstStyle/>
          <a:p>
            <a:r>
              <a:rPr lang="it-IT" dirty="0" smtClean="0"/>
              <a:t>Storico Greco</a:t>
            </a:r>
          </a:p>
          <a:p>
            <a:r>
              <a:rPr lang="it-IT" dirty="0" smtClean="0"/>
              <a:t>(484 a.C. ca. - 425 a.C.)</a:t>
            </a:r>
            <a:endParaRPr lang="it-IT" dirty="0"/>
          </a:p>
        </p:txBody>
      </p:sp>
      <p:sp>
        <p:nvSpPr>
          <p:cNvPr id="6" name="CasellaDiTesto 5"/>
          <p:cNvSpPr txBox="1"/>
          <p:nvPr/>
        </p:nvSpPr>
        <p:spPr>
          <a:xfrm>
            <a:off x="1428728" y="4500570"/>
            <a:ext cx="7215238" cy="1477328"/>
          </a:xfrm>
          <a:prstGeom prst="rect">
            <a:avLst/>
          </a:prstGeom>
          <a:noFill/>
        </p:spPr>
        <p:txBody>
          <a:bodyPr wrap="square" rtlCol="0">
            <a:spAutoFit/>
          </a:bodyPr>
          <a:lstStyle/>
          <a:p>
            <a:pPr lvl="0"/>
            <a:r>
              <a:rPr lang="it-IT" b="1" dirty="0" smtClean="0"/>
              <a:t>Erodoto</a:t>
            </a:r>
            <a:r>
              <a:rPr lang="it-IT" dirty="0" smtClean="0"/>
              <a:t> racconta la storia di un nobile persiano che fece tagliare a zero i capelli di uno schiavo fidato al fine di poter tatuare un messaggio sul suo cranio; una volta che i capelli furono ricresciuti, inviò lo schiavo alla sua destinazione, con la sola istruzione di tagliarseli nuovamente.</a:t>
            </a:r>
          </a:p>
          <a:p>
            <a:endParaRPr lang="it-IT"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571480"/>
            <a:ext cx="7498080" cy="1143000"/>
          </a:xfrm>
        </p:spPr>
        <p:txBody>
          <a:bodyPr>
            <a:noAutofit/>
          </a:bodyPr>
          <a:lstStyle/>
          <a:p>
            <a:r>
              <a:rPr lang="it-IT" i="1" dirty="0" smtClean="0"/>
              <a:t>Acrostico</a:t>
            </a:r>
            <a:br>
              <a:rPr lang="it-IT" i="1" dirty="0" smtClean="0"/>
            </a:br>
            <a:endParaRPr lang="it-IT" i="1" dirty="0" smtClean="0"/>
          </a:p>
        </p:txBody>
      </p:sp>
      <p:pic>
        <p:nvPicPr>
          <p:cNvPr id="2050" name="Picture 2"/>
          <p:cNvPicPr>
            <a:picLocks noGrp="1" noChangeAspect="1" noChangeArrowheads="1"/>
          </p:cNvPicPr>
          <p:nvPr>
            <p:ph idx="1"/>
          </p:nvPr>
        </p:nvPicPr>
        <p:blipFill>
          <a:blip r:embed="rId2"/>
          <a:srcRect/>
          <a:stretch>
            <a:fillRect/>
          </a:stretch>
        </p:blipFill>
        <p:spPr bwMode="auto">
          <a:xfrm>
            <a:off x="2571736" y="2857496"/>
            <a:ext cx="4581525" cy="3819525"/>
          </a:xfrm>
          <a:prstGeom prst="rect">
            <a:avLst/>
          </a:prstGeom>
          <a:noFill/>
          <a:ln w="9525">
            <a:noFill/>
            <a:miter lim="800000"/>
            <a:headEnd/>
            <a:tailEnd/>
          </a:ln>
          <a:effectLst/>
        </p:spPr>
      </p:pic>
      <p:sp>
        <p:nvSpPr>
          <p:cNvPr id="5" name="CasellaDiTesto 4"/>
          <p:cNvSpPr txBox="1"/>
          <p:nvPr/>
        </p:nvSpPr>
        <p:spPr>
          <a:xfrm>
            <a:off x="1142976" y="1571612"/>
            <a:ext cx="7715304" cy="923330"/>
          </a:xfrm>
          <a:prstGeom prst="rect">
            <a:avLst/>
          </a:prstGeom>
          <a:noFill/>
        </p:spPr>
        <p:txBody>
          <a:bodyPr wrap="square" rtlCol="0">
            <a:spAutoFit/>
          </a:bodyPr>
          <a:lstStyle/>
          <a:p>
            <a:r>
              <a:rPr lang="it-IT" dirty="0" smtClean="0"/>
              <a:t>Un </a:t>
            </a:r>
            <a:r>
              <a:rPr lang="it-IT" b="1" dirty="0" smtClean="0"/>
              <a:t>acrostico</a:t>
            </a:r>
            <a:r>
              <a:rPr lang="it-IT" dirty="0" smtClean="0"/>
              <a:t> è un componimento poetico in cui le lettere o le sillabe o le parole iniziali di ciascun verso formano un nome o una frase, a loro volta denominate </a:t>
            </a:r>
            <a:r>
              <a:rPr lang="it-IT" dirty="0" smtClean="0">
                <a:hlinkClick r:id="rId3" tooltip="Acronimo"/>
              </a:rPr>
              <a:t>acronimo</a:t>
            </a:r>
            <a:r>
              <a:rPr lang="it-IT" dirty="0" smtClean="0"/>
              <a:t>.</a:t>
            </a:r>
            <a:endParaRPr lang="it-IT"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smtClean="0"/>
              <a:t>Le griglie di Cardano </a:t>
            </a:r>
          </a:p>
        </p:txBody>
      </p:sp>
      <p:pic>
        <p:nvPicPr>
          <p:cNvPr id="4" name="Segnaposto contenuto 3"/>
          <p:cNvPicPr>
            <a:picLocks noGrp="1"/>
          </p:cNvPicPr>
          <p:nvPr>
            <p:ph idx="1"/>
          </p:nvPr>
        </p:nvPicPr>
        <p:blipFill>
          <a:blip r:embed="rId2"/>
          <a:srcRect/>
          <a:stretch>
            <a:fillRect/>
          </a:stretch>
        </p:blipFill>
        <p:spPr bwMode="auto">
          <a:xfrm>
            <a:off x="1285852" y="1928802"/>
            <a:ext cx="6980953" cy="1314286"/>
          </a:xfrm>
          <a:prstGeom prst="rect">
            <a:avLst/>
          </a:prstGeom>
          <a:ln>
            <a:noFill/>
          </a:ln>
          <a:effectLst>
            <a:outerShdw blurRad="292100" dist="139700" dir="2700000" algn="tl" rotWithShape="0">
              <a:srgbClr val="333333">
                <a:alpha val="65000"/>
              </a:srgbClr>
            </a:outerShdw>
          </a:effectLst>
        </p:spPr>
      </p:pic>
      <p:sp>
        <p:nvSpPr>
          <p:cNvPr id="5" name="CasellaDiTesto 4"/>
          <p:cNvSpPr txBox="1"/>
          <p:nvPr/>
        </p:nvSpPr>
        <p:spPr>
          <a:xfrm>
            <a:off x="1500166" y="3786190"/>
            <a:ext cx="7000924" cy="2031325"/>
          </a:xfrm>
          <a:prstGeom prst="rect">
            <a:avLst/>
          </a:prstGeom>
          <a:noFill/>
        </p:spPr>
        <p:txBody>
          <a:bodyPr wrap="square" rtlCol="0">
            <a:spAutoFit/>
          </a:bodyPr>
          <a:lstStyle/>
          <a:p>
            <a:r>
              <a:rPr lang="it-IT" dirty="0" smtClean="0"/>
              <a:t>La </a:t>
            </a:r>
            <a:r>
              <a:rPr lang="it-IT" b="1" dirty="0" smtClean="0"/>
              <a:t>griglia di Cardano </a:t>
            </a:r>
            <a:r>
              <a:rPr lang="it-IT" dirty="0" smtClean="0"/>
              <a:t>è un metodo per la scrittura di messaggi segreti inventato dal </a:t>
            </a:r>
            <a:r>
              <a:rPr lang="it-IT" dirty="0" smtClean="0">
                <a:hlinkClick r:id="rId3" tooltip="Matematica"/>
              </a:rPr>
              <a:t>matematico</a:t>
            </a:r>
            <a:r>
              <a:rPr lang="it-IT" dirty="0" smtClean="0"/>
              <a:t> </a:t>
            </a:r>
            <a:r>
              <a:rPr lang="it-IT" dirty="0" smtClean="0">
                <a:hlinkClick r:id="rId4" tooltip="Italia"/>
              </a:rPr>
              <a:t>italiano</a:t>
            </a:r>
            <a:r>
              <a:rPr lang="it-IT" dirty="0" smtClean="0"/>
              <a:t> </a:t>
            </a:r>
            <a:r>
              <a:rPr lang="it-IT" dirty="0" smtClean="0">
                <a:hlinkClick r:id="rId5" tooltip="Girolamo Cardano"/>
              </a:rPr>
              <a:t>Girolamo Cardano</a:t>
            </a:r>
            <a:r>
              <a:rPr lang="it-IT" dirty="0" smtClean="0"/>
              <a:t> nel </a:t>
            </a:r>
            <a:r>
              <a:rPr lang="it-IT" dirty="0" smtClean="0">
                <a:hlinkClick r:id="rId6" tooltip="1550"/>
              </a:rPr>
              <a:t>1550</a:t>
            </a:r>
            <a:r>
              <a:rPr lang="it-IT" dirty="0" smtClean="0"/>
              <a:t>. </a:t>
            </a:r>
          </a:p>
          <a:p>
            <a:r>
              <a:rPr lang="it-IT" dirty="0" smtClean="0"/>
              <a:t>Si basa sull'utilizzo di un foglio di carta in cui sono opportunamente ritagliate delle aperture attraverso le quali si scrive il messaggio su un foglio sottostante: rimossa la griglia, si completano le porzioni del messaggio terminando lo scritto inserendo del testo di senso compiuto fino ad ottenere un messaggio all'apparenza normale.</a:t>
            </a:r>
            <a:endParaRPr lang="it-IT"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728" y="571480"/>
            <a:ext cx="7498080" cy="1143000"/>
          </a:xfrm>
        </p:spPr>
        <p:txBody>
          <a:bodyPr>
            <a:noAutofit/>
          </a:bodyPr>
          <a:lstStyle/>
          <a:p>
            <a:r>
              <a:rPr lang="it-IT" i="1" dirty="0" smtClean="0"/>
              <a:t>Gli inchiostri invisibili</a:t>
            </a:r>
            <a:br>
              <a:rPr lang="it-IT" i="1" dirty="0" smtClean="0"/>
            </a:br>
            <a:endParaRPr lang="it-IT" i="1" dirty="0" smtClean="0"/>
          </a:p>
        </p:txBody>
      </p:sp>
      <p:sp>
        <p:nvSpPr>
          <p:cNvPr id="4" name="CasellaDiTesto 3"/>
          <p:cNvSpPr txBox="1"/>
          <p:nvPr/>
        </p:nvSpPr>
        <p:spPr>
          <a:xfrm>
            <a:off x="1285852" y="1643050"/>
            <a:ext cx="7358114" cy="1477328"/>
          </a:xfrm>
          <a:prstGeom prst="rect">
            <a:avLst/>
          </a:prstGeom>
          <a:noFill/>
        </p:spPr>
        <p:txBody>
          <a:bodyPr wrap="square" rtlCol="0">
            <a:spAutoFit/>
          </a:bodyPr>
          <a:lstStyle/>
          <a:p>
            <a:r>
              <a:rPr lang="it-IT" dirty="0" smtClean="0"/>
              <a:t>Gli </a:t>
            </a:r>
            <a:r>
              <a:rPr lang="it-IT" b="1" dirty="0" smtClean="0"/>
              <a:t>inchiostri invisibili</a:t>
            </a:r>
            <a:r>
              <a:rPr lang="it-IT" dirty="0" smtClean="0"/>
              <a:t> (o inchiostri simpatici) sono sostanze che, in condizioni normali, non lasciano tracce visibili se usate per scrivere su un foglio di carta, ma diventano visibili (rivelando in tal modo la scrittura) se il foglio viene sottoposto a qualche trattamento ,come ad esempio una fonte di calore. </a:t>
            </a:r>
            <a:endParaRPr lang="it-IT" dirty="0"/>
          </a:p>
        </p:txBody>
      </p:sp>
      <p:pic>
        <p:nvPicPr>
          <p:cNvPr id="3074" name="Picture 2"/>
          <p:cNvPicPr>
            <a:picLocks noChangeAspect="1" noChangeArrowheads="1"/>
          </p:cNvPicPr>
          <p:nvPr/>
        </p:nvPicPr>
        <p:blipFill>
          <a:blip r:embed="rId2"/>
          <a:srcRect/>
          <a:stretch>
            <a:fillRect/>
          </a:stretch>
        </p:blipFill>
        <p:spPr bwMode="auto">
          <a:xfrm>
            <a:off x="1357290" y="3571876"/>
            <a:ext cx="3020533" cy="2000264"/>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5214942" y="3214686"/>
            <a:ext cx="2895383" cy="2547937"/>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00166" y="500042"/>
            <a:ext cx="7498080" cy="1143000"/>
          </a:xfrm>
        </p:spPr>
        <p:txBody>
          <a:bodyPr>
            <a:noAutofit/>
          </a:bodyPr>
          <a:lstStyle/>
          <a:p>
            <a:r>
              <a:rPr lang="it-IT" i="1" dirty="0" err="1" smtClean="0"/>
              <a:t>Micropunti</a:t>
            </a:r>
            <a:r>
              <a:rPr lang="it-IT" i="1" dirty="0" smtClean="0"/>
              <a:t> fotografici</a:t>
            </a:r>
            <a:br>
              <a:rPr lang="it-IT" i="1" dirty="0" smtClean="0"/>
            </a:br>
            <a:endParaRPr lang="it-IT" i="1" dirty="0" smtClean="0"/>
          </a:p>
        </p:txBody>
      </p:sp>
      <p:sp>
        <p:nvSpPr>
          <p:cNvPr id="6" name="CasellaDiTesto 5"/>
          <p:cNvSpPr txBox="1"/>
          <p:nvPr/>
        </p:nvSpPr>
        <p:spPr>
          <a:xfrm>
            <a:off x="1142976" y="1357298"/>
            <a:ext cx="7715304" cy="646331"/>
          </a:xfrm>
          <a:prstGeom prst="rect">
            <a:avLst/>
          </a:prstGeom>
          <a:noFill/>
        </p:spPr>
        <p:txBody>
          <a:bodyPr wrap="square" rtlCol="0">
            <a:spAutoFit/>
          </a:bodyPr>
          <a:lstStyle/>
          <a:p>
            <a:r>
              <a:rPr lang="it-IT" dirty="0" smtClean="0"/>
              <a:t>La tecnica dei </a:t>
            </a:r>
            <a:r>
              <a:rPr lang="it-IT" dirty="0" err="1" smtClean="0"/>
              <a:t>micropunti</a:t>
            </a:r>
            <a:r>
              <a:rPr lang="it-IT" dirty="0" smtClean="0"/>
              <a:t> fotografici fu inventata dal direttore dell’ F.B.I. durante la seconda guerra mondiale</a:t>
            </a:r>
            <a:endParaRPr lang="it-IT" dirty="0"/>
          </a:p>
        </p:txBody>
      </p:sp>
      <p:pic>
        <p:nvPicPr>
          <p:cNvPr id="4098" name="Picture 2"/>
          <p:cNvPicPr>
            <a:picLocks noChangeAspect="1" noChangeArrowheads="1"/>
          </p:cNvPicPr>
          <p:nvPr/>
        </p:nvPicPr>
        <p:blipFill>
          <a:blip r:embed="rId2"/>
          <a:srcRect/>
          <a:stretch>
            <a:fillRect/>
          </a:stretch>
        </p:blipFill>
        <p:spPr bwMode="auto">
          <a:xfrm>
            <a:off x="1714480" y="3500438"/>
            <a:ext cx="1695450" cy="12954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5286380" y="2857496"/>
            <a:ext cx="1866900" cy="1524000"/>
          </a:xfrm>
          <a:prstGeom prst="rect">
            <a:avLst/>
          </a:prstGeom>
          <a:noFill/>
          <a:ln w="9525">
            <a:noFill/>
            <a:miter lim="800000"/>
            <a:headEnd/>
            <a:tailEnd/>
          </a:ln>
          <a:effectLst/>
        </p:spPr>
      </p:pic>
      <p:cxnSp>
        <p:nvCxnSpPr>
          <p:cNvPr id="10" name="Connettore 1 9"/>
          <p:cNvCxnSpPr/>
          <p:nvPr/>
        </p:nvCxnSpPr>
        <p:spPr>
          <a:xfrm rot="10800000" flipV="1">
            <a:off x="2928926" y="2857496"/>
            <a:ext cx="2357454" cy="114300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Connettore 1 11"/>
          <p:cNvCxnSpPr/>
          <p:nvPr/>
        </p:nvCxnSpPr>
        <p:spPr>
          <a:xfrm rot="10800000">
            <a:off x="2857488" y="4143380"/>
            <a:ext cx="2428892" cy="214314"/>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244</TotalTime>
  <Words>1173</Words>
  <Application>Microsoft Office PowerPoint</Application>
  <PresentationFormat>Presentazione su schermo (4:3)</PresentationFormat>
  <Paragraphs>143</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Solstizio</vt:lpstr>
      <vt:lpstr>UNIVERSITA’ DEGLI STUDI DI PERUGIA Facoltà di Scienze Matematiche, Fisiche e Naturali Corso di Laurea Specialistica in Informatica</vt:lpstr>
      <vt:lpstr>Argomenti Trattati:</vt:lpstr>
      <vt:lpstr>Definizione “Steganografia”</vt:lpstr>
      <vt:lpstr>Metodi Steganografici nella Storia</vt:lpstr>
      <vt:lpstr>Storie di Erodoto </vt:lpstr>
      <vt:lpstr>Acrostico </vt:lpstr>
      <vt:lpstr>Le griglie di Cardano </vt:lpstr>
      <vt:lpstr>Gli inchiostri invisibili </vt:lpstr>
      <vt:lpstr>Micropunti fotografici </vt:lpstr>
      <vt:lpstr>Il sistema steganografico</vt:lpstr>
      <vt:lpstr>Steganografia a chiave pubblica</vt:lpstr>
      <vt:lpstr>Tecniche steganografiche</vt:lpstr>
      <vt:lpstr>Tecniche steganografiche</vt:lpstr>
      <vt:lpstr>Steganografia Iniettiva </vt:lpstr>
      <vt:lpstr>Steganografia Generativa</vt:lpstr>
      <vt:lpstr>Steganografia Sostitutiva</vt:lpstr>
      <vt:lpstr>Esempio Steganografia sostitutiva</vt:lpstr>
      <vt:lpstr>Steganografia Selettiva</vt:lpstr>
      <vt:lpstr>Steganografia Costruttiva</vt:lpstr>
      <vt:lpstr>Stegoanalisi</vt:lpstr>
      <vt:lpstr>Lo stegasistema esteso</vt:lpstr>
      <vt:lpstr>Diapositiva 22</vt:lpstr>
      <vt:lpstr>Diapositiva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Luca</dc:creator>
  <cp:lastModifiedBy>Luca</cp:lastModifiedBy>
  <cp:revision>27</cp:revision>
  <dcterms:created xsi:type="dcterms:W3CDTF">2010-05-10T12:05:16Z</dcterms:created>
  <dcterms:modified xsi:type="dcterms:W3CDTF">2010-05-12T07:23:22Z</dcterms:modified>
</cp:coreProperties>
</file>