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9" r:id="rId4"/>
    <p:sldId id="282" r:id="rId5"/>
    <p:sldId id="262" r:id="rId6"/>
    <p:sldId id="258" r:id="rId7"/>
    <p:sldId id="260" r:id="rId8"/>
    <p:sldId id="283" r:id="rId9"/>
    <p:sldId id="289" r:id="rId10"/>
    <p:sldId id="278" r:id="rId11"/>
    <p:sldId id="263" r:id="rId12"/>
    <p:sldId id="264" r:id="rId13"/>
    <p:sldId id="265" r:id="rId14"/>
    <p:sldId id="288" r:id="rId15"/>
    <p:sldId id="284" r:id="rId16"/>
    <p:sldId id="277" r:id="rId17"/>
    <p:sldId id="268" r:id="rId18"/>
    <p:sldId id="285" r:id="rId19"/>
    <p:sldId id="280" r:id="rId20"/>
    <p:sldId id="270" r:id="rId21"/>
    <p:sldId id="290" r:id="rId22"/>
    <p:sldId id="271" r:id="rId23"/>
    <p:sldId id="287" r:id="rId24"/>
    <p:sldId id="272" r:id="rId25"/>
    <p:sldId id="281" r:id="rId26"/>
    <p:sldId id="291" r:id="rId27"/>
    <p:sldId id="273" r:id="rId28"/>
    <p:sldId id="274" r:id="rId29"/>
    <p:sldId id="275" r:id="rId30"/>
    <p:sldId id="276" r:id="rId3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1FA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5" autoAdjust="0"/>
    <p:restoredTop sz="94709" autoAdjust="0"/>
  </p:normalViewPr>
  <p:slideViewPr>
    <p:cSldViewPr>
      <p:cViewPr varScale="1">
        <p:scale>
          <a:sx n="70" d="100"/>
          <a:sy n="70" d="100"/>
        </p:scale>
        <p:origin x="-119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8E3AA6-080A-4111-A2A0-CE83A22623FF}" type="datetimeFigureOut">
              <a:rPr lang="it-IT" smtClean="0"/>
              <a:pPr/>
              <a:t>31/05/2010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77D498-4DA4-4151-99B7-AE41C89C3CA6}"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D77D498-4DA4-4151-99B7-AE41C89C3CA6}" type="slidenum">
              <a:rPr lang="it-IT" smtClean="0"/>
              <a:pPr/>
              <a:t>7</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7C22548-050B-40DA-938F-00F96EB3E446}" type="datetimeFigureOut">
              <a:rPr lang="it-IT" smtClean="0"/>
              <a:pPr/>
              <a:t>31/05/2010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8CA126-E5D0-405A-A46E-6901AC0637AE}"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7C22548-050B-40DA-938F-00F96EB3E446}" type="datetimeFigureOut">
              <a:rPr lang="it-IT" smtClean="0"/>
              <a:pPr/>
              <a:t>31/05/2010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8CA126-E5D0-405A-A46E-6901AC0637AE}"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7C22548-050B-40DA-938F-00F96EB3E446}" type="datetimeFigureOut">
              <a:rPr lang="it-IT" smtClean="0"/>
              <a:pPr/>
              <a:t>31/05/2010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8CA126-E5D0-405A-A46E-6901AC0637AE}"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7C22548-050B-40DA-938F-00F96EB3E446}" type="datetimeFigureOut">
              <a:rPr lang="it-IT" smtClean="0"/>
              <a:pPr/>
              <a:t>31/05/2010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8CA126-E5D0-405A-A46E-6901AC0637AE}"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7C22548-050B-40DA-938F-00F96EB3E446}" type="datetimeFigureOut">
              <a:rPr lang="it-IT" smtClean="0"/>
              <a:pPr/>
              <a:t>31/05/2010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8CA126-E5D0-405A-A46E-6901AC0637AE}"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7C22548-050B-40DA-938F-00F96EB3E446}" type="datetimeFigureOut">
              <a:rPr lang="it-IT" smtClean="0"/>
              <a:pPr/>
              <a:t>31/05/2010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68CA126-E5D0-405A-A46E-6901AC0637AE}"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7C22548-050B-40DA-938F-00F96EB3E446}" type="datetimeFigureOut">
              <a:rPr lang="it-IT" smtClean="0"/>
              <a:pPr/>
              <a:t>31/05/2010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68CA126-E5D0-405A-A46E-6901AC0637AE}"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7C22548-050B-40DA-938F-00F96EB3E446}" type="datetimeFigureOut">
              <a:rPr lang="it-IT" smtClean="0"/>
              <a:pPr/>
              <a:t>31/05/2010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68CA126-E5D0-405A-A46E-6901AC0637AE}"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7C22548-050B-40DA-938F-00F96EB3E446}" type="datetimeFigureOut">
              <a:rPr lang="it-IT" smtClean="0"/>
              <a:pPr/>
              <a:t>31/05/2010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68CA126-E5D0-405A-A46E-6901AC0637AE}"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7C22548-050B-40DA-938F-00F96EB3E446}" type="datetimeFigureOut">
              <a:rPr lang="it-IT" smtClean="0"/>
              <a:pPr/>
              <a:t>31/05/2010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68CA126-E5D0-405A-A46E-6901AC0637AE}"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7C22548-050B-40DA-938F-00F96EB3E446}" type="datetimeFigureOut">
              <a:rPr lang="it-IT" smtClean="0"/>
              <a:pPr/>
              <a:t>31/05/2010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68CA126-E5D0-405A-A46E-6901AC0637AE}"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22548-050B-40DA-938F-00F96EB3E446}" type="datetimeFigureOut">
              <a:rPr lang="it-IT" smtClean="0"/>
              <a:pPr/>
              <a:t>31/05/2010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CA126-E5D0-405A-A46E-6901AC0637AE}"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642910" y="1471600"/>
            <a:ext cx="7772400" cy="1528772"/>
          </a:xfrm>
        </p:spPr>
        <p:txBody>
          <a:bodyPr>
            <a:normAutofit/>
          </a:bodyPr>
          <a:lstStyle/>
          <a:p>
            <a:r>
              <a:rPr lang="it-IT" sz="7200" dirty="0" smtClean="0">
                <a:ln w="18415" cmpd="sng">
                  <a:solidFill>
                    <a:srgbClr val="FFFFFF"/>
                  </a:solidFill>
                  <a:prstDash val="solid"/>
                </a:ln>
                <a:solidFill>
                  <a:schemeClr val="tx2">
                    <a:lumMod val="50000"/>
                  </a:schemeClr>
                </a:solidFill>
                <a:effectLst>
                  <a:outerShdw blurRad="63500" dir="3600000" algn="tl" rotWithShape="0">
                    <a:srgbClr val="000000">
                      <a:alpha val="70000"/>
                    </a:srgbClr>
                  </a:outerShdw>
                </a:effectLst>
              </a:rPr>
              <a:t>SPAM</a:t>
            </a:r>
            <a:endParaRPr lang="it-IT" sz="7200" dirty="0">
              <a:solidFill>
                <a:schemeClr val="tx2">
                  <a:lumMod val="50000"/>
                </a:schemeClr>
              </a:solidFill>
            </a:endParaRPr>
          </a:p>
        </p:txBody>
      </p:sp>
      <p:sp>
        <p:nvSpPr>
          <p:cNvPr id="3" name="Sottotitolo 2"/>
          <p:cNvSpPr>
            <a:spLocks noGrp="1"/>
          </p:cNvSpPr>
          <p:nvPr>
            <p:ph type="subTitle" idx="1"/>
          </p:nvPr>
        </p:nvSpPr>
        <p:spPr>
          <a:xfrm>
            <a:off x="1357290" y="3214686"/>
            <a:ext cx="6400800" cy="1752600"/>
          </a:xfrm>
        </p:spPr>
        <p:txBody>
          <a:bodyPr/>
          <a:lstStyle/>
          <a:p>
            <a:r>
              <a:rPr lang="it-IT" i="1" dirty="0" smtClean="0">
                <a:solidFill>
                  <a:schemeClr val="tx1"/>
                </a:solidFill>
              </a:rPr>
              <a:t>Elementi di Sicurezza Informatica</a:t>
            </a:r>
          </a:p>
          <a:p>
            <a:r>
              <a:rPr lang="it-IT" i="1" dirty="0" smtClean="0">
                <a:solidFill>
                  <a:schemeClr val="tx1"/>
                </a:solidFill>
              </a:rPr>
              <a:t>A.A. 2009-2010</a:t>
            </a:r>
          </a:p>
          <a:p>
            <a:endParaRPr lang="it-IT" dirty="0"/>
          </a:p>
        </p:txBody>
      </p:sp>
      <p:sp>
        <p:nvSpPr>
          <p:cNvPr id="5" name="CasellaDiTesto 4"/>
          <p:cNvSpPr txBox="1"/>
          <p:nvPr/>
        </p:nvSpPr>
        <p:spPr>
          <a:xfrm>
            <a:off x="4286248" y="5715016"/>
            <a:ext cx="4500594" cy="830997"/>
          </a:xfrm>
          <a:prstGeom prst="rect">
            <a:avLst/>
          </a:prstGeom>
          <a:noFill/>
        </p:spPr>
        <p:txBody>
          <a:bodyPr wrap="square" rtlCol="0">
            <a:spAutoFit/>
          </a:bodyPr>
          <a:lstStyle/>
          <a:p>
            <a:r>
              <a:rPr lang="it-IT" sz="4800" i="1" dirty="0" smtClean="0">
                <a:solidFill>
                  <a:schemeClr val="accent1">
                    <a:lumMod val="75000"/>
                  </a:schemeClr>
                </a:solidFill>
                <a:latin typeface="Palace Script MT" pitchFamily="66" charset="0"/>
              </a:rPr>
              <a:t>      </a:t>
            </a:r>
            <a:r>
              <a:rPr lang="it-IT" sz="4800" i="1" dirty="0" smtClean="0">
                <a:solidFill>
                  <a:schemeClr val="accent1">
                    <a:lumMod val="75000"/>
                  </a:schemeClr>
                </a:solidFill>
                <a:latin typeface="Brush Script MT" pitchFamily="66" charset="0"/>
              </a:rPr>
              <a:t>Cecilia </a:t>
            </a:r>
            <a:r>
              <a:rPr lang="it-IT" sz="4800" i="1" dirty="0" err="1" smtClean="0">
                <a:solidFill>
                  <a:schemeClr val="accent1">
                    <a:lumMod val="75000"/>
                  </a:schemeClr>
                </a:solidFill>
                <a:latin typeface="Brush Script MT" pitchFamily="66" charset="0"/>
              </a:rPr>
              <a:t>Bracuto</a:t>
            </a:r>
            <a:endParaRPr lang="it-IT" sz="4800" i="1" dirty="0">
              <a:solidFill>
                <a:schemeClr val="accent1">
                  <a:lumMod val="75000"/>
                </a:schemeClr>
              </a:solidFill>
              <a:latin typeface="Palace Script MT"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solidFill>
                  <a:schemeClr val="bg1"/>
                </a:solidFill>
                <a:latin typeface="Bodoni MT Black" pitchFamily="18" charset="0"/>
              </a:rPr>
              <a:t>Come opera uno spammer</a:t>
            </a:r>
            <a:endParaRPr lang="it-IT" i="1" dirty="0">
              <a:solidFill>
                <a:schemeClr val="bg1"/>
              </a:solidFill>
              <a:latin typeface="Bodoni MT Black" pitchFamily="18" charset="0"/>
            </a:endParaRPr>
          </a:p>
        </p:txBody>
      </p:sp>
      <p:sp>
        <p:nvSpPr>
          <p:cNvPr id="3" name="Segnaposto contenuto 2"/>
          <p:cNvSpPr>
            <a:spLocks noGrp="1"/>
          </p:cNvSpPr>
          <p:nvPr>
            <p:ph idx="1"/>
          </p:nvPr>
        </p:nvSpPr>
        <p:spPr/>
        <p:txBody>
          <a:bodyPr>
            <a:normAutofit/>
          </a:bodyPr>
          <a:lstStyle/>
          <a:p>
            <a:r>
              <a:rPr lang="it-IT" sz="2400" dirty="0" smtClean="0"/>
              <a:t>Generando gli indirizzi in modo automatico (</a:t>
            </a:r>
            <a:r>
              <a:rPr lang="it-IT" sz="2400" b="1" dirty="0" err="1" smtClean="0">
                <a:solidFill>
                  <a:srgbClr val="D11FAB"/>
                </a:solidFill>
              </a:rPr>
              <a:t>dictionary</a:t>
            </a:r>
            <a:r>
              <a:rPr lang="it-IT" sz="2400" b="1" dirty="0" smtClean="0">
                <a:solidFill>
                  <a:srgbClr val="D11FAB"/>
                </a:solidFill>
              </a:rPr>
              <a:t> </a:t>
            </a:r>
            <a:r>
              <a:rPr lang="it-IT" sz="2400" b="1" dirty="0" err="1" smtClean="0">
                <a:solidFill>
                  <a:srgbClr val="D11FAB"/>
                </a:solidFill>
              </a:rPr>
              <a:t>attack</a:t>
            </a:r>
            <a:r>
              <a:rPr lang="it-IT" sz="2400" dirty="0" smtClean="0"/>
              <a:t>);</a:t>
            </a:r>
          </a:p>
          <a:p>
            <a:r>
              <a:rPr lang="it-IT" sz="2400" dirty="0" smtClean="0"/>
              <a:t>Utilizzando i programmi chiamati “spider” (software che, quando si imbattono in un nuovo sito, memorizzano il contenuto delle varie pagine e catalogano i link che puntano in direzione di altri siti. Seguendo questi link continuano il loro percorso dirigendosi verso altri siti.);</a:t>
            </a:r>
          </a:p>
          <a:p>
            <a:r>
              <a:rPr lang="it-IT" sz="2400" dirty="0" smtClean="0"/>
              <a:t>Acquistando gli indirizzi direttamente dagli ISP;</a:t>
            </a:r>
          </a:p>
          <a:p>
            <a:r>
              <a:rPr lang="it-IT" sz="2400" dirty="0" smtClean="0"/>
              <a:t>Setacciando il Web e </a:t>
            </a:r>
            <a:r>
              <a:rPr lang="it-IT" sz="2400" dirty="0" err="1" smtClean="0"/>
              <a:t>Usenet</a:t>
            </a:r>
            <a:r>
              <a:rPr lang="it-IT" sz="2400" dirty="0" smtClean="0"/>
              <a:t> per stringhe di testo che assomigliano a indirizzi.</a:t>
            </a:r>
            <a:endParaRPr lang="it-IT"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solidFill>
                  <a:schemeClr val="bg1"/>
                </a:solidFill>
                <a:latin typeface="Bodoni MT Black" pitchFamily="18" charset="0"/>
              </a:rPr>
              <a:t>Tipi di spamming</a:t>
            </a:r>
            <a:endParaRPr lang="it-IT" i="1" dirty="0">
              <a:solidFill>
                <a:schemeClr val="bg1"/>
              </a:solidFill>
              <a:latin typeface="Bodoni MT Black" pitchFamily="18" charset="0"/>
            </a:endParaRPr>
          </a:p>
        </p:txBody>
      </p:sp>
      <p:sp>
        <p:nvSpPr>
          <p:cNvPr id="3" name="Segnaposto contenuto 2"/>
          <p:cNvSpPr>
            <a:spLocks noGrp="1"/>
          </p:cNvSpPr>
          <p:nvPr>
            <p:ph idx="1"/>
          </p:nvPr>
        </p:nvSpPr>
        <p:spPr>
          <a:noFill/>
        </p:spPr>
        <p:txBody>
          <a:bodyPr>
            <a:normAutofit lnSpcReduction="10000"/>
          </a:bodyPr>
          <a:lstStyle/>
          <a:p>
            <a:pPr>
              <a:buNone/>
            </a:pPr>
            <a:r>
              <a:rPr lang="it-IT" sz="2400" dirty="0" smtClean="0"/>
              <a:t>Non esiste un solo metodo per inviare spam.</a:t>
            </a:r>
          </a:p>
          <a:p>
            <a:r>
              <a:rPr lang="it-IT" sz="2400" b="1" dirty="0" smtClean="0">
                <a:solidFill>
                  <a:srgbClr val="D11FAB"/>
                </a:solidFill>
              </a:rPr>
              <a:t>Spamming attraverso e-mail diretta</a:t>
            </a:r>
            <a:r>
              <a:rPr lang="it-IT" sz="2400" dirty="0" smtClean="0"/>
              <a:t>: è un metodo che si basa sul fatto che molti spammer mandano i loro messaggi attraverso gli </a:t>
            </a:r>
            <a:r>
              <a:rPr lang="it-IT" sz="2400" i="1" dirty="0" smtClean="0">
                <a:solidFill>
                  <a:srgbClr val="D11FAB"/>
                </a:solidFill>
              </a:rPr>
              <a:t>open mail </a:t>
            </a:r>
            <a:r>
              <a:rPr lang="it-IT" sz="2400" i="1" dirty="0" err="1" smtClean="0">
                <a:solidFill>
                  <a:srgbClr val="D11FAB"/>
                </a:solidFill>
              </a:rPr>
              <a:t>relay</a:t>
            </a:r>
            <a:r>
              <a:rPr lang="it-IT" sz="2400" dirty="0" smtClean="0"/>
              <a:t>. I server SMTP inoltrano la posta da un server a un altro; i server utilizzati dagli ISP richiedono una qualche forma di autenticazione che garantisca che l'utente sia un cliente dell'ISP. Però i server open </a:t>
            </a:r>
            <a:r>
              <a:rPr lang="it-IT" sz="2400" dirty="0" err="1" smtClean="0"/>
              <a:t>relay</a:t>
            </a:r>
            <a:r>
              <a:rPr lang="it-IT" sz="2400" dirty="0" smtClean="0"/>
              <a:t> non controllano correttamente chi sta usando il server e inviano tutta la posta al server di destinazione, rendendo più difficile rintracciare lo spammer. </a:t>
            </a:r>
          </a:p>
          <a:p>
            <a:r>
              <a:rPr lang="it-IT" sz="2400" b="1" dirty="0" smtClean="0">
                <a:solidFill>
                  <a:srgbClr val="D11FAB"/>
                </a:solidFill>
              </a:rPr>
              <a:t>Spamming per interposta persona</a:t>
            </a:r>
            <a:r>
              <a:rPr lang="it-IT" sz="2400" dirty="0" smtClean="0"/>
              <a:t>: è un mezzo subdolo utilizzato sfruttando l'ingenuità di molta gente.</a:t>
            </a:r>
            <a:endParaRPr lang="it-IT"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solidFill>
                  <a:schemeClr val="bg1"/>
                </a:solidFill>
                <a:latin typeface="Bodoni MT Black" pitchFamily="18" charset="0"/>
              </a:rPr>
              <a:t>Come difendersi</a:t>
            </a:r>
            <a:endParaRPr lang="it-IT" i="1" dirty="0">
              <a:solidFill>
                <a:schemeClr val="bg1"/>
              </a:solidFill>
              <a:latin typeface="Bodoni MT Black" pitchFamily="18" charset="0"/>
            </a:endParaRPr>
          </a:p>
        </p:txBody>
      </p:sp>
      <p:sp>
        <p:nvSpPr>
          <p:cNvPr id="3" name="Segnaposto contenuto 2"/>
          <p:cNvSpPr>
            <a:spLocks noGrp="1"/>
          </p:cNvSpPr>
          <p:nvPr>
            <p:ph idx="1"/>
          </p:nvPr>
        </p:nvSpPr>
        <p:spPr/>
        <p:txBody>
          <a:bodyPr>
            <a:normAutofit/>
          </a:bodyPr>
          <a:lstStyle/>
          <a:p>
            <a:pPr>
              <a:buNone/>
            </a:pPr>
            <a:r>
              <a:rPr lang="it-IT" sz="2400" dirty="0" smtClean="0">
                <a:latin typeface="+mj-lt"/>
              </a:rPr>
              <a:t>Il</a:t>
            </a:r>
            <a:r>
              <a:rPr lang="it-IT" sz="2400" b="1" dirty="0" smtClean="0">
                <a:solidFill>
                  <a:srgbClr val="D11FAB"/>
                </a:solidFill>
                <a:latin typeface="+mj-lt"/>
              </a:rPr>
              <a:t> bloccaggio </a:t>
            </a:r>
            <a:r>
              <a:rPr lang="it-IT" sz="2400" dirty="0" smtClean="0">
                <a:latin typeface="+mj-lt"/>
              </a:rPr>
              <a:t>si basa sul rifiuto dei messaggi provenienti dai server conosciuti come spammer.</a:t>
            </a:r>
          </a:p>
          <a:p>
            <a:pPr>
              <a:buNone/>
            </a:pPr>
            <a:endParaRPr lang="it-IT" sz="2400" dirty="0" smtClean="0">
              <a:latin typeface="+mj-lt"/>
            </a:endParaRPr>
          </a:p>
          <a:p>
            <a:pPr>
              <a:buNone/>
            </a:pPr>
            <a:endParaRPr lang="it-IT" sz="2400" dirty="0" smtClean="0">
              <a:latin typeface="+mj-lt"/>
            </a:endParaRPr>
          </a:p>
          <a:p>
            <a:pPr>
              <a:buNone/>
            </a:pPr>
            <a:r>
              <a:rPr lang="it-IT" sz="2400" dirty="0" smtClean="0">
                <a:latin typeface="+mj-lt"/>
              </a:rPr>
              <a:t>Una specifica tecnica di bloccaggio comprende le </a:t>
            </a:r>
            <a:r>
              <a:rPr lang="it-IT" sz="2400" i="1" dirty="0" smtClean="0">
                <a:solidFill>
                  <a:srgbClr val="D11FAB"/>
                </a:solidFill>
                <a:latin typeface="+mj-lt"/>
              </a:rPr>
              <a:t>DNSBL</a:t>
            </a:r>
            <a:r>
              <a:rPr lang="it-IT" sz="2400" dirty="0" smtClean="0">
                <a:latin typeface="+mj-lt"/>
              </a:rPr>
              <a:t> (</a:t>
            </a:r>
            <a:r>
              <a:rPr lang="it-IT" sz="2400" dirty="0" err="1" smtClean="0">
                <a:latin typeface="+mj-lt"/>
              </a:rPr>
              <a:t>DNS-black</a:t>
            </a:r>
            <a:r>
              <a:rPr lang="it-IT" sz="2400" dirty="0" smtClean="0">
                <a:latin typeface="+mj-lt"/>
              </a:rPr>
              <a:t> </a:t>
            </a:r>
            <a:r>
              <a:rPr lang="it-IT" sz="2400" dirty="0" err="1" smtClean="0">
                <a:latin typeface="+mj-lt"/>
              </a:rPr>
              <a:t>lists</a:t>
            </a:r>
            <a:r>
              <a:rPr lang="it-IT" sz="2400" dirty="0" smtClean="0">
                <a:latin typeface="+mj-lt"/>
              </a:rPr>
              <a:t>), nelle quali un server pubblica liste di indirizzi IP, in modo che un server possa essere facilmente impostato per rifiutare la posta che proviene da questi indirizzi.</a:t>
            </a:r>
          </a:p>
          <a:p>
            <a:pPr>
              <a:buNone/>
            </a:pPr>
            <a:r>
              <a:rPr lang="en-GB" sz="2400" dirty="0" err="1" smtClean="0">
                <a:solidFill>
                  <a:srgbClr val="000000"/>
                </a:solidFill>
                <a:ea typeface="DejaVu Sans" charset="0"/>
                <a:cs typeface="DejaVu Sans" charset="0"/>
              </a:rPr>
              <a:t>Molti</a:t>
            </a:r>
            <a:r>
              <a:rPr lang="en-GB" sz="2400" dirty="0" smtClean="0">
                <a:solidFill>
                  <a:srgbClr val="000000"/>
                </a:solidFill>
                <a:ea typeface="DejaVu Sans" charset="0"/>
                <a:cs typeface="DejaVu Sans" charset="0"/>
              </a:rPr>
              <a:t> ISP </a:t>
            </a:r>
            <a:r>
              <a:rPr lang="en-GB" sz="2400" dirty="0" err="1" smtClean="0">
                <a:solidFill>
                  <a:srgbClr val="000000"/>
                </a:solidFill>
                <a:ea typeface="DejaVu Sans" charset="0"/>
                <a:cs typeface="DejaVu Sans" charset="0"/>
              </a:rPr>
              <a:t>utilizzano</a:t>
            </a:r>
            <a:r>
              <a:rPr lang="en-GB" sz="2400" dirty="0" smtClean="0">
                <a:solidFill>
                  <a:srgbClr val="000000"/>
                </a:solidFill>
                <a:ea typeface="DejaVu Sans" charset="0"/>
                <a:cs typeface="DejaVu Sans" charset="0"/>
              </a:rPr>
              <a:t> le black lists per </a:t>
            </a:r>
            <a:r>
              <a:rPr lang="en-GB" sz="2400" dirty="0" err="1" smtClean="0">
                <a:solidFill>
                  <a:srgbClr val="000000"/>
                </a:solidFill>
                <a:ea typeface="DejaVu Sans" charset="0"/>
                <a:cs typeface="DejaVu Sans" charset="0"/>
              </a:rPr>
              <a:t>rifiutare</a:t>
            </a:r>
            <a:r>
              <a:rPr lang="en-GB" sz="2400" dirty="0" smtClean="0">
                <a:solidFill>
                  <a:srgbClr val="000000"/>
                </a:solidFill>
                <a:ea typeface="DejaVu Sans" charset="0"/>
                <a:cs typeface="DejaVu Sans" charset="0"/>
              </a:rPr>
              <a:t> </a:t>
            </a:r>
            <a:r>
              <a:rPr lang="en-GB" sz="2400" dirty="0" err="1" smtClean="0">
                <a:solidFill>
                  <a:srgbClr val="000000"/>
                </a:solidFill>
                <a:ea typeface="DejaVu Sans" charset="0"/>
                <a:cs typeface="DejaVu Sans" charset="0"/>
              </a:rPr>
              <a:t>posta</a:t>
            </a:r>
            <a:r>
              <a:rPr lang="en-GB" sz="2400" dirty="0" smtClean="0">
                <a:solidFill>
                  <a:srgbClr val="000000"/>
                </a:solidFill>
                <a:ea typeface="DejaVu Sans" charset="0"/>
                <a:cs typeface="DejaVu Sans" charset="0"/>
              </a:rPr>
              <a:t> </a:t>
            </a:r>
            <a:r>
              <a:rPr lang="en-GB" sz="2400" dirty="0" err="1" smtClean="0">
                <a:solidFill>
                  <a:srgbClr val="000000"/>
                </a:solidFill>
                <a:ea typeface="DejaVu Sans" charset="0"/>
                <a:cs typeface="DejaVu Sans" charset="0"/>
              </a:rPr>
              <a:t>dagli</a:t>
            </a:r>
            <a:r>
              <a:rPr lang="en-GB" sz="2400" dirty="0" smtClean="0">
                <a:solidFill>
                  <a:srgbClr val="000000"/>
                </a:solidFill>
                <a:ea typeface="DejaVu Sans" charset="0"/>
                <a:cs typeface="DejaVu Sans" charset="0"/>
              </a:rPr>
              <a:t> open  mail relay (server </a:t>
            </a:r>
            <a:r>
              <a:rPr lang="en-GB" sz="2400" dirty="0" err="1" smtClean="0">
                <a:solidFill>
                  <a:srgbClr val="000000"/>
                </a:solidFill>
                <a:ea typeface="DejaVu Sans" charset="0"/>
                <a:cs typeface="DejaVu Sans" charset="0"/>
              </a:rPr>
              <a:t>che</a:t>
            </a:r>
            <a:r>
              <a:rPr lang="en-GB" sz="2400" dirty="0" smtClean="0">
                <a:solidFill>
                  <a:srgbClr val="000000"/>
                </a:solidFill>
                <a:ea typeface="DejaVu Sans" charset="0"/>
                <a:cs typeface="DejaVu Sans" charset="0"/>
              </a:rPr>
              <a:t> </a:t>
            </a:r>
            <a:r>
              <a:rPr lang="en-GB" sz="2400" dirty="0" err="1" smtClean="0">
                <a:solidFill>
                  <a:srgbClr val="000000"/>
                </a:solidFill>
                <a:ea typeface="DejaVu Sans" charset="0"/>
                <a:cs typeface="DejaVu Sans" charset="0"/>
              </a:rPr>
              <a:t>inoltrano</a:t>
            </a:r>
            <a:r>
              <a:rPr lang="en-GB" sz="2400" dirty="0" smtClean="0">
                <a:solidFill>
                  <a:srgbClr val="000000"/>
                </a:solidFill>
                <a:ea typeface="DejaVu Sans" charset="0"/>
                <a:cs typeface="DejaVu Sans" charset="0"/>
              </a:rPr>
              <a:t>  </a:t>
            </a:r>
            <a:r>
              <a:rPr lang="en-GB" sz="2400" dirty="0" err="1" smtClean="0">
                <a:solidFill>
                  <a:srgbClr val="000000"/>
                </a:solidFill>
                <a:ea typeface="DejaVu Sans" charset="0"/>
                <a:cs typeface="DejaVu Sans" charset="0"/>
              </a:rPr>
              <a:t>posta</a:t>
            </a:r>
            <a:r>
              <a:rPr lang="en-GB" sz="2400" dirty="0" smtClean="0">
                <a:solidFill>
                  <a:srgbClr val="000000"/>
                </a:solidFill>
                <a:ea typeface="DejaVu Sans" charset="0"/>
                <a:cs typeface="DejaVu Sans" charset="0"/>
              </a:rPr>
              <a:t> </a:t>
            </a:r>
            <a:r>
              <a:rPr lang="en-GB" sz="2400" dirty="0" err="1" smtClean="0">
                <a:solidFill>
                  <a:srgbClr val="000000"/>
                </a:solidFill>
                <a:ea typeface="DejaVu Sans" charset="0"/>
                <a:cs typeface="DejaVu Sans" charset="0"/>
              </a:rPr>
              <a:t>da</a:t>
            </a:r>
            <a:r>
              <a:rPr lang="en-GB" sz="2400" dirty="0" smtClean="0">
                <a:solidFill>
                  <a:srgbClr val="000000"/>
                </a:solidFill>
                <a:ea typeface="DejaVu Sans" charset="0"/>
                <a:cs typeface="DejaVu Sans" charset="0"/>
              </a:rPr>
              <a:t> </a:t>
            </a:r>
            <a:r>
              <a:rPr lang="en-GB" sz="2400" dirty="0" err="1" smtClean="0">
                <a:solidFill>
                  <a:srgbClr val="000000"/>
                </a:solidFill>
                <a:ea typeface="DejaVu Sans" charset="0"/>
                <a:cs typeface="DejaVu Sans" charset="0"/>
              </a:rPr>
              <a:t>qualsiasi</a:t>
            </a:r>
            <a:r>
              <a:rPr lang="en-GB" sz="2400" dirty="0" smtClean="0">
                <a:solidFill>
                  <a:srgbClr val="000000"/>
                </a:solidFill>
                <a:ea typeface="DejaVu Sans" charset="0"/>
                <a:cs typeface="DejaVu Sans" charset="0"/>
              </a:rPr>
              <a:t> </a:t>
            </a:r>
            <a:r>
              <a:rPr lang="en-GB" sz="2400" dirty="0" err="1" smtClean="0">
                <a:solidFill>
                  <a:srgbClr val="000000"/>
                </a:solidFill>
                <a:ea typeface="DejaVu Sans" charset="0"/>
                <a:cs typeface="DejaVu Sans" charset="0"/>
              </a:rPr>
              <a:t>provenienza</a:t>
            </a:r>
            <a:r>
              <a:rPr lang="en-GB" sz="2400" dirty="0" smtClean="0">
                <a:solidFill>
                  <a:srgbClr val="000000"/>
                </a:solidFill>
                <a:ea typeface="DejaVu Sans" charset="0"/>
                <a:cs typeface="DejaVu Sans" charset="0"/>
              </a:rPr>
              <a:t>)‏.</a:t>
            </a:r>
          </a:p>
          <a:p>
            <a:pPr>
              <a:buNone/>
            </a:pPr>
            <a:endParaRPr lang="it-IT" sz="2400" dirty="0">
              <a:latin typeface="+mj-lt"/>
            </a:endParaRPr>
          </a:p>
        </p:txBody>
      </p:sp>
      <p:pic>
        <p:nvPicPr>
          <p:cNvPr id="4" name="Immagine 3" descr="nospam.jpg"/>
          <p:cNvPicPr>
            <a:picLocks noChangeAspect="1"/>
          </p:cNvPicPr>
          <p:nvPr/>
        </p:nvPicPr>
        <p:blipFill>
          <a:blip r:embed="rId2" cstate="print"/>
          <a:stretch>
            <a:fillRect/>
          </a:stretch>
        </p:blipFill>
        <p:spPr>
          <a:xfrm>
            <a:off x="5286380" y="2000240"/>
            <a:ext cx="1181100" cy="11811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158" y="428604"/>
            <a:ext cx="8229600" cy="5954723"/>
          </a:xfrm>
        </p:spPr>
        <p:txBody>
          <a:bodyPr>
            <a:normAutofit/>
          </a:bodyPr>
          <a:lstStyle/>
          <a:p>
            <a:pPr>
              <a:buNone/>
            </a:pPr>
            <a:endParaRPr lang="it-IT" sz="2400" dirty="0" smtClean="0"/>
          </a:p>
          <a:p>
            <a:pPr>
              <a:buNone/>
            </a:pPr>
            <a:endParaRPr lang="it-IT" sz="2400" dirty="0" smtClean="0"/>
          </a:p>
          <a:p>
            <a:pPr>
              <a:buNone/>
            </a:pPr>
            <a:r>
              <a:rPr lang="it-IT" sz="2400" dirty="0" smtClean="0"/>
              <a:t>Esistono vari tipi di filtraggio:</a:t>
            </a:r>
          </a:p>
          <a:p>
            <a:r>
              <a:rPr lang="it-IT" sz="2400" b="1" dirty="0" smtClean="0">
                <a:solidFill>
                  <a:srgbClr val="D11FAB"/>
                </a:solidFill>
              </a:rPr>
              <a:t>Filtraggio statico</a:t>
            </a:r>
            <a:r>
              <a:rPr lang="it-IT" sz="2400" dirty="0" smtClean="0"/>
              <a:t>: gli amministratori di sistema specificano le liste di parole o espressioni regolari non permesse nei messaggi di posta. </a:t>
            </a:r>
          </a:p>
          <a:p>
            <a:pPr>
              <a:buNone/>
            </a:pPr>
            <a:r>
              <a:rPr lang="it-IT" sz="2400" dirty="0" smtClean="0"/>
              <a:t>Essa è una tecnica vantaggiosa in quanto facile da implementare.</a:t>
            </a:r>
          </a:p>
          <a:p>
            <a:pPr>
              <a:buNone/>
            </a:pPr>
            <a:r>
              <a:rPr lang="it-IT" sz="2400" dirty="0" smtClean="0"/>
              <a:t>D'altro canto lo svantaggio consiste nella difficoltà di aggiornamento e nella tendenza ai </a:t>
            </a:r>
            <a:r>
              <a:rPr lang="it-IT" sz="2400" i="1" dirty="0" smtClean="0">
                <a:solidFill>
                  <a:srgbClr val="D11FAB"/>
                </a:solidFill>
              </a:rPr>
              <a:t>falsi positivi </a:t>
            </a:r>
            <a:r>
              <a:rPr lang="it-IT" sz="2400" dirty="0" smtClean="0"/>
              <a:t>(e-mail regolari scambiate erroneamente come spam): è sempre possibile che un messaggio non-spam contenga quella frase o parola nell'elenco.</a:t>
            </a:r>
          </a:p>
          <a:p>
            <a:pPr>
              <a:buNone/>
            </a:pPr>
            <a:endParaRPr lang="it-IT"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sz="2400" b="1" dirty="0" smtClean="0">
                <a:solidFill>
                  <a:srgbClr val="D11FAB"/>
                </a:solidFill>
              </a:rPr>
              <a:t>Filtraggio euristico</a:t>
            </a:r>
            <a:r>
              <a:rPr lang="it-IT" sz="2400" dirty="0" smtClean="0"/>
              <a:t>: si basa nell'assegnare un punteggio numerico a frasi o modelli che si presentano nel messaggio. Ogni messaggio è analizzato e viene annotato il relativo punteggio, esso viene in seguito rifiutato o segnalato come spam se quest'ultimo è superiore ad un valore fissato. In ogni caso, il compito di mantenere e generare le liste di punteggi è lasciato all'amministratore.</a:t>
            </a:r>
          </a:p>
          <a:p>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28604"/>
            <a:ext cx="8229600" cy="5697559"/>
          </a:xfrm>
        </p:spPr>
        <p:txBody>
          <a:bodyPr>
            <a:normAutofit lnSpcReduction="10000"/>
          </a:bodyPr>
          <a:lstStyle/>
          <a:p>
            <a:r>
              <a:rPr lang="it-IT" sz="2400" b="1" dirty="0" smtClean="0">
                <a:solidFill>
                  <a:srgbClr val="D11FAB"/>
                </a:solidFill>
              </a:rPr>
              <a:t>Filtraggio statistico o </a:t>
            </a:r>
            <a:r>
              <a:rPr lang="it-IT" sz="2400" b="1" dirty="0" err="1" smtClean="0">
                <a:solidFill>
                  <a:srgbClr val="D11FAB"/>
                </a:solidFill>
              </a:rPr>
              <a:t>bayesiano</a:t>
            </a:r>
            <a:r>
              <a:rPr lang="it-IT" sz="2400" dirty="0" smtClean="0"/>
              <a:t>: metodo proposto nel 1998 che usa metodi probabilistici, ottenuti grazie al Teorema di </a:t>
            </a:r>
            <a:r>
              <a:rPr lang="it-IT" sz="2400" dirty="0" err="1" smtClean="0"/>
              <a:t>Bayes</a:t>
            </a:r>
            <a:r>
              <a:rPr lang="it-IT" sz="2400" dirty="0" smtClean="0"/>
              <a:t>, per predire se un messaggio è spam o no, basandosi su raccolte di e-mail ricevute dagli utenti.                                        Se in un certo numero di e-mail analizzate in precedenza l'utente ha marcato come spam quelle che contenevano la parola "sex", il filtro ne dedurrà che la presenza di quella parola innalza la probabilità che le mail seguenti contenenti quella parola siano a loro volta spam.                                            Il sistema è in grado di adattarsi in maniera dinamica e veloce.                                        </a:t>
            </a:r>
          </a:p>
          <a:p>
            <a:endParaRPr lang="it-IT" sz="2400" dirty="0" smtClean="0"/>
          </a:p>
          <a:p>
            <a:r>
              <a:rPr lang="it-IT" sz="2400" b="1" dirty="0" smtClean="0">
                <a:solidFill>
                  <a:srgbClr val="D11FAB"/>
                </a:solidFill>
              </a:rPr>
              <a:t>Tecniche miste</a:t>
            </a:r>
            <a:r>
              <a:rPr lang="it-IT" sz="2400" dirty="0" smtClean="0"/>
              <a:t>: stanno crescendo vari sistemi di filtraggio che uniscono più tecniche di riconoscimento dello spam, in modo da minimizzare il rischio di falsi positivi e aumentare l'efficienza del filtraggio.</a:t>
            </a:r>
            <a:endParaRPr lang="it-IT" sz="2400" b="1" dirty="0" smtClean="0">
              <a:solidFill>
                <a:srgbClr val="D11FAB"/>
              </a:solidFill>
            </a:endParaRPr>
          </a:p>
          <a:p>
            <a:endParaRPr lang="it-IT" sz="2400" b="1" dirty="0" smtClean="0">
              <a:solidFill>
                <a:srgbClr val="D11FAB"/>
              </a:solidFill>
            </a:endParaRPr>
          </a:p>
          <a:p>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85728"/>
            <a:ext cx="8229600" cy="5840435"/>
          </a:xfrm>
        </p:spPr>
        <p:txBody>
          <a:bodyPr>
            <a:normAutofit/>
          </a:bodyPr>
          <a:lstStyle/>
          <a:p>
            <a:pPr>
              <a:buNone/>
            </a:pPr>
            <a:endParaRPr lang="it-IT" sz="2400" dirty="0" smtClean="0"/>
          </a:p>
          <a:p>
            <a:pPr>
              <a:buNone/>
            </a:pPr>
            <a:endParaRPr lang="it-IT" sz="2400" dirty="0" smtClean="0"/>
          </a:p>
          <a:p>
            <a:pPr>
              <a:buNone/>
            </a:pPr>
            <a:r>
              <a:rPr lang="it-IT" sz="2400" dirty="0" smtClean="0"/>
              <a:t>I software che utilizzano la tecnica di filtraggio analizzano in modo automatico il contenuto dei messaggi e-mail ed eliminano o spostano in una cartella speciale quelli che somigliano a spam.</a:t>
            </a:r>
          </a:p>
          <a:p>
            <a:pPr>
              <a:buNone/>
            </a:pPr>
            <a:r>
              <a:rPr lang="it-IT" sz="2400" dirty="0" smtClean="0"/>
              <a:t>Sia il filtraggio che il bloccaggio riducono l'ammontare di spam inviato alle caselle postali degli utenti.</a:t>
            </a:r>
          </a:p>
          <a:p>
            <a:pPr>
              <a:buNone/>
            </a:pPr>
            <a:r>
              <a:rPr lang="it-IT" sz="2400" dirty="0" smtClean="0"/>
              <a:t> Il filtraggio tende ad essere una soluzione più accurata poiché può esaminare tutti i dettagli del messaggio.</a:t>
            </a:r>
          </a:p>
          <a:p>
            <a:pPr>
              <a:buNone/>
            </a:pPr>
            <a:r>
              <a:rPr lang="it-IT" sz="2400" dirty="0" smtClean="0"/>
              <a:t>Il bloccaggio riduce la banda sprecata rifiutando i messaggi prima che siano trasmessi al server dell’utente.</a:t>
            </a:r>
          </a:p>
          <a:p>
            <a:pPr>
              <a:buNone/>
            </a:pPr>
            <a:endParaRPr lang="en-GB" sz="2400" dirty="0" smtClean="0"/>
          </a:p>
          <a:p>
            <a:pPr>
              <a:buNone/>
            </a:pPr>
            <a:endParaRPr lang="it-IT"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solidFill>
                  <a:schemeClr val="bg1"/>
                </a:solidFill>
                <a:latin typeface="Bodoni MT Black" pitchFamily="18" charset="0"/>
              </a:rPr>
              <a:t>Come comportarsi</a:t>
            </a:r>
            <a:endParaRPr lang="it-IT" i="1" dirty="0">
              <a:solidFill>
                <a:schemeClr val="bg1"/>
              </a:solidFill>
              <a:latin typeface="Bodoni MT Black" pitchFamily="18" charset="0"/>
            </a:endParaRPr>
          </a:p>
        </p:txBody>
      </p:sp>
      <p:sp>
        <p:nvSpPr>
          <p:cNvPr id="3" name="Segnaposto contenuto 2"/>
          <p:cNvSpPr>
            <a:spLocks noGrp="1"/>
          </p:cNvSpPr>
          <p:nvPr>
            <p:ph idx="1"/>
          </p:nvPr>
        </p:nvSpPr>
        <p:spPr/>
        <p:txBody>
          <a:bodyPr>
            <a:normAutofit/>
          </a:bodyPr>
          <a:lstStyle/>
          <a:p>
            <a:pPr>
              <a:buNone/>
            </a:pPr>
            <a:endParaRPr lang="it-IT" sz="2400" b="1" dirty="0" smtClean="0">
              <a:solidFill>
                <a:srgbClr val="D11FAB"/>
              </a:solidFill>
            </a:endParaRPr>
          </a:p>
          <a:p>
            <a:r>
              <a:rPr lang="it-IT" sz="2400" b="1" dirty="0" smtClean="0">
                <a:solidFill>
                  <a:srgbClr val="D11FAB"/>
                </a:solidFill>
              </a:rPr>
              <a:t>Tenere poco esposto il proprio indirizzo di e-mail</a:t>
            </a:r>
            <a:endParaRPr lang="it-IT" sz="2400" dirty="0" smtClean="0"/>
          </a:p>
          <a:p>
            <a:pPr>
              <a:buNone/>
            </a:pPr>
            <a:r>
              <a:rPr lang="it-IT" sz="2400" dirty="0" smtClean="0"/>
              <a:t>Un sistema per evitare la raccolta di indirizzi è non mettere l'indirizzo di posta negli appositi campi, oppure metterlo con alterazioni. Nel corpo del messaggio (per esempio nella </a:t>
            </a:r>
            <a:r>
              <a:rPr lang="it-IT" sz="2400" dirty="0" err="1" smtClean="0"/>
              <a:t>signature</a:t>
            </a:r>
            <a:r>
              <a:rPr lang="it-IT" sz="2400" dirty="0" smtClean="0"/>
              <a:t>) inserite indicazioni che consentano, ad un lettore interessato, di ricavare il vostro effettivo indirizzo.</a:t>
            </a:r>
          </a:p>
          <a:p>
            <a:pPr>
              <a:buNone/>
            </a:pPr>
            <a:endParaRPr lang="it-IT" sz="2400" dirty="0" smtClean="0"/>
          </a:p>
          <a:p>
            <a:pPr>
              <a:buNone/>
            </a:pPr>
            <a:r>
              <a:rPr lang="it-IT" sz="2400" dirty="0" smtClean="0"/>
              <a:t>E’ opportuno alterare gli indirizzi in modo tale che gli esseri umani possano riconoscerli ma i software degli spammer no.</a:t>
            </a:r>
          </a:p>
          <a:p>
            <a:pPr>
              <a:buNone/>
            </a:pPr>
            <a:endParaRPr lang="it-IT" sz="2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28604"/>
            <a:ext cx="8229600" cy="5697559"/>
          </a:xfrm>
        </p:spPr>
        <p:txBody>
          <a:bodyPr>
            <a:noAutofit/>
          </a:bodyPr>
          <a:lstStyle/>
          <a:p>
            <a:pPr>
              <a:buNone/>
            </a:pPr>
            <a:endParaRPr lang="it-IT" dirty="0" smtClean="0"/>
          </a:p>
          <a:p>
            <a:pPr>
              <a:buNone/>
            </a:pPr>
            <a:r>
              <a:rPr lang="it-IT" sz="2400" dirty="0" smtClean="0"/>
              <a:t>Per esempio,</a:t>
            </a:r>
          </a:p>
          <a:p>
            <a:pPr algn="ctr">
              <a:buNone/>
            </a:pPr>
            <a:r>
              <a:rPr lang="it-IT" sz="2400" dirty="0" smtClean="0"/>
              <a:t>mariorossi@abcd.it </a:t>
            </a:r>
          </a:p>
          <a:p>
            <a:pPr>
              <a:buNone/>
            </a:pPr>
            <a:r>
              <a:rPr lang="it-IT" sz="2400" dirty="0" smtClean="0"/>
              <a:t>può diventare </a:t>
            </a:r>
          </a:p>
          <a:p>
            <a:pPr algn="ctr">
              <a:buNone/>
            </a:pPr>
            <a:r>
              <a:rPr lang="it-IT" sz="2400" dirty="0" smtClean="0"/>
              <a:t>mariorossi@abcdNOSPAM.it </a:t>
            </a:r>
          </a:p>
          <a:p>
            <a:pPr algn="ctr">
              <a:buNone/>
            </a:pPr>
            <a:r>
              <a:rPr lang="it-IT" sz="2400" dirty="0" smtClean="0"/>
              <a:t>mariorossi@TOGLIMIabcd.it.</a:t>
            </a:r>
          </a:p>
          <a:p>
            <a:pPr>
              <a:buNone/>
            </a:pPr>
            <a:r>
              <a:rPr lang="it-IT" sz="2400" dirty="0" smtClean="0"/>
              <a:t>Questo sistema è detto </a:t>
            </a:r>
            <a:r>
              <a:rPr lang="it-IT" sz="2400" b="1" dirty="0" err="1" smtClean="0">
                <a:solidFill>
                  <a:srgbClr val="D11FAB"/>
                </a:solidFill>
              </a:rPr>
              <a:t>address</a:t>
            </a:r>
            <a:r>
              <a:rPr lang="it-IT" sz="2400" b="1" dirty="0" smtClean="0">
                <a:solidFill>
                  <a:srgbClr val="D11FAB"/>
                </a:solidFill>
              </a:rPr>
              <a:t> </a:t>
            </a:r>
            <a:r>
              <a:rPr lang="it-IT" sz="2400" b="1" dirty="0" err="1" smtClean="0">
                <a:solidFill>
                  <a:srgbClr val="D11FAB"/>
                </a:solidFill>
              </a:rPr>
              <a:t>munging</a:t>
            </a:r>
            <a:r>
              <a:rPr lang="it-IT" sz="2400" dirty="0" smtClean="0"/>
              <a:t>.</a:t>
            </a:r>
          </a:p>
          <a:p>
            <a:pPr>
              <a:buNone/>
            </a:pPr>
            <a:r>
              <a:rPr lang="it-IT" sz="2400" dirty="0" smtClean="0"/>
              <a:t>E' stato riportato che alcuni programmi di estrazione indirizzi dai newsgroup vantano, tra le proprie funzionalità, la ricerca ed eliminazione delle più comuni di queste stringhe (come NOSPAM o REMOVETHIS). </a:t>
            </a:r>
          </a:p>
          <a:p>
            <a:pPr>
              <a:buNone/>
            </a:pPr>
            <a:endParaRPr lang="it-IT" sz="2400" dirty="0" smtClean="0"/>
          </a:p>
          <a:p>
            <a:pPr>
              <a:buNone/>
            </a:pPr>
            <a:r>
              <a:rPr lang="it-IT" sz="2400" dirty="0" smtClean="0"/>
              <a:t>Occorre quindi essere creativi.</a:t>
            </a:r>
          </a:p>
          <a:p>
            <a:pPr>
              <a:buNone/>
            </a:pPr>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57166"/>
            <a:ext cx="8229600" cy="5768997"/>
          </a:xfrm>
        </p:spPr>
        <p:txBody>
          <a:bodyPr>
            <a:normAutofit/>
          </a:bodyPr>
          <a:lstStyle/>
          <a:p>
            <a:pPr>
              <a:buNone/>
            </a:pPr>
            <a:endParaRPr lang="it-IT" sz="2400" dirty="0" smtClean="0"/>
          </a:p>
          <a:p>
            <a:pPr>
              <a:buNone/>
            </a:pPr>
            <a:endParaRPr lang="it-IT" sz="2400" dirty="0" smtClean="0"/>
          </a:p>
          <a:p>
            <a:pPr>
              <a:buNone/>
            </a:pPr>
            <a:endParaRPr lang="it-IT" sz="2400" dirty="0" smtClean="0"/>
          </a:p>
          <a:p>
            <a:pPr>
              <a:buNone/>
            </a:pPr>
            <a:r>
              <a:rPr lang="it-IT" sz="2400" dirty="0" smtClean="0"/>
              <a:t>Originale la trovata di colui che ha messo</a:t>
            </a:r>
          </a:p>
          <a:p>
            <a:pPr>
              <a:buNone/>
            </a:pPr>
            <a:r>
              <a:rPr lang="it-IT" sz="2400" dirty="0" smtClean="0"/>
              <a:t>l’indirizzo</a:t>
            </a:r>
          </a:p>
          <a:p>
            <a:pPr algn="ctr">
              <a:buNone/>
            </a:pPr>
            <a:r>
              <a:rPr lang="it-IT" sz="2400" dirty="0" smtClean="0"/>
              <a:t>mariorossi@LEDITADALNASOabcd.it</a:t>
            </a:r>
          </a:p>
          <a:p>
            <a:pPr>
              <a:buNone/>
            </a:pPr>
            <a:r>
              <a:rPr lang="it-IT" sz="2400" dirty="0" smtClean="0"/>
              <a:t>e nella </a:t>
            </a:r>
            <a:r>
              <a:rPr lang="it-IT" sz="2400" dirty="0" err="1" smtClean="0"/>
              <a:t>signature</a:t>
            </a:r>
            <a:r>
              <a:rPr lang="it-IT" sz="2400" dirty="0" smtClean="0"/>
              <a:t> ha scritto </a:t>
            </a:r>
          </a:p>
          <a:p>
            <a:pPr>
              <a:buNone/>
            </a:pPr>
            <a:r>
              <a:rPr lang="it-IT" sz="2400" dirty="0" smtClean="0"/>
              <a:t>“per mandarmi e-mail togliere LEDITADALNASO”. </a:t>
            </a:r>
            <a:endParaRPr lang="it-IT"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285728"/>
            <a:ext cx="8229600" cy="1143000"/>
          </a:xfrm>
        </p:spPr>
        <p:txBody>
          <a:bodyPr/>
          <a:lstStyle/>
          <a:p>
            <a:r>
              <a:rPr lang="it-IT" i="1" dirty="0" smtClean="0">
                <a:solidFill>
                  <a:schemeClr val="bg1">
                    <a:lumMod val="95000"/>
                  </a:schemeClr>
                </a:solidFill>
                <a:latin typeface="Bodoni MT Black" pitchFamily="18" charset="0"/>
              </a:rPr>
              <a:t>Introduzione</a:t>
            </a:r>
            <a:endParaRPr lang="it-IT" i="1" dirty="0">
              <a:solidFill>
                <a:schemeClr val="bg1">
                  <a:lumMod val="95000"/>
                </a:schemeClr>
              </a:solidFill>
              <a:latin typeface="Bodoni MT Black" pitchFamily="18" charset="0"/>
            </a:endParaRPr>
          </a:p>
        </p:txBody>
      </p:sp>
      <p:sp>
        <p:nvSpPr>
          <p:cNvPr id="3" name="Segnaposto contenuto 2"/>
          <p:cNvSpPr>
            <a:spLocks noGrp="1"/>
          </p:cNvSpPr>
          <p:nvPr>
            <p:ph idx="1"/>
          </p:nvPr>
        </p:nvSpPr>
        <p:spPr/>
        <p:txBody>
          <a:bodyPr>
            <a:normAutofit/>
          </a:bodyPr>
          <a:lstStyle/>
          <a:p>
            <a:pPr>
              <a:buNone/>
            </a:pPr>
            <a:r>
              <a:rPr lang="it-IT" sz="2400" dirty="0" smtClean="0"/>
              <a:t>Il termine spam trae origine da uno sketch comico del </a:t>
            </a:r>
            <a:r>
              <a:rPr lang="it-IT" sz="2400" dirty="0" err="1" smtClean="0"/>
              <a:t>Monty</a:t>
            </a:r>
            <a:r>
              <a:rPr lang="it-IT" sz="2400" dirty="0" smtClean="0"/>
              <a:t> </a:t>
            </a:r>
            <a:r>
              <a:rPr lang="it-IT" sz="2400" dirty="0" err="1" smtClean="0"/>
              <a:t>Python</a:t>
            </a:r>
            <a:r>
              <a:rPr lang="it-IT" sz="2400" dirty="0" smtClean="0"/>
              <a:t>'s Flying Circus.</a:t>
            </a:r>
          </a:p>
          <a:p>
            <a:pPr>
              <a:buNone/>
            </a:pPr>
            <a:r>
              <a:rPr lang="it-IT" sz="2400" dirty="0" smtClean="0"/>
              <a:t>Negli USA è un tipo di carne in scatola molto diffuso.</a:t>
            </a:r>
            <a:endParaRPr lang="it-IT" sz="2400" dirty="0"/>
          </a:p>
        </p:txBody>
      </p:sp>
      <p:pic>
        <p:nvPicPr>
          <p:cNvPr id="4" name="Immagine 3" descr="spam.jpg"/>
          <p:cNvPicPr>
            <a:picLocks noChangeAspect="1"/>
          </p:cNvPicPr>
          <p:nvPr/>
        </p:nvPicPr>
        <p:blipFill>
          <a:blip r:embed="rId2" cstate="print"/>
          <a:stretch>
            <a:fillRect/>
          </a:stretch>
        </p:blipFill>
        <p:spPr>
          <a:xfrm>
            <a:off x="2928926" y="3429000"/>
            <a:ext cx="3076575" cy="286702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28670"/>
            <a:ext cx="8229600" cy="5197493"/>
          </a:xfrm>
        </p:spPr>
        <p:txBody>
          <a:bodyPr>
            <a:normAutofit/>
          </a:bodyPr>
          <a:lstStyle/>
          <a:p>
            <a:pPr>
              <a:buNone/>
            </a:pPr>
            <a:endParaRPr lang="it-IT" sz="2400" dirty="0" smtClean="0"/>
          </a:p>
          <a:p>
            <a:pPr>
              <a:buNone/>
            </a:pPr>
            <a:r>
              <a:rPr lang="it-IT" sz="2400" dirty="0" smtClean="0"/>
              <a:t>In base agli standard di rete codificati nelle RFC, l'indirizzo sarebbe da mettere negli appositi </a:t>
            </a:r>
            <a:r>
              <a:rPr lang="it-IT" sz="2400" dirty="0" smtClean="0"/>
              <a:t>spazi </a:t>
            </a:r>
            <a:r>
              <a:rPr lang="it-IT" sz="2400" dirty="0" smtClean="0"/>
              <a:t>senza alterazioni. </a:t>
            </a:r>
          </a:p>
          <a:p>
            <a:pPr>
              <a:buNone/>
            </a:pPr>
            <a:endParaRPr lang="it-IT" sz="2400" dirty="0" smtClean="0"/>
          </a:p>
          <a:p>
            <a:pPr>
              <a:buNone/>
            </a:pPr>
            <a:r>
              <a:rPr lang="it-IT" sz="2400" dirty="0" smtClean="0"/>
              <a:t>Per questa ragione molti non adottano la soluzione appena descritta.</a:t>
            </a:r>
          </a:p>
          <a:p>
            <a:pPr>
              <a:buNone/>
            </a:pPr>
            <a:endParaRPr lang="it-IT" sz="2400" dirty="0" smtClean="0"/>
          </a:p>
          <a:p>
            <a:pPr>
              <a:buNone/>
            </a:pPr>
            <a:r>
              <a:rPr lang="it-IT" sz="2400" dirty="0" smtClean="0"/>
              <a:t>Un'alternativa frequentemente suggerita è l'adozione di indirizzi "a perdere", che vengono adoperati solamente per postare sui newsgroup e vengono chiusi in breve tempo, non appena inizino a ricevere spam.</a:t>
            </a:r>
            <a:endParaRPr lang="it-IT"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85794"/>
            <a:ext cx="8229600" cy="5340369"/>
          </a:xfrm>
        </p:spPr>
        <p:txBody>
          <a:bodyPr>
            <a:normAutofit/>
          </a:bodyPr>
          <a:lstStyle/>
          <a:p>
            <a:endParaRPr lang="it-IT" sz="2400" b="1" dirty="0" smtClean="0">
              <a:solidFill>
                <a:srgbClr val="D11FAB"/>
              </a:solidFill>
            </a:endParaRPr>
          </a:p>
          <a:p>
            <a:endParaRPr lang="it-IT" sz="2400" b="1" dirty="0" smtClean="0">
              <a:solidFill>
                <a:srgbClr val="D11FAB"/>
              </a:solidFill>
            </a:endParaRPr>
          </a:p>
          <a:p>
            <a:endParaRPr lang="it-IT" sz="2400" b="1" dirty="0" smtClean="0">
              <a:solidFill>
                <a:srgbClr val="D11FAB"/>
              </a:solidFill>
            </a:endParaRPr>
          </a:p>
          <a:p>
            <a:r>
              <a:rPr lang="it-IT" sz="2400" b="1" dirty="0" smtClean="0">
                <a:solidFill>
                  <a:srgbClr val="D11FAB"/>
                </a:solidFill>
              </a:rPr>
              <a:t>Utilizzare indirizzi non troppo brevi</a:t>
            </a:r>
          </a:p>
          <a:p>
            <a:pPr>
              <a:buNone/>
            </a:pPr>
            <a:r>
              <a:rPr lang="it-IT" sz="2400" dirty="0" smtClean="0"/>
              <a:t>Anche se l’indirizzo non viene mai reso pubblico, ha ugualmente una buona probabilità di comparire prima o poi negli elenchi degli spammer a causa dei </a:t>
            </a:r>
            <a:r>
              <a:rPr lang="it-IT" sz="2400" dirty="0" err="1" smtClean="0"/>
              <a:t>dictionary</a:t>
            </a:r>
            <a:r>
              <a:rPr lang="it-IT" sz="2400" dirty="0" smtClean="0"/>
              <a:t> </a:t>
            </a:r>
            <a:r>
              <a:rPr lang="it-IT" sz="2400" dirty="0" err="1" smtClean="0"/>
              <a:t>attack</a:t>
            </a:r>
            <a:r>
              <a:rPr lang="it-IT" sz="2400" dirty="0" smtClean="0"/>
              <a:t>. </a:t>
            </a:r>
          </a:p>
          <a:p>
            <a:pPr>
              <a:buNone/>
            </a:pPr>
            <a:r>
              <a:rPr lang="it-IT" sz="2400" dirty="0" smtClean="0"/>
              <a:t>Questi sono casi rari in quanto un'attività di spam massivo ha bisogno di essere effettuata con strumenti automatici.</a:t>
            </a:r>
            <a:endParaRPr lang="it-IT"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42852"/>
            <a:ext cx="8229600" cy="6429420"/>
          </a:xfrm>
        </p:spPr>
        <p:txBody>
          <a:bodyPr>
            <a:normAutofit/>
          </a:bodyPr>
          <a:lstStyle/>
          <a:p>
            <a:endParaRPr lang="it-IT" sz="2400" b="1" dirty="0" smtClean="0">
              <a:solidFill>
                <a:srgbClr val="D11FAB"/>
              </a:solidFill>
            </a:endParaRPr>
          </a:p>
          <a:p>
            <a:endParaRPr lang="it-IT" sz="2400" b="1" dirty="0" smtClean="0">
              <a:solidFill>
                <a:srgbClr val="D11FAB"/>
              </a:solidFill>
            </a:endParaRPr>
          </a:p>
          <a:p>
            <a:endParaRPr lang="it-IT" sz="2400" b="1" dirty="0" smtClean="0">
              <a:solidFill>
                <a:srgbClr val="D11FAB"/>
              </a:solidFill>
            </a:endParaRPr>
          </a:p>
          <a:p>
            <a:endParaRPr lang="it-IT" sz="2400" b="1" dirty="0" smtClean="0">
              <a:solidFill>
                <a:srgbClr val="D11FAB"/>
              </a:solidFill>
            </a:endParaRPr>
          </a:p>
          <a:p>
            <a:r>
              <a:rPr lang="it-IT" sz="2400" b="1" dirty="0" smtClean="0">
                <a:solidFill>
                  <a:srgbClr val="D11FAB"/>
                </a:solidFill>
              </a:rPr>
              <a:t>Evitare di rispondere</a:t>
            </a:r>
            <a:endParaRPr lang="it-IT" sz="2400" dirty="0" smtClean="0"/>
          </a:p>
          <a:p>
            <a:pPr>
              <a:buNone/>
            </a:pPr>
            <a:r>
              <a:rPr lang="it-IT" sz="2400" dirty="0" smtClean="0"/>
              <a:t>Se lo spammer riceve un'e-mail di risposta questo ha per lui un unico valore: gli conferma che l'indirizzo di e-mail è valido e che, ad esso, corrisponde una persona che ne legge i messaggi. E' quindi probabile che inserisca l'indirizzo in altre liste o, come generalmente avviene, che rivenda l'indirizzo di e-mail ad altri spammer.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214422"/>
            <a:ext cx="8229600" cy="4525963"/>
          </a:xfrm>
        </p:spPr>
        <p:txBody>
          <a:bodyPr>
            <a:normAutofit/>
          </a:bodyPr>
          <a:lstStyle/>
          <a:p>
            <a:r>
              <a:rPr lang="it-IT" sz="2400" b="1" dirty="0" smtClean="0">
                <a:solidFill>
                  <a:srgbClr val="D11FAB"/>
                </a:solidFill>
              </a:rPr>
              <a:t>Non seguire istruzioni date nel messaggio</a:t>
            </a:r>
            <a:endParaRPr lang="it-IT" sz="2400" dirty="0" smtClean="0"/>
          </a:p>
          <a:p>
            <a:pPr>
              <a:buNone/>
            </a:pPr>
            <a:r>
              <a:rPr lang="it-IT" sz="2400" dirty="0" smtClean="0"/>
              <a:t>Se si tratta di un messaggio formattato in HTML, non bisogna cliccare nulla di ciò che ci si vede sopra. Anzi, sarebbe meglio evitare di aprirlo nel browser.</a:t>
            </a:r>
          </a:p>
          <a:p>
            <a:pPr>
              <a:buNone/>
            </a:pPr>
            <a:r>
              <a:rPr lang="it-IT" sz="2400" dirty="0" smtClean="0"/>
              <a:t>Molti messaggi di spam contengono indirizzi o link ai quali viene indirizzato il destinatario per essere rimosso dalla lista del mittente.</a:t>
            </a:r>
          </a:p>
          <a:p>
            <a:pPr>
              <a:buNone/>
            </a:pPr>
            <a:r>
              <a:rPr lang="it-IT" sz="2400" dirty="0" smtClean="0"/>
              <a:t>E’ stato verificato che le risposte non portano alla rimozione dell'indirizzo, ma comportano uno spam ancora maggiore.</a:t>
            </a:r>
          </a:p>
          <a:p>
            <a:endParaRPr lang="it-IT"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57166"/>
            <a:ext cx="8229600" cy="5768997"/>
          </a:xfrm>
        </p:spPr>
        <p:txBody>
          <a:bodyPr>
            <a:normAutofit/>
          </a:bodyPr>
          <a:lstStyle/>
          <a:p>
            <a:endParaRPr lang="it-IT" sz="2400" b="1" dirty="0" smtClean="0">
              <a:solidFill>
                <a:srgbClr val="D11FAB"/>
              </a:solidFill>
            </a:endParaRPr>
          </a:p>
          <a:p>
            <a:r>
              <a:rPr lang="it-IT" sz="2400" b="1" dirty="0" smtClean="0">
                <a:solidFill>
                  <a:srgbClr val="D11FAB"/>
                </a:solidFill>
              </a:rPr>
              <a:t>Cambiare il proprio indirizzo e-mail quando possibile</a:t>
            </a:r>
            <a:endParaRPr lang="it-IT" sz="2400" dirty="0" smtClean="0"/>
          </a:p>
          <a:p>
            <a:endParaRPr lang="it-IT" sz="2400" b="1" dirty="0" smtClean="0">
              <a:solidFill>
                <a:srgbClr val="D11FAB"/>
              </a:solidFill>
            </a:endParaRPr>
          </a:p>
          <a:p>
            <a:r>
              <a:rPr lang="it-IT" sz="2400" b="1" dirty="0" smtClean="0">
                <a:solidFill>
                  <a:srgbClr val="D11FAB"/>
                </a:solidFill>
              </a:rPr>
              <a:t>Non attuare forme di ritorsione diretta sullo spammer</a:t>
            </a:r>
            <a:endParaRPr lang="it-IT" sz="2400" dirty="0" smtClean="0"/>
          </a:p>
          <a:p>
            <a:pPr>
              <a:buNone/>
            </a:pPr>
            <a:r>
              <a:rPr lang="it-IT" sz="2400" dirty="0" smtClean="0"/>
              <a:t>Effettuare ad esempio il </a:t>
            </a:r>
            <a:r>
              <a:rPr lang="it-IT" sz="2400" i="1" dirty="0" err="1" smtClean="0">
                <a:solidFill>
                  <a:srgbClr val="D11FAB"/>
                </a:solidFill>
              </a:rPr>
              <a:t>mailbombing</a:t>
            </a:r>
            <a:r>
              <a:rPr lang="it-IT" sz="2400" dirty="0" smtClean="0"/>
              <a:t> (letteralmente bombardamento postale) sarebbe un modo sicuro per passare dalla parte del torto. Azioni del genere potrebbero danneggiare, più ancora dello spammer, altri sistemi utilizzati da parecchi utenti che non c'entrano nulla.</a:t>
            </a:r>
          </a:p>
          <a:p>
            <a:pPr>
              <a:buNone/>
            </a:pPr>
            <a:r>
              <a:rPr lang="it-IT" sz="2400" dirty="0" smtClean="0"/>
              <a:t>Gli amministratori di tali sistemi prenderebbero dei provvedimenti nei confronti di chi avesse perpetrato tale azione.</a:t>
            </a:r>
            <a:endParaRPr lang="it-IT"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42852"/>
            <a:ext cx="8229600" cy="6500858"/>
          </a:xfrm>
        </p:spPr>
        <p:txBody>
          <a:bodyPr>
            <a:noAutofit/>
          </a:bodyPr>
          <a:lstStyle/>
          <a:p>
            <a:endParaRPr lang="it-IT" sz="2800" b="1" dirty="0" smtClean="0">
              <a:solidFill>
                <a:srgbClr val="D11FAB"/>
              </a:solidFill>
            </a:endParaRPr>
          </a:p>
          <a:p>
            <a:endParaRPr lang="it-IT" sz="2800" b="1" dirty="0" smtClean="0">
              <a:solidFill>
                <a:srgbClr val="D11FAB"/>
              </a:solidFill>
            </a:endParaRPr>
          </a:p>
          <a:p>
            <a:r>
              <a:rPr lang="it-IT" sz="2400" b="1" dirty="0" smtClean="0">
                <a:solidFill>
                  <a:srgbClr val="D11FAB"/>
                </a:solidFill>
              </a:rPr>
              <a:t>Denunciare spam</a:t>
            </a:r>
            <a:r>
              <a:rPr lang="it-IT" sz="2400" dirty="0" smtClean="0"/>
              <a:t> </a:t>
            </a:r>
          </a:p>
          <a:p>
            <a:pPr>
              <a:buNone/>
            </a:pPr>
            <a:endParaRPr lang="it-IT" sz="2400" dirty="0" smtClean="0"/>
          </a:p>
          <a:p>
            <a:pPr>
              <a:buNone/>
            </a:pPr>
            <a:r>
              <a:rPr lang="it-IT" sz="2400" dirty="0" smtClean="0"/>
              <a:t>E’ l'unico provvedimento che può rivelarsi efficace. Rintracciare l'ISP di uno spammer e denunciarlo spesso porta alla chiusura dell'abbonamento. Se il suo provider gli cancella improvvisamente l'abbonamento, lo spammer cercherà di attivarne un altro presso un altro provider. </a:t>
            </a:r>
          </a:p>
          <a:p>
            <a:pPr>
              <a:buNone/>
            </a:pPr>
            <a:endParaRPr lang="it-IT" sz="2800" dirty="0" smtClean="0"/>
          </a:p>
          <a:p>
            <a:pPr>
              <a:buNone/>
            </a:pPr>
            <a:r>
              <a:rPr lang="it-IT" sz="2400" dirty="0" smtClean="0"/>
              <a:t>Bisogna rivolgersi al provider dello spammer e contattarlo via e-mail.</a:t>
            </a:r>
            <a:endParaRPr lang="it-IT"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0042"/>
            <a:ext cx="8229600" cy="5626121"/>
          </a:xfrm>
        </p:spPr>
        <p:txBody>
          <a:bodyPr>
            <a:normAutofit/>
          </a:bodyPr>
          <a:lstStyle/>
          <a:p>
            <a:pPr>
              <a:buNone/>
            </a:pPr>
            <a:r>
              <a:rPr lang="it-IT" sz="2400" dirty="0" smtClean="0"/>
              <a:t>Se nessuno mandasse le segnalazioni, i provider non avrebbero alcun mezzo per far rispettare i propri regolamenti d'uso del servizio. Gli spammer dilagherebbero e il volume di messaggi commerciali indesiderati esploderebbe. La posta elettronica diventerebbe ben presto inservibile come mezzo di comunicazione.</a:t>
            </a:r>
          </a:p>
          <a:p>
            <a:pPr>
              <a:buNone/>
            </a:pPr>
            <a:endParaRPr lang="it-IT" sz="2400" dirty="0" smtClean="0"/>
          </a:p>
          <a:p>
            <a:pPr>
              <a:buNone/>
            </a:pPr>
            <a:r>
              <a:rPr lang="it-IT" sz="2400" dirty="0" smtClean="0"/>
              <a:t>Se uno spammer possiede il vostro indirizzo di e-mail, lasciarlo operare indisturbato è ovviamente solo a vostro svantaggio.</a:t>
            </a:r>
          </a:p>
          <a:p>
            <a:endParaRPr lang="it-IT" sz="2400" dirty="0" smtClean="0"/>
          </a:p>
          <a:p>
            <a:pPr>
              <a:buNone/>
            </a:pPr>
            <a:r>
              <a:rPr lang="it-IT" sz="2400" dirty="0" smtClean="0"/>
              <a:t>Agendo incautamente si può al massimo rischiare di ricevere più spam. L'unico caso in cui questo rischio esiste è quando lo spammer è il provider di se stesso e, quindi, è proprio lui a ricevere il reclamo. </a:t>
            </a:r>
            <a:endParaRPr lang="it-IT"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i="1" dirty="0" smtClean="0">
                <a:solidFill>
                  <a:schemeClr val="bg1"/>
                </a:solidFill>
                <a:latin typeface="Bodoni MT Black" pitchFamily="18" charset="0"/>
              </a:rPr>
              <a:t>Normativa</a:t>
            </a:r>
            <a:endParaRPr lang="it-IT" i="1" dirty="0">
              <a:solidFill>
                <a:schemeClr val="bg1"/>
              </a:solidFill>
              <a:latin typeface="Bodoni MT Black" pitchFamily="18" charset="0"/>
            </a:endParaRPr>
          </a:p>
        </p:txBody>
      </p:sp>
      <p:sp>
        <p:nvSpPr>
          <p:cNvPr id="5" name="Segnaposto contenuto 4"/>
          <p:cNvSpPr>
            <a:spLocks noGrp="1"/>
          </p:cNvSpPr>
          <p:nvPr>
            <p:ph idx="1"/>
          </p:nvPr>
        </p:nvSpPr>
        <p:spPr/>
        <p:txBody>
          <a:bodyPr>
            <a:normAutofit/>
          </a:bodyPr>
          <a:lstStyle/>
          <a:p>
            <a:pPr>
              <a:buNone/>
            </a:pPr>
            <a:r>
              <a:rPr lang="it-IT" sz="2400" dirty="0" smtClean="0"/>
              <a:t>Il modello di regolazione scelto è quello dell’“</a:t>
            </a:r>
            <a:r>
              <a:rPr lang="it-IT" sz="2400" i="1" dirty="0" err="1" smtClean="0">
                <a:solidFill>
                  <a:srgbClr val="D11FAB"/>
                </a:solidFill>
              </a:rPr>
              <a:t>opt</a:t>
            </a:r>
            <a:r>
              <a:rPr lang="it-IT" sz="2400" i="1" dirty="0" smtClean="0">
                <a:solidFill>
                  <a:srgbClr val="D11FAB"/>
                </a:solidFill>
              </a:rPr>
              <a:t> in</a:t>
            </a:r>
            <a:r>
              <a:rPr lang="it-IT" sz="2400" dirty="0" smtClean="0"/>
              <a:t>” che prevede la possibilità di avvalersi del trattamento dei dati personali solo dopo aver ottenuto il consenso del soggetto interessato.</a:t>
            </a:r>
          </a:p>
          <a:p>
            <a:pPr>
              <a:buNone/>
            </a:pPr>
            <a:r>
              <a:rPr lang="it-IT" sz="2400" dirty="0" smtClean="0"/>
              <a:t>I codici che ci interessano sono:</a:t>
            </a:r>
          </a:p>
          <a:p>
            <a:r>
              <a:rPr lang="it-IT" sz="2400" dirty="0" smtClean="0"/>
              <a:t>Il </a:t>
            </a:r>
            <a:r>
              <a:rPr lang="it-IT" sz="2400" i="1" dirty="0" smtClean="0">
                <a:solidFill>
                  <a:srgbClr val="D11FAB"/>
                </a:solidFill>
              </a:rPr>
              <a:t>Codice del consumo </a:t>
            </a:r>
            <a:r>
              <a:rPr lang="it-IT" sz="2400" dirty="0" smtClean="0"/>
              <a:t>che tutela la correttezza del comportamento del professionista;</a:t>
            </a:r>
          </a:p>
          <a:p>
            <a:r>
              <a:rPr lang="it-IT" sz="2400" dirty="0" smtClean="0"/>
              <a:t>Il </a:t>
            </a:r>
            <a:r>
              <a:rPr lang="it-IT" sz="2400" i="1" dirty="0" smtClean="0">
                <a:solidFill>
                  <a:srgbClr val="D11FAB"/>
                </a:solidFill>
              </a:rPr>
              <a:t>Codice Privacy </a:t>
            </a:r>
            <a:r>
              <a:rPr lang="it-IT" sz="2400" dirty="0" smtClean="0"/>
              <a:t>che tutela la riservatezza.</a:t>
            </a:r>
          </a:p>
          <a:p>
            <a:endParaRPr lang="it-IT" sz="2400" dirty="0" smtClean="0"/>
          </a:p>
          <a:p>
            <a:pPr>
              <a:buNone/>
            </a:pPr>
            <a:r>
              <a:rPr lang="it-IT" sz="2400" dirty="0" smtClean="0"/>
              <a:t>Comuni sono le sanzioni che derivano dalla violazione delle norme.</a:t>
            </a:r>
            <a:endParaRPr lang="it-IT"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14290"/>
            <a:ext cx="8229600" cy="5911873"/>
          </a:xfrm>
        </p:spPr>
        <p:txBody>
          <a:bodyPr>
            <a:normAutofit/>
          </a:bodyPr>
          <a:lstStyle/>
          <a:p>
            <a:pPr>
              <a:buNone/>
            </a:pPr>
            <a:endParaRPr lang="it-IT" sz="2400" dirty="0" smtClean="0"/>
          </a:p>
          <a:p>
            <a:pPr>
              <a:buNone/>
            </a:pPr>
            <a:endParaRPr lang="it-IT" sz="2400" dirty="0" smtClean="0"/>
          </a:p>
          <a:p>
            <a:pPr>
              <a:buNone/>
            </a:pPr>
            <a:r>
              <a:rPr lang="it-IT" sz="2400" dirty="0" smtClean="0"/>
              <a:t>Ecco alcune norme da rispettare:</a:t>
            </a:r>
          </a:p>
          <a:p>
            <a:pPr>
              <a:buNone/>
            </a:pPr>
            <a:r>
              <a:rPr lang="it-IT" sz="2400" dirty="0" smtClean="0"/>
              <a:t>L'invio di posta elettronica a fini commerciali è disciplinata dall'art. 130 Codice Privacy. Esso vieta l’invio  di comunicazioni a scopi pubblicitari, per la vendita diretta o per ricerche di mercato effettuate camuffando o celando l'identità del mittente o ancora senza fornire un idoneo recapito presso il quale l'interessato possa esercitare i propri diritti.</a:t>
            </a:r>
          </a:p>
          <a:p>
            <a:pPr>
              <a:buNone/>
            </a:pPr>
            <a:r>
              <a:rPr lang="it-IT" sz="2400" dirty="0" smtClean="0"/>
              <a:t>L’art. 9 del d.lgs. 9 aprile 2003, n.70 sul commercio elettronico, afferma che le comunicazioni commerciali non </a:t>
            </a:r>
            <a:r>
              <a:rPr lang="it-IT" sz="2400" dirty="0" smtClean="0"/>
              <a:t>sollecitate, </a:t>
            </a:r>
            <a:r>
              <a:rPr lang="it-IT" sz="2400" dirty="0" smtClean="0"/>
              <a:t>trasmesse per posta elettronica devono permettere al destinatario del messaggio di opporsi al ricevimento futuro di tali comunicazioni.</a:t>
            </a:r>
            <a:endParaRPr lang="it-IT"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i="1" dirty="0" smtClean="0">
                <a:solidFill>
                  <a:schemeClr val="bg1"/>
                </a:solidFill>
                <a:latin typeface="Bodoni MT Black" pitchFamily="18" charset="0"/>
              </a:rPr>
              <a:t>Sanzioni</a:t>
            </a:r>
            <a:endParaRPr lang="it-IT" i="1" dirty="0">
              <a:solidFill>
                <a:schemeClr val="bg1"/>
              </a:solidFill>
              <a:latin typeface="Bodoni MT Black" pitchFamily="18" charset="0"/>
            </a:endParaRPr>
          </a:p>
        </p:txBody>
      </p:sp>
      <p:sp>
        <p:nvSpPr>
          <p:cNvPr id="7" name="Segnaposto contenuto 6"/>
          <p:cNvSpPr>
            <a:spLocks noGrp="1"/>
          </p:cNvSpPr>
          <p:nvPr>
            <p:ph idx="1"/>
          </p:nvPr>
        </p:nvSpPr>
        <p:spPr>
          <a:xfrm>
            <a:off x="457200" y="1214422"/>
            <a:ext cx="8229600" cy="5357850"/>
          </a:xfrm>
        </p:spPr>
        <p:txBody>
          <a:bodyPr>
            <a:normAutofit lnSpcReduction="10000"/>
          </a:bodyPr>
          <a:lstStyle/>
          <a:p>
            <a:pPr>
              <a:buNone/>
            </a:pPr>
            <a:r>
              <a:rPr lang="it-IT" sz="2400" i="1" dirty="0" smtClean="0">
                <a:solidFill>
                  <a:srgbClr val="D11FAB"/>
                </a:solidFill>
              </a:rPr>
              <a:t>Art. 167 </a:t>
            </a:r>
            <a:r>
              <a:rPr lang="it-IT" sz="2400" dirty="0" smtClean="0"/>
              <a:t>del Codice Privacy: chiunque proceda al trattamento dei dati personali in violazione di quanto previsto nel Codice stesso, al fine di trarne un profitto o recare ad altri un danno, è punito con la reclusione da sei a diciotto mesi o, se il fatto consiste nella comunicazione o diffusione di tali dati, con la reclusione da sei a ventiquattro mesi. Inoltre se vengono violati altri articoli che riguardano il trattamento di dati personali si procede con la reclusione                                         da uno a tre anni.</a:t>
            </a:r>
          </a:p>
          <a:p>
            <a:pPr>
              <a:buNone/>
            </a:pPr>
            <a:endParaRPr lang="it-IT" sz="2400" i="1" dirty="0" smtClean="0">
              <a:solidFill>
                <a:srgbClr val="D11FAB"/>
              </a:solidFill>
            </a:endParaRPr>
          </a:p>
          <a:p>
            <a:pPr>
              <a:buNone/>
            </a:pPr>
            <a:endParaRPr lang="it-IT" sz="2400" i="1" dirty="0" smtClean="0">
              <a:solidFill>
                <a:srgbClr val="D11FAB"/>
              </a:solidFill>
            </a:endParaRPr>
          </a:p>
          <a:p>
            <a:pPr>
              <a:buNone/>
            </a:pPr>
            <a:r>
              <a:rPr lang="it-IT" sz="2400" i="1" dirty="0" smtClean="0">
                <a:solidFill>
                  <a:srgbClr val="D11FAB"/>
                </a:solidFill>
              </a:rPr>
              <a:t>Art. 161 </a:t>
            </a:r>
            <a:r>
              <a:rPr lang="it-IT" sz="2400" dirty="0" smtClean="0"/>
              <a:t>del Codice Privacy: l’attività di spamming espone, per omessa informativa (di cui all'art. 13), alla sanzione amministrativa che va da un minimo di seimila euro ad un massimo di trentaseimila euro. </a:t>
            </a:r>
            <a:endParaRPr lang="it-IT" sz="2400" dirty="0"/>
          </a:p>
        </p:txBody>
      </p:sp>
      <p:pic>
        <p:nvPicPr>
          <p:cNvPr id="4" name="Immagine 3" descr="wanted.jpg"/>
          <p:cNvPicPr>
            <a:picLocks noChangeAspect="1"/>
          </p:cNvPicPr>
          <p:nvPr/>
        </p:nvPicPr>
        <p:blipFill>
          <a:blip r:embed="rId2" cstate="print"/>
          <a:stretch>
            <a:fillRect/>
          </a:stretch>
        </p:blipFill>
        <p:spPr>
          <a:xfrm>
            <a:off x="5929322" y="3571876"/>
            <a:ext cx="1285884" cy="155257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p:txBody>
          <a:bodyPr>
            <a:normAutofit/>
          </a:bodyPr>
          <a:lstStyle/>
          <a:p>
            <a:pPr>
              <a:buNone/>
            </a:pPr>
            <a:endParaRPr lang="it-IT" sz="2400" dirty="0" smtClean="0"/>
          </a:p>
          <a:p>
            <a:pPr>
              <a:buNone/>
            </a:pPr>
            <a:endParaRPr lang="it-IT" sz="2400" dirty="0" smtClean="0"/>
          </a:p>
          <a:p>
            <a:pPr>
              <a:buNone/>
            </a:pPr>
            <a:r>
              <a:rPr lang="it-IT" sz="2400" dirty="0" smtClean="0"/>
              <a:t>L'idea che ha portato alla scelta del termine è quella di un disturbo che ostacola la possibilità di comunicare.</a:t>
            </a:r>
          </a:p>
          <a:p>
            <a:pPr>
              <a:buNone/>
            </a:pPr>
            <a:r>
              <a:rPr lang="it-IT" sz="2400" dirty="0" smtClean="0"/>
              <a:t>Nella terminologia informatica lo spam è anche chiamato </a:t>
            </a:r>
            <a:r>
              <a:rPr lang="it-IT" sz="2400" i="1" dirty="0" smtClean="0">
                <a:solidFill>
                  <a:srgbClr val="D11FAB"/>
                </a:solidFill>
              </a:rPr>
              <a:t>junk-mail</a:t>
            </a:r>
            <a:r>
              <a:rPr lang="it-IT" sz="2400" dirty="0" smtClean="0"/>
              <a:t>, che letteralmente significa posta-spazzatura.</a:t>
            </a:r>
            <a:endParaRPr lang="it-IT" sz="2400" dirty="0"/>
          </a:p>
        </p:txBody>
      </p:sp>
      <p:pic>
        <p:nvPicPr>
          <p:cNvPr id="3" name="Immagine 2" descr="spam titolo.jpg"/>
          <p:cNvPicPr>
            <a:picLocks noChangeAspect="1"/>
          </p:cNvPicPr>
          <p:nvPr/>
        </p:nvPicPr>
        <p:blipFill>
          <a:blip r:embed="rId2" cstate="print"/>
          <a:stretch>
            <a:fillRect/>
          </a:stretch>
        </p:blipFill>
        <p:spPr>
          <a:xfrm>
            <a:off x="3143240" y="4429132"/>
            <a:ext cx="2643206" cy="1333503"/>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rot="21354423">
            <a:off x="0" y="642918"/>
            <a:ext cx="8229600" cy="4525963"/>
          </a:xfrm>
          <a:effectLst>
            <a:innerShdw blurRad="63500" dist="50800" dir="5400000">
              <a:prstClr val="black">
                <a:alpha val="50000"/>
              </a:prstClr>
            </a:innerShdw>
          </a:effectLst>
          <a:scene3d>
            <a:camera prst="isometricOffAxis1Right"/>
            <a:lightRig rig="threePt" dir="t"/>
          </a:scene3d>
          <a:sp3d>
            <a:bevelT w="114300" prst="hardEdge"/>
          </a:sp3d>
        </p:spPr>
        <p:txBody>
          <a:bodyPr>
            <a:normAutofit/>
          </a:bodyPr>
          <a:lstStyle/>
          <a:p>
            <a:pPr algn="ctr">
              <a:buNone/>
            </a:pPr>
            <a:r>
              <a:rPr lang="it-IT"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GRAZIE</a:t>
            </a:r>
          </a:p>
          <a:p>
            <a:pPr algn="ctr">
              <a:buNone/>
            </a:pPr>
            <a:r>
              <a:rPr lang="it-IT"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PER</a:t>
            </a:r>
          </a:p>
          <a:p>
            <a:pPr algn="ctr">
              <a:buNone/>
            </a:pPr>
            <a:r>
              <a:rPr lang="it-IT"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L’ ATTENZIONE</a:t>
            </a:r>
            <a:endParaRPr lang="it-IT"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4" name="Immagine 3" descr="spam in pc.jpg"/>
          <p:cNvPicPr>
            <a:picLocks noChangeAspect="1"/>
          </p:cNvPicPr>
          <p:nvPr/>
        </p:nvPicPr>
        <p:blipFill>
          <a:blip r:embed="rId2" cstate="print"/>
          <a:stretch>
            <a:fillRect/>
          </a:stretch>
        </p:blipFill>
        <p:spPr>
          <a:xfrm>
            <a:off x="4857752" y="3714752"/>
            <a:ext cx="2157420" cy="2284327"/>
          </a:xfrm>
          <a:prstGeom prst="rect">
            <a:avLst/>
          </a:prstGeom>
        </p:spPr>
      </p:pic>
    </p:spTree>
  </p:cSld>
  <p:clrMapOvr>
    <a:masterClrMapping/>
  </p:clrMapOvr>
  <p:transition spd="slow">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smtClean="0">
                <a:solidFill>
                  <a:schemeClr val="bg1"/>
                </a:solidFill>
                <a:latin typeface="Bodoni MT Black" pitchFamily="18" charset="0"/>
              </a:rPr>
              <a:t>Come funziona la posta elettronica</a:t>
            </a:r>
            <a:endParaRPr lang="it-IT" i="1" dirty="0">
              <a:solidFill>
                <a:schemeClr val="bg1"/>
              </a:solidFill>
              <a:latin typeface="Bodoni MT Black" pitchFamily="18" charset="0"/>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785786" y="1571612"/>
            <a:ext cx="6997747" cy="2172503"/>
          </a:xfrm>
          <a:prstGeom prst="rect">
            <a:avLst/>
          </a:prstGeom>
          <a:noFill/>
          <a:ln w="9525">
            <a:noFill/>
            <a:miter lim="800000"/>
            <a:headEnd/>
            <a:tailEnd/>
          </a:ln>
        </p:spPr>
      </p:pic>
      <p:sp>
        <p:nvSpPr>
          <p:cNvPr id="5" name="CasellaDiTesto 4"/>
          <p:cNvSpPr txBox="1"/>
          <p:nvPr/>
        </p:nvSpPr>
        <p:spPr>
          <a:xfrm>
            <a:off x="857224" y="4214818"/>
            <a:ext cx="6858048" cy="2286203"/>
          </a:xfrm>
          <a:prstGeom prst="rect">
            <a:avLst/>
          </a:prstGeom>
          <a:noFill/>
        </p:spPr>
        <p:txBody>
          <a:bodyPr wrap="square" rtlCol="0">
            <a:spAutoFit/>
          </a:bodyPr>
          <a:lstStyle/>
          <a:p>
            <a:r>
              <a:rPr lang="en-GB" sz="2400" dirty="0" smtClean="0"/>
              <a:t>Il </a:t>
            </a:r>
            <a:r>
              <a:rPr lang="en-GB" sz="2400" dirty="0" err="1" smtClean="0"/>
              <a:t>protocollo</a:t>
            </a:r>
            <a:r>
              <a:rPr lang="en-GB" sz="2400" dirty="0" smtClean="0"/>
              <a:t> </a:t>
            </a:r>
            <a:r>
              <a:rPr lang="en-GB" sz="2400" i="1" dirty="0" smtClean="0">
                <a:solidFill>
                  <a:srgbClr val="D11FAB"/>
                </a:solidFill>
              </a:rPr>
              <a:t>SMTP</a:t>
            </a:r>
            <a:r>
              <a:rPr lang="en-GB" sz="2400" dirty="0" smtClean="0"/>
              <a:t> (Simple Mail Transfer Protocol) è </a:t>
            </a:r>
            <a:r>
              <a:rPr lang="en-GB" sz="2400" dirty="0" err="1" smtClean="0"/>
              <a:t>utilizzato</a:t>
            </a:r>
            <a:r>
              <a:rPr lang="en-GB" sz="2400" dirty="0" smtClean="0"/>
              <a:t> </a:t>
            </a:r>
            <a:r>
              <a:rPr lang="en-GB" sz="2400" dirty="0" err="1" smtClean="0"/>
              <a:t>da</a:t>
            </a:r>
            <a:r>
              <a:rPr lang="en-GB" sz="2400" dirty="0" smtClean="0"/>
              <a:t> internet per </a:t>
            </a:r>
            <a:r>
              <a:rPr lang="en-GB" sz="2400" dirty="0" err="1" smtClean="0"/>
              <a:t>l'invio</a:t>
            </a:r>
            <a:r>
              <a:rPr lang="en-GB" sz="2400" dirty="0" smtClean="0"/>
              <a:t> </a:t>
            </a:r>
            <a:r>
              <a:rPr lang="en-GB" sz="2400" dirty="0" err="1" smtClean="0"/>
              <a:t>della</a:t>
            </a:r>
            <a:r>
              <a:rPr lang="en-GB" sz="2400" dirty="0" smtClean="0"/>
              <a:t> </a:t>
            </a:r>
            <a:r>
              <a:rPr lang="en-GB" sz="2400" dirty="0" err="1" smtClean="0"/>
              <a:t>posta</a:t>
            </a:r>
            <a:r>
              <a:rPr lang="en-GB" sz="2400" dirty="0" smtClean="0"/>
              <a:t>.</a:t>
            </a:r>
          </a:p>
          <a:p>
            <a:pPr>
              <a:lnSpc>
                <a:spcPct val="98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2400" i="1" dirty="0" smtClean="0">
                <a:solidFill>
                  <a:srgbClr val="D11FAB"/>
                </a:solidFill>
              </a:rPr>
              <a:t>POP</a:t>
            </a:r>
            <a:r>
              <a:rPr lang="en-GB" sz="2400" dirty="0" smtClean="0"/>
              <a:t> (Post Office Protocol) e </a:t>
            </a:r>
            <a:r>
              <a:rPr lang="en-GB" sz="2400" i="1" dirty="0" smtClean="0">
                <a:solidFill>
                  <a:srgbClr val="D11FAB"/>
                </a:solidFill>
              </a:rPr>
              <a:t>IMAP</a:t>
            </a:r>
            <a:r>
              <a:rPr lang="en-GB" sz="2400" dirty="0" smtClean="0"/>
              <a:t> (Internet Message Access Protocol) </a:t>
            </a:r>
            <a:r>
              <a:rPr lang="en-GB" sz="2400" dirty="0" err="1" smtClean="0"/>
              <a:t>sono</a:t>
            </a:r>
            <a:r>
              <a:rPr lang="en-GB" sz="2400" dirty="0" smtClean="0"/>
              <a:t> due </a:t>
            </a:r>
            <a:r>
              <a:rPr lang="en-GB" sz="2400" dirty="0" err="1" smtClean="0"/>
              <a:t>protocolli</a:t>
            </a:r>
            <a:r>
              <a:rPr lang="en-GB" sz="2400" dirty="0" smtClean="0"/>
              <a:t> </a:t>
            </a:r>
            <a:r>
              <a:rPr lang="en-GB" sz="2400" dirty="0" err="1" smtClean="0"/>
              <a:t>utilizzati</a:t>
            </a:r>
            <a:r>
              <a:rPr lang="en-GB" sz="2400" dirty="0" smtClean="0"/>
              <a:t> per </a:t>
            </a:r>
            <a:r>
              <a:rPr lang="en-GB" sz="2400" dirty="0" err="1" smtClean="0"/>
              <a:t>prelevare</a:t>
            </a:r>
            <a:r>
              <a:rPr lang="en-GB" sz="2400" dirty="0" smtClean="0"/>
              <a:t> la </a:t>
            </a:r>
            <a:r>
              <a:rPr lang="en-GB" sz="2400" dirty="0" err="1" smtClean="0"/>
              <a:t>posta</a:t>
            </a:r>
            <a:r>
              <a:rPr lang="en-GB" sz="2400" dirty="0" smtClean="0"/>
              <a:t> </a:t>
            </a:r>
            <a:r>
              <a:rPr lang="en-GB" sz="2400" dirty="0" err="1" smtClean="0"/>
              <a:t>dal</a:t>
            </a:r>
            <a:r>
              <a:rPr lang="en-GB" sz="2400" dirty="0" smtClean="0"/>
              <a:t> server.</a:t>
            </a:r>
          </a:p>
          <a:p>
            <a:endParaRPr lang="it-IT"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i="1" dirty="0" smtClean="0">
                <a:solidFill>
                  <a:schemeClr val="bg1"/>
                </a:solidFill>
                <a:latin typeface="Bodoni MT Black" pitchFamily="18" charset="0"/>
              </a:rPr>
              <a:t>Definizione</a:t>
            </a:r>
            <a:endParaRPr lang="it-IT" i="1" dirty="0">
              <a:solidFill>
                <a:schemeClr val="bg1"/>
              </a:solidFill>
              <a:latin typeface="Bodoni MT Black" pitchFamily="18" charset="0"/>
            </a:endParaRPr>
          </a:p>
        </p:txBody>
      </p:sp>
      <p:sp>
        <p:nvSpPr>
          <p:cNvPr id="5" name="Segnaposto contenuto 4"/>
          <p:cNvSpPr>
            <a:spLocks noGrp="1"/>
          </p:cNvSpPr>
          <p:nvPr>
            <p:ph idx="1"/>
          </p:nvPr>
        </p:nvSpPr>
        <p:spPr>
          <a:xfrm>
            <a:off x="457200" y="1600200"/>
            <a:ext cx="8229600" cy="4972072"/>
          </a:xfrm>
        </p:spPr>
        <p:txBody>
          <a:bodyPr>
            <a:noAutofit/>
          </a:bodyPr>
          <a:lstStyle/>
          <a:p>
            <a:pPr>
              <a:buNone/>
            </a:pPr>
            <a:r>
              <a:rPr lang="it-IT" sz="2400" dirty="0" smtClean="0"/>
              <a:t>Lo spamming è l'invio di grandi quantità di messaggi indesiderati (generalmente commerciali). Può essere messo in atto attraverso qualunque media, ma il più usato è Internet, attraverso l'e-mail.</a:t>
            </a:r>
          </a:p>
          <a:p>
            <a:pPr>
              <a:buNone/>
            </a:pPr>
            <a:r>
              <a:rPr lang="it-IT" sz="2400" dirty="0" smtClean="0"/>
              <a:t>Lo spam viene inviato senza il permesso del destinatario ed è un comportamento ampiamente considerato inaccettabile dagli Internet Service Provider (ISP) e dalla maggior parte degli utenti di Internet.</a:t>
            </a:r>
          </a:p>
        </p:txBody>
      </p:sp>
      <p:pic>
        <p:nvPicPr>
          <p:cNvPr id="6" name="Immagine 5" descr="pc.jpg"/>
          <p:cNvPicPr>
            <a:picLocks noChangeAspect="1"/>
          </p:cNvPicPr>
          <p:nvPr/>
        </p:nvPicPr>
        <p:blipFill>
          <a:blip r:embed="rId2" cstate="print"/>
          <a:stretch>
            <a:fillRect/>
          </a:stretch>
        </p:blipFill>
        <p:spPr>
          <a:xfrm>
            <a:off x="4000496" y="4500570"/>
            <a:ext cx="2500330" cy="205201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457200" y="928670"/>
            <a:ext cx="8229600" cy="5197493"/>
          </a:xfrm>
        </p:spPr>
        <p:txBody>
          <a:bodyPr/>
          <a:lstStyle/>
          <a:p>
            <a:pPr>
              <a:buNone/>
            </a:pPr>
            <a:endParaRPr lang="it-IT" sz="2400" dirty="0" smtClean="0"/>
          </a:p>
          <a:p>
            <a:pPr>
              <a:buNone/>
            </a:pPr>
            <a:r>
              <a:rPr lang="it-IT" sz="2400" dirty="0" smtClean="0"/>
              <a:t>Ci sono però anche:</a:t>
            </a:r>
          </a:p>
          <a:p>
            <a:pPr>
              <a:buNone/>
            </a:pPr>
            <a:endParaRPr lang="it-IT" sz="2400" dirty="0" smtClean="0"/>
          </a:p>
          <a:p>
            <a:r>
              <a:rPr lang="it-IT" sz="2400" dirty="0" smtClean="0"/>
              <a:t> ISP che mettono a disposizione i loro server per l'invio di e-mail di spam dietro pagamento. </a:t>
            </a:r>
          </a:p>
          <a:p>
            <a:endParaRPr lang="it-IT" sz="2400" dirty="0" smtClean="0"/>
          </a:p>
          <a:p>
            <a:r>
              <a:rPr lang="it-IT" sz="2400" dirty="0" smtClean="0"/>
              <a:t>ISP non consenzienti che non intervengono in maniera decisa in quanto lo spam è una fonte di guadagno per quegli ISP che vendono soluzioni antispam. </a:t>
            </a:r>
          </a:p>
          <a:p>
            <a:pPr>
              <a:buNone/>
            </a:pP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solidFill>
                  <a:schemeClr val="bg1">
                    <a:lumMod val="95000"/>
                  </a:schemeClr>
                </a:solidFill>
                <a:latin typeface="Bodoni MT Black" pitchFamily="18" charset="0"/>
              </a:rPr>
              <a:t>Spamming. Perché?</a:t>
            </a:r>
            <a:endParaRPr lang="it-IT" i="1" dirty="0">
              <a:solidFill>
                <a:schemeClr val="bg1">
                  <a:lumMod val="95000"/>
                </a:schemeClr>
              </a:solidFill>
              <a:latin typeface="Bodoni MT Black" pitchFamily="18" charset="0"/>
            </a:endParaRPr>
          </a:p>
        </p:txBody>
      </p:sp>
      <p:sp>
        <p:nvSpPr>
          <p:cNvPr id="3" name="Segnaposto contenuto 2"/>
          <p:cNvSpPr>
            <a:spLocks noGrp="1"/>
          </p:cNvSpPr>
          <p:nvPr>
            <p:ph idx="1"/>
          </p:nvPr>
        </p:nvSpPr>
        <p:spPr/>
        <p:txBody>
          <a:bodyPr>
            <a:normAutofit/>
          </a:bodyPr>
          <a:lstStyle/>
          <a:p>
            <a:pPr>
              <a:buNone/>
            </a:pPr>
            <a:r>
              <a:rPr lang="it-IT" sz="2400" dirty="0" smtClean="0"/>
              <a:t>Il principale scopo dello spamming è la pubblicità (dalle comuni offerte commerciali a proposte di vendita di materiale pornografico o illegale). </a:t>
            </a:r>
          </a:p>
          <a:p>
            <a:pPr>
              <a:buNone/>
            </a:pPr>
            <a:r>
              <a:rPr lang="it-IT" sz="2400" dirty="0" smtClean="0"/>
              <a:t>Altri messaggi spam possono essere :</a:t>
            </a:r>
          </a:p>
          <a:p>
            <a:r>
              <a:rPr lang="it-IT" sz="2400" dirty="0" smtClean="0"/>
              <a:t>di propaganda politica;</a:t>
            </a:r>
          </a:p>
          <a:p>
            <a:r>
              <a:rPr lang="it-IT" sz="2400" dirty="0" smtClean="0"/>
              <a:t>catene di Sant'Antonio.</a:t>
            </a:r>
            <a:endParaRPr lang="it-IT" sz="2400" dirty="0"/>
          </a:p>
        </p:txBody>
      </p:sp>
      <p:pic>
        <p:nvPicPr>
          <p:cNvPr id="4" name="Immagine 3" descr="posta.jpg"/>
          <p:cNvPicPr>
            <a:picLocks noChangeAspect="1"/>
          </p:cNvPicPr>
          <p:nvPr/>
        </p:nvPicPr>
        <p:blipFill>
          <a:blip r:embed="rId3" cstate="print"/>
          <a:stretch>
            <a:fillRect/>
          </a:stretch>
        </p:blipFill>
        <p:spPr>
          <a:xfrm>
            <a:off x="4714876" y="3553240"/>
            <a:ext cx="2896810" cy="251896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smtClean="0">
                <a:solidFill>
                  <a:schemeClr val="bg1"/>
                </a:solidFill>
                <a:latin typeface="Bodoni MT Black" pitchFamily="18" charset="0"/>
              </a:rPr>
              <a:t>Perché lo spam è un problema?</a:t>
            </a:r>
            <a:endParaRPr lang="it-IT" i="1" dirty="0">
              <a:solidFill>
                <a:schemeClr val="bg1"/>
              </a:solidFill>
              <a:latin typeface="Bodoni MT Black" pitchFamily="18" charset="0"/>
            </a:endParaRPr>
          </a:p>
        </p:txBody>
      </p:sp>
      <p:sp>
        <p:nvSpPr>
          <p:cNvPr id="3" name="Segnaposto contenuto 2"/>
          <p:cNvSpPr>
            <a:spLocks noGrp="1"/>
          </p:cNvSpPr>
          <p:nvPr>
            <p:ph idx="1"/>
          </p:nvPr>
        </p:nvSpPr>
        <p:spPr/>
        <p:txBody>
          <a:bodyPr>
            <a:normAutofit/>
          </a:bodyPr>
          <a:lstStyle/>
          <a:p>
            <a:r>
              <a:rPr lang="it-IT" sz="2400" dirty="0" smtClean="0"/>
              <a:t>Tempo perduto dai destinatari per scaricare, verificare e cancellare il messaggio;</a:t>
            </a:r>
          </a:p>
          <a:p>
            <a:r>
              <a:rPr lang="it-IT" sz="2400" dirty="0" smtClean="0"/>
              <a:t>Costo di banda sostenuto dall’ISP;</a:t>
            </a:r>
          </a:p>
          <a:p>
            <a:r>
              <a:rPr lang="it-IT" sz="2400" dirty="0" smtClean="0"/>
              <a:t>Intasamento della rete;</a:t>
            </a:r>
          </a:p>
          <a:p>
            <a:r>
              <a:rPr lang="it-IT" sz="2400" dirty="0" smtClean="0"/>
              <a:t>Truffe e virus;</a:t>
            </a:r>
          </a:p>
          <a:p>
            <a:r>
              <a:rPr lang="it-IT" sz="2400" dirty="0" smtClean="0"/>
              <a:t>Pornografia in casa e ufficio.</a:t>
            </a:r>
            <a:endParaRPr lang="it-IT" sz="2400" dirty="0"/>
          </a:p>
        </p:txBody>
      </p:sp>
      <p:pic>
        <p:nvPicPr>
          <p:cNvPr id="4" name="Immagine 3" descr="stopspamming.jpg"/>
          <p:cNvPicPr>
            <a:picLocks noChangeAspect="1"/>
          </p:cNvPicPr>
          <p:nvPr/>
        </p:nvPicPr>
        <p:blipFill>
          <a:blip r:embed="rId2" cstate="print"/>
          <a:stretch>
            <a:fillRect/>
          </a:stretch>
        </p:blipFill>
        <p:spPr>
          <a:xfrm>
            <a:off x="5429256" y="3714752"/>
            <a:ext cx="1928826" cy="168116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buNone/>
            </a:pPr>
            <a:endParaRPr lang="it-IT" sz="2400" dirty="0" smtClean="0"/>
          </a:p>
          <a:p>
            <a:pPr algn="ctr">
              <a:buNone/>
            </a:pPr>
            <a:r>
              <a:rPr lang="it-IT" sz="2400" dirty="0" smtClean="0"/>
              <a:t>Uno </a:t>
            </a:r>
          </a:p>
          <a:p>
            <a:pPr algn="ctr">
              <a:buNone/>
            </a:pPr>
            <a:r>
              <a:rPr lang="it-IT" sz="2400" i="1" dirty="0" smtClean="0">
                <a:solidFill>
                  <a:srgbClr val="D11FAB"/>
                </a:solidFill>
              </a:rPr>
              <a:t>spammer</a:t>
            </a:r>
            <a:r>
              <a:rPr lang="it-IT" sz="2400" dirty="0" smtClean="0"/>
              <a:t> </a:t>
            </a:r>
          </a:p>
          <a:p>
            <a:pPr algn="ctr">
              <a:buNone/>
            </a:pPr>
            <a:r>
              <a:rPr lang="it-IT" sz="2400" dirty="0" smtClean="0"/>
              <a:t>è l’individuo autore dei messaggi spam.</a:t>
            </a:r>
          </a:p>
          <a:p>
            <a:pPr>
              <a:buNone/>
            </a:pPr>
            <a:endParaRPr lang="it-IT" sz="2400" dirty="0" smtClean="0"/>
          </a:p>
          <a:p>
            <a:pPr>
              <a:buNone/>
            </a:pPr>
            <a:endParaRPr lang="it-IT" sz="2400" dirty="0" smtClean="0"/>
          </a:p>
          <a:p>
            <a:pPr>
              <a:buNone/>
            </a:pPr>
            <a:r>
              <a:rPr lang="it-IT" sz="2400" dirty="0" smtClean="0"/>
              <a:t>Egli invia messaggi identici (o con qualche personalizzazione) a migliaia di indirizzi e-mail.</a:t>
            </a:r>
            <a:endParaRPr lang="it-IT"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2548</TotalTime>
  <Words>1968</Words>
  <Application>Microsoft Office PowerPoint</Application>
  <PresentationFormat>Presentazione su schermo (4:3)</PresentationFormat>
  <Paragraphs>157</Paragraphs>
  <Slides>30</Slides>
  <Notes>1</Notes>
  <HiddenSlides>0</HiddenSlides>
  <MMClips>0</MMClips>
  <ScaleCrop>false</ScaleCrop>
  <HeadingPairs>
    <vt:vector size="4" baseType="variant">
      <vt:variant>
        <vt:lpstr>Tema</vt:lpstr>
      </vt:variant>
      <vt:variant>
        <vt:i4>1</vt:i4>
      </vt:variant>
      <vt:variant>
        <vt:lpstr>Titoli diapositive</vt:lpstr>
      </vt:variant>
      <vt:variant>
        <vt:i4>30</vt:i4>
      </vt:variant>
    </vt:vector>
  </HeadingPairs>
  <TitlesOfParts>
    <vt:vector size="31" baseType="lpstr">
      <vt:lpstr>Tema di Office</vt:lpstr>
      <vt:lpstr>SPAM</vt:lpstr>
      <vt:lpstr>Introduzione</vt:lpstr>
      <vt:lpstr>Diapositiva 3</vt:lpstr>
      <vt:lpstr>Come funziona la posta elettronica</vt:lpstr>
      <vt:lpstr>Definizione</vt:lpstr>
      <vt:lpstr>Diapositiva 6</vt:lpstr>
      <vt:lpstr>Spamming. Perché?</vt:lpstr>
      <vt:lpstr>Perché lo spam è un problema?</vt:lpstr>
      <vt:lpstr>Diapositiva 9</vt:lpstr>
      <vt:lpstr>Come opera uno spammer</vt:lpstr>
      <vt:lpstr>Tipi di spamming</vt:lpstr>
      <vt:lpstr>Come difendersi</vt:lpstr>
      <vt:lpstr>Diapositiva 13</vt:lpstr>
      <vt:lpstr>Diapositiva 14</vt:lpstr>
      <vt:lpstr>Diapositiva 15</vt:lpstr>
      <vt:lpstr>Diapositiva 16</vt:lpstr>
      <vt:lpstr>Come comportarsi</vt:lpstr>
      <vt:lpstr>Diapositiva 18</vt:lpstr>
      <vt:lpstr>Diapositiva 19</vt:lpstr>
      <vt:lpstr>Diapositiva 20</vt:lpstr>
      <vt:lpstr>Diapositiva 21</vt:lpstr>
      <vt:lpstr>Diapositiva 22</vt:lpstr>
      <vt:lpstr>Diapositiva 23</vt:lpstr>
      <vt:lpstr>Diapositiva 24</vt:lpstr>
      <vt:lpstr>Diapositiva 25</vt:lpstr>
      <vt:lpstr>Diapositiva 26</vt:lpstr>
      <vt:lpstr>Normativa</vt:lpstr>
      <vt:lpstr>Diapositiva 28</vt:lpstr>
      <vt:lpstr>Sanzioni</vt:lpstr>
      <vt:lpstr>Diapositiva 30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Cecy</dc:creator>
  <cp:lastModifiedBy>Cecy</cp:lastModifiedBy>
  <cp:revision>127</cp:revision>
  <dcterms:created xsi:type="dcterms:W3CDTF">2010-05-21T15:21:44Z</dcterms:created>
  <dcterms:modified xsi:type="dcterms:W3CDTF">2010-05-31T18:21:01Z</dcterms:modified>
</cp:coreProperties>
</file>