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4" r:id="rId6"/>
    <p:sldId id="263" r:id="rId7"/>
    <p:sldId id="266" r:id="rId8"/>
    <p:sldId id="260" r:id="rId9"/>
    <p:sldId id="265" r:id="rId10"/>
    <p:sldId id="261" r:id="rId11"/>
    <p:sldId id="262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90" y="-1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9A481-A2C7-4CE4-A453-E4DE8A4A947B}" type="datetimeFigureOut">
              <a:rPr lang="it-IT" smtClean="0"/>
              <a:pPr/>
              <a:t>07/06/2010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2C6BC7-1D4E-4E86-815A-F168C76916D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olo rettango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grpSp>
        <p:nvGrpSpPr>
          <p:cNvPr id="2" name="Grup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igura a mano liber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igura a mano liber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ttore 1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057509F-3E80-4886-AEF0-F77F95FCC9E5}" type="datetime1">
              <a:rPr lang="it-IT" smtClean="0"/>
              <a:pPr/>
              <a:t>07/06/2010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it-IT" smtClean="0"/>
              <a:t>Crittografia Visuale – Valerio Egidi – Slide #</a:t>
            </a:r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AF9CB02-9280-429B-A653-514F77F1BE4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F58EDA-AD2C-4361-AD51-CD2A278A86A8}" type="datetime1">
              <a:rPr lang="it-IT" smtClean="0"/>
              <a:pPr/>
              <a:t>07/06/2010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Crittografia Visuale – Valerio Egidi – Slide #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F9CB02-9280-429B-A653-514F77F1BE4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510EC7-C86E-48E2-A83E-88DA385B0933}" type="datetime1">
              <a:rPr lang="it-IT" smtClean="0"/>
              <a:pPr/>
              <a:t>07/06/2010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Crittografia Visuale – Valerio Egidi – Slide #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F9CB02-9280-429B-A653-514F77F1BE4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918042-8274-45AF-91EB-420F5B795E14}" type="datetime1">
              <a:rPr lang="it-IT" smtClean="0"/>
              <a:pPr/>
              <a:t>07/06/2010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Crittografia Visuale – Valerio Egidi – Slide #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F9CB02-9280-429B-A653-514F77F1BE4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F637A2-DF6A-4E77-8391-7CABC026FCC3}" type="datetime1">
              <a:rPr lang="it-IT" smtClean="0"/>
              <a:pPr/>
              <a:t>07/06/2010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Crittografia Visuale – Valerio Egidi – Slide #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F9CB02-9280-429B-A653-514F77F1BE4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Gallone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Gallone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E2018F-9DE3-4354-9D0D-251A0225073E}" type="datetime1">
              <a:rPr lang="it-IT" smtClean="0"/>
              <a:pPr/>
              <a:t>07/06/2010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Crittografia Visuale – Valerio Egidi – Slide #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F9CB02-9280-429B-A653-514F77F1BE4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B2AE69-7EC3-49BA-A6FF-651F5DC32231}" type="datetime1">
              <a:rPr lang="it-IT" smtClean="0"/>
              <a:pPr/>
              <a:t>07/06/2010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Crittografia Visuale – Valerio Egidi – Slide #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F9CB02-9280-429B-A653-514F77F1BE4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F0FE76-3DB5-4705-83EA-8CA7EE03C7E4}" type="datetime1">
              <a:rPr lang="it-IT" smtClean="0"/>
              <a:pPr/>
              <a:t>07/06/2010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Crittografia Visuale – Valerio Egidi – Slide #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F9CB02-9280-429B-A653-514F77F1BE4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E98C33-00F3-4134-8720-36CE1EDBA507}" type="datetime1">
              <a:rPr lang="it-IT" smtClean="0"/>
              <a:pPr/>
              <a:t>07/06/2010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Crittografia Visuale – Valerio Egidi – Slide #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F9CB02-9280-429B-A653-514F77F1BE4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23031C5-73F0-474D-A7D2-599E313433A3}" type="datetime1">
              <a:rPr lang="it-IT" smtClean="0"/>
              <a:pPr/>
              <a:t>07/06/2010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Crittografia Visuale – Valerio Egidi – Slide #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F9CB02-9280-429B-A653-514F77F1BE4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D306B8B-1BFC-4939-B4D6-3B769766061B}" type="datetime1">
              <a:rPr lang="it-IT" smtClean="0"/>
              <a:pPr/>
              <a:t>07/06/2010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it-IT" smtClean="0"/>
              <a:t>Crittografia Visuale – Valerio Egidi – Slide #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AF9CB02-9280-429B-A653-514F77F1BE4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olo rettango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ttore 1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Gallone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Gallone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27656-1929-45DD-85AD-C632F48FE515}" type="datetime1">
              <a:rPr lang="it-IT" smtClean="0"/>
              <a:pPr/>
              <a:t>07/06/2010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it-IT" smtClean="0"/>
              <a:t>Crittografia Visuale – Valerio Egidi – Slide #</a:t>
            </a:r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AF9CB02-9280-429B-A653-514F77F1BE4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gif"/><Relationship Id="rId4" Type="http://schemas.openxmlformats.org/officeDocument/2006/relationships/image" Target="../media/image22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Crittografia Visuale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Slides di Valerio Egidi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9CB02-9280-429B-A653-514F77F1BE40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9CB02-9280-429B-A653-514F77F1BE40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 smtClean="0"/>
              <a:t>Modello con 4 subpixel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571472" y="1785926"/>
            <a:ext cx="36487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Usando 4 subpixel invece di 2 riusciamo a creare 6 diverse combinazioni per i pixel bianchi e 6 per i neri, rendendo l’immagine finale molto più regolare</a:t>
            </a:r>
          </a:p>
        </p:txBody>
      </p:sp>
      <p:pic>
        <p:nvPicPr>
          <p:cNvPr id="17" name="Segnaposto contenuto 16" descr="vispixel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00562" y="1500174"/>
            <a:ext cx="4122124" cy="4311648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Usando almeno 4 subpixel è possibile aggiungere anche una tonalità di grigio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9CB02-9280-429B-A653-514F77F1BE40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Modello a 3 colori</a:t>
            </a:r>
            <a:endParaRPr lang="it-IT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2571744"/>
            <a:ext cx="4431087" cy="3335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mmagine 8" descr="asddsd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71802" y="2643182"/>
            <a:ext cx="2795361" cy="3242238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decel="100000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E’ possibile effettuare tale crittografia anche su immagini a colori, vediamo prima però di capire il funzionamento della tricromia: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9CB02-9280-429B-A653-514F77F1BE40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Modello per immagini a colori</a:t>
            </a:r>
            <a:endParaRPr lang="it-IT" dirty="0"/>
          </a:p>
        </p:txBody>
      </p:sp>
      <p:pic>
        <p:nvPicPr>
          <p:cNvPr id="3075" name="Picture 3" descr="C:\Users\Valerio\Desktop\Spettro della luce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2928934"/>
            <a:ext cx="3582394" cy="3267073"/>
          </a:xfrm>
          <a:prstGeom prst="rect">
            <a:avLst/>
          </a:prstGeom>
          <a:noFill/>
        </p:spPr>
      </p:pic>
      <p:pic>
        <p:nvPicPr>
          <p:cNvPr id="3076" name="Picture 4" descr="C:\Users\Valerio\Desktop\ross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575" y="3475038"/>
            <a:ext cx="1905000" cy="1905000"/>
          </a:xfrm>
          <a:prstGeom prst="rect">
            <a:avLst/>
          </a:prstGeom>
          <a:noFill/>
        </p:spPr>
      </p:pic>
      <p:pic>
        <p:nvPicPr>
          <p:cNvPr id="3077" name="Picture 5" descr="C:\Users\Valerio\Desktop\gree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8992" y="3500438"/>
            <a:ext cx="1905000" cy="1905000"/>
          </a:xfrm>
          <a:prstGeom prst="rect">
            <a:avLst/>
          </a:prstGeom>
          <a:noFill/>
        </p:spPr>
      </p:pic>
      <p:pic>
        <p:nvPicPr>
          <p:cNvPr id="3078" name="Picture 6" descr="C:\Users\Valerio\Desktop\blu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57950" y="3500438"/>
            <a:ext cx="1905000" cy="1905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3" presetClass="entr" presetSubtype="16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3" presetClass="entr" presetSubtype="16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22222E-6 L 0.21267 -2.22222E-6 " pathEditMode="relative" ptsTypes="AA">
                                      <p:cBhvr>
                                        <p:cTn id="23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268 5.92593E-6 C 0.20504 0.04399 0.21007 0.07246 0.19132 0.09908 C 0.1882 0.11135 0.17709 0.12616 0.16979 0.13519 C 0.16667 0.14792 0.17101 0.13542 0.16406 0.14283 C 0.16268 0.14422 0.1625 0.147 0.16129 0.14862 C 0.15834 0.15255 0.15434 0.15579 0.15122 0.15996 C 0.15018 0.16135 0.14965 0.16297 0.14844 0.16389 C 0.14584 0.16575 0.13993 0.1676 0.13993 0.1676 C 0.13472 0.17431 0.12813 0.17524 0.12136 0.17709 C 0.10035 0.17639 0.07952 0.17639 0.05851 0.17524 C 0.04827 0.17477 0.0382 0.16065 0.02847 0.15626 C 0.02743 0.15487 0.02674 0.15325 0.02552 0.15232 C 0.02292 0.15047 0.01702 0.14862 0.01702 0.14862 C 0.01597 0.14723 0.01528 0.14561 0.01406 0.14468 C 0.01146 0.14283 0.00556 0.14098 0.00556 0.14098 C 0.00365 0.13843 0.00104 0.13658 -0.00017 0.13334 C -0.00139 0.1301 -0.00347 0.11876 -0.00451 0.11436 C -0.00538 0.11042 -0.00677 0.10672 -0.00729 0.10278 C -0.00781 0.09954 -0.00868 0.09329 -0.00868 0.09329 L -0.00729 0.07431 " pathEditMode="relative" ptsTypes="ffffffffffffffffffAA">
                                      <p:cBhvr>
                                        <p:cTn id="27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94444E-6 -2.59259E-6 C 0.20329 -0.00185 0.13038 -0.00185 0.21857 -0.00185 " pathEditMode="relative" ptsTypes="fA">
                                      <p:cBhvr>
                                        <p:cTn id="29" dur="2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85185E-6 C 0.00243 0.00162 0.00521 0.00209 0.00746 0.0044 C 0.01337 0.01134 0.01562 0.02269 0.02257 0.02685 C 0.02882 0.03843 0.02014 0.02315 0.03003 0.03565 C 0.03698 0.04445 0.04184 0.05301 0.05034 0.05787 C 0.06666 0.07824 0.09566 0.08148 0.11458 0.08912 C 0.13403 0.09699 0.15382 0.10857 0.17396 0.11181 C 0.19531 0.11505 0.21684 0.11482 0.23837 0.11829 C 0.25781 0.1213 0.27795 0.12732 0.29774 0.12732 " pathEditMode="relative" rAng="0" ptsTypes="ffffffffA">
                                      <p:cBhvr>
                                        <p:cTn id="33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" y="64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44444E-6 C -0.00052 0.01851 -0.0007 0.0368 -0.00122 0.05532 C -0.00174 0.07037 -0.0033 0.08611 -0.00504 0.10092 C -0.00642 0.11365 -0.00938 0.125 -0.01233 0.13703 C -0.01823 0.16111 -0.04809 0.17129 -0.0625 0.17338 C -0.06684 0.17407 -0.07153 0.17476 -0.07587 0.17523 C -0.08299 0.17592 -0.08976 0.17638 -0.0967 0.17708 C -0.13021 0.17592 -0.16181 0.1743 -0.19462 0.16759 C -0.20608 0.16527 -0.21754 0.16088 -0.22899 0.1581 C -0.23472 0.15671 -0.24618 0.15439 -0.24618 0.15463 C -0.25174 0.15115 -0.25764 0.15138 -0.2632 0.14861 C -0.26493 0.14027 -0.26684 0.13217 -0.26806 0.12384 C -0.26771 0.12129 -0.26701 0.1162 -0.26701 0.11643 " pathEditMode="relative" rAng="0" ptsTypes="ffffffffffffA">
                                      <p:cBhvr>
                                        <p:cTn id="35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" y="88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857 -0.00185 C 0.2217 -0.01458 0.21562 -0.03634 0.2085 -0.0456 C 0.2059 -0.05648 0.20052 -0.05995 0.19565 -0.06852 C 0.19045 -0.07778 0.19079 -0.08218 0.18281 -0.08565 C 0.17812 -0.09537 0.17239 -0.10278 0.16423 -0.10671 C 0.15902 -0.11366 0.15138 -0.12269 0.14427 -0.12569 C 0.13993 -0.1294 0.13767 -0.1331 0.13281 -0.13519 C 0.1302 -0.1375 0.12847 -0.14097 0.12569 -0.14282 C 0.121 -0.14606 0.11371 -0.14838 0.1085 -0.15046 C 0.10086 -0.15741 0.09305 -0.16134 0.08437 -0.16574 C 0.07274 -0.18032 0.04097 -0.17523 0.03003 -0.17523 " pathEditMode="relative" ptsTypes="ffffffffffA">
                                      <p:cBhvr>
                                        <p:cTn id="37" dur="2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003 -0.17524 C 0.03263 -0.16505 0.02968 -0.17361 0.0342 -0.16574 C 0.03906 -0.15718 0.04374 -0.14931 0.04861 -0.14098 C 0.04965 -0.13912 0.04999 -0.13658 0.05138 -0.13519 C 0.0526 -0.13403 0.05434 -0.13403 0.05572 -0.13334 C 0.05885 -0.12709 0.06024 -0.12431 0.06562 -0.12199 C 0.07274 -0.1125 0.06388 -0.12315 0.07274 -0.11621 C 0.07395 -0.11528 0.07447 -0.1132 0.07569 -0.1125 C 0.07829 -0.11065 0.0842 -0.10857 0.0842 -0.10857 C 0.08524 -0.10741 0.08593 -0.10556 0.08715 -0.10486 C 0.08975 -0.10301 0.09565 -0.10093 0.09565 -0.10093 C 0.10381 -0.09051 0.0927 -0.10348 0.10277 -0.09537 C 0.10815 -0.09098 0.11111 -0.08449 0.11718 -0.08195 C 0.12013 -0.07917 0.13142 -0.06922 0.13142 -0.06482 " pathEditMode="relative" ptsTypes="fffffffffffffA">
                                      <p:cBhvr>
                                        <p:cTn id="41" dur="2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9774 0.12732 C 0.29583 0.11968 0.29409 0.11204 0.29201 0.1044 C 0.29027 0.09028 0.28784 0.07663 0.28645 0.06251 C 0.28437 0.04144 0.28385 0.02061 0.28072 -0.00022 C 0.27968 -0.00786 0.2769 -0.01573 0.27499 -0.02314 C 0.27395 -0.02685 0.27308 -0.03078 0.27204 -0.03448 C 0.27152 -0.03634 0.27065 -0.04027 0.27065 -0.04027 C 0.27083 -0.04235 0.27152 -0.05509 0.27343 -0.05925 C 0.27413 -0.06087 0.27586 -0.06134 0.27638 -0.06319 C 0.27656 -0.06411 0.27551 -0.06435 0.27499 -0.06504 " pathEditMode="relative" ptsTypes="fffffffffA">
                                      <p:cBhvr>
                                        <p:cTn id="43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6702 0.11643 C -0.2665 0.11389 -0.26719 0.11042 -0.26563 0.1088 C -0.26337 0.10625 -0.25695 0.10509 -0.25695 0.10509 C -0.25608 0.1037 -0.25434 0.10301 -0.25417 0.10116 C -0.25382 0.09931 -0.25556 0.0956 -0.25556 0.0956 " pathEditMode="relative" ptsTypes="ffffA">
                                      <p:cBhvr>
                                        <p:cTn id="45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481328"/>
            <a:ext cx="847251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/>
              <a:t>Usando la tricromia RGB è quindi possibile definire tutti i colori visibili dall’occhio umano.</a:t>
            </a:r>
          </a:p>
          <a:p>
            <a:pPr>
              <a:buNone/>
            </a:pPr>
            <a:endParaRPr lang="it-IT" sz="2400" dirty="0" smtClean="0"/>
          </a:p>
          <a:p>
            <a:pPr>
              <a:buNone/>
            </a:pPr>
            <a:r>
              <a:rPr lang="it-IT" sz="2400" dirty="0" smtClean="0"/>
              <a:t>R = 0 	G = 0 	B = 0				Nero</a:t>
            </a:r>
          </a:p>
          <a:p>
            <a:pPr>
              <a:buNone/>
            </a:pPr>
            <a:endParaRPr lang="it-IT" sz="2400" dirty="0" smtClean="0"/>
          </a:p>
          <a:p>
            <a:pPr>
              <a:buNone/>
            </a:pPr>
            <a:r>
              <a:rPr lang="it-IT" sz="2400" dirty="0" smtClean="0"/>
              <a:t>R = 255 	G = 255 	B = 255			Bianco</a:t>
            </a:r>
          </a:p>
          <a:p>
            <a:pPr>
              <a:buNone/>
            </a:pPr>
            <a:endParaRPr lang="it-IT" sz="2400" dirty="0" smtClean="0"/>
          </a:p>
          <a:p>
            <a:pPr>
              <a:buNone/>
            </a:pPr>
            <a:r>
              <a:rPr lang="it-IT" sz="2400" dirty="0" smtClean="0"/>
              <a:t>R = 255	G = 0		B = 0				Rosso</a:t>
            </a:r>
          </a:p>
          <a:p>
            <a:pPr>
              <a:buNone/>
            </a:pPr>
            <a:endParaRPr lang="it-IT" sz="2400" dirty="0" smtClean="0"/>
          </a:p>
          <a:p>
            <a:pPr>
              <a:buNone/>
            </a:pPr>
            <a:r>
              <a:rPr lang="it-IT" sz="2400" dirty="0" smtClean="0"/>
              <a:t>R = 0	G = 255	B = 255			Ciano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9CB02-9280-429B-A653-514F77F1BE40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 smtClean="0"/>
              <a:t>Esempi pratici</a:t>
            </a:r>
            <a:endParaRPr lang="it-IT" dirty="0"/>
          </a:p>
        </p:txBody>
      </p:sp>
      <p:pic>
        <p:nvPicPr>
          <p:cNvPr id="4098" name="Picture 2" descr="C:\Users\Valerio\Desktop\color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2428868"/>
            <a:ext cx="1041400" cy="33782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Consideriamo quindi un pixel di colore C1 formato dai colori r1 r2 ed r3</a:t>
            </a:r>
          </a:p>
          <a:p>
            <a:pPr>
              <a:buNone/>
            </a:pPr>
            <a:r>
              <a:rPr lang="it-IT" dirty="0" smtClean="0"/>
              <a:t>Abbiamo inoltre un secondo pixel di colore C2 formato dai colori r1 r2 ed r3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La somma del colore dei due pixel sarà quindi: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C1+C2 = (</a:t>
            </a:r>
            <a:r>
              <a:rPr lang="it-IT" dirty="0" smtClean="0"/>
              <a:t>r1*r1/255</a:t>
            </a:r>
            <a:r>
              <a:rPr lang="it-IT" dirty="0" smtClean="0"/>
              <a:t>, </a:t>
            </a:r>
            <a:r>
              <a:rPr lang="it-IT" dirty="0" smtClean="0"/>
              <a:t>r2*r2/255</a:t>
            </a:r>
            <a:r>
              <a:rPr lang="it-IT" dirty="0" smtClean="0"/>
              <a:t>, </a:t>
            </a:r>
            <a:r>
              <a:rPr lang="it-IT" dirty="0" smtClean="0"/>
              <a:t>r3*r3/255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9CB02-9280-429B-A653-514F77F1BE40}" type="slidenum">
              <a:rPr lang="it-IT" smtClean="0"/>
              <a:pPr/>
              <a:t>14</a:t>
            </a:fld>
            <a:endParaRPr lang="it-IT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Somma fra pixel colorati</a:t>
            </a:r>
            <a:endParaRPr lang="it-IT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Immagine originale		Share Ricavati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Somma degli share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9CB02-9280-429B-A653-514F77F1BE40}" type="slidenum">
              <a:rPr lang="it-IT" smtClean="0"/>
              <a:pPr/>
              <a:t>15</a:t>
            </a:fld>
            <a:endParaRPr lang="it-IT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Esempio con colori</a:t>
            </a:r>
            <a:endParaRPr lang="it-IT" dirty="0"/>
          </a:p>
        </p:txBody>
      </p:sp>
      <p:pic>
        <p:nvPicPr>
          <p:cNvPr id="5122" name="Picture 2" descr="C:\Users\Valerio\Desktop\ferrariori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000240"/>
            <a:ext cx="1705701" cy="2071702"/>
          </a:xfrm>
          <a:prstGeom prst="rect">
            <a:avLst/>
          </a:prstGeom>
          <a:noFill/>
        </p:spPr>
      </p:pic>
      <p:pic>
        <p:nvPicPr>
          <p:cNvPr id="5123" name="Picture 3" descr="C:\Users\Valerio\Desktop\ferrarish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2000240"/>
            <a:ext cx="1705701" cy="2071702"/>
          </a:xfrm>
          <a:prstGeom prst="rect">
            <a:avLst/>
          </a:prstGeom>
          <a:noFill/>
        </p:spPr>
      </p:pic>
      <p:pic>
        <p:nvPicPr>
          <p:cNvPr id="5124" name="Picture 4" descr="C:\Users\Valerio\Desktop\ferrarish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29454" y="2000240"/>
            <a:ext cx="1714480" cy="2082364"/>
          </a:xfrm>
          <a:prstGeom prst="rect">
            <a:avLst/>
          </a:prstGeom>
          <a:noFill/>
        </p:spPr>
      </p:pic>
      <p:pic>
        <p:nvPicPr>
          <p:cNvPr id="5125" name="Picture 5" descr="C:\Users\Valerio\Desktop\ferrariric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2066" y="4214818"/>
            <a:ext cx="1714512" cy="2082403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Share 1: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Share 2: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Somma dei due share: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9CB02-9280-429B-A653-514F77F1BE40}" type="slidenum">
              <a:rPr lang="it-IT" smtClean="0"/>
              <a:pPr/>
              <a:t>16</a:t>
            </a:fld>
            <a:endParaRPr lang="it-IT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Analisi dei due share</a:t>
            </a:r>
            <a:endParaRPr lang="it-IT" dirty="0"/>
          </a:p>
        </p:txBody>
      </p:sp>
      <p:pic>
        <p:nvPicPr>
          <p:cNvPr id="6146" name="Picture 2" descr="C:\Users\Valerio\Desktop\ferrari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928802"/>
            <a:ext cx="8390000" cy="785818"/>
          </a:xfrm>
          <a:prstGeom prst="rect">
            <a:avLst/>
          </a:prstGeom>
          <a:noFill/>
        </p:spPr>
      </p:pic>
      <p:pic>
        <p:nvPicPr>
          <p:cNvPr id="6147" name="Picture 3" descr="C:\Users\Valerio\Desktop\ferrari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3357562"/>
            <a:ext cx="8358246" cy="782845"/>
          </a:xfrm>
          <a:prstGeom prst="rect">
            <a:avLst/>
          </a:prstGeom>
          <a:noFill/>
        </p:spPr>
      </p:pic>
      <p:pic>
        <p:nvPicPr>
          <p:cNvPr id="6148" name="Picture 4" descr="C:\Users\Valerio\Desktop\ferrari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4786322"/>
            <a:ext cx="8429684" cy="789535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Usare due share per nascondere un messaggio a volte può rivelarsi decisamente scomodo e inefficente. Può essere utile usare altri metodi per nascondere il proprio messaggio!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Uno di questi metodi è quello delle maschere.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9CB02-9280-429B-A653-514F77F1BE40}" type="slidenum">
              <a:rPr lang="it-IT" smtClean="0"/>
              <a:pPr/>
              <a:t>17</a:t>
            </a:fld>
            <a:endParaRPr lang="it-IT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Un alternativa agli share</a:t>
            </a:r>
            <a:endParaRPr lang="it-IT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714348" y="2143116"/>
            <a:ext cx="4186238" cy="590350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Di certo, non questa: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9CB02-9280-429B-A653-514F77F1BE40}" type="slidenum">
              <a:rPr lang="it-IT" smtClean="0"/>
              <a:pPr/>
              <a:t>18</a:t>
            </a:fld>
            <a:endParaRPr lang="it-IT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Che intendiamo per maschera?</a:t>
            </a:r>
            <a:endParaRPr lang="it-IT" dirty="0"/>
          </a:p>
        </p:txBody>
      </p:sp>
      <p:pic>
        <p:nvPicPr>
          <p:cNvPr id="7170" name="Picture 2" descr="C:\Users\Valerio\Desktop\v-mas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1357298"/>
            <a:ext cx="2428892" cy="2428892"/>
          </a:xfrm>
          <a:prstGeom prst="rect">
            <a:avLst/>
          </a:prstGeom>
          <a:noFill/>
        </p:spPr>
      </p:pic>
      <p:sp>
        <p:nvSpPr>
          <p:cNvPr id="7" name="CasellaDiTesto 6"/>
          <p:cNvSpPr txBox="1"/>
          <p:nvPr/>
        </p:nvSpPr>
        <p:spPr>
          <a:xfrm>
            <a:off x="785787" y="4357694"/>
            <a:ext cx="4000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Ecco invece una Maschera applicata</a:t>
            </a:r>
          </a:p>
          <a:p>
            <a:r>
              <a:rPr lang="it-IT" sz="2400" dirty="0" smtClean="0"/>
              <a:t>alla maschera:</a:t>
            </a:r>
            <a:endParaRPr lang="it-IT" sz="2400" dirty="0"/>
          </a:p>
        </p:txBody>
      </p:sp>
      <p:pic>
        <p:nvPicPr>
          <p:cNvPr id="7171" name="Picture 3" descr="C:\Users\Valerio\Desktop\v-mask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4" y="4071942"/>
            <a:ext cx="2286016" cy="2286016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800" decel="100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800" decel="100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00" decel="100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223342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dirty="0" smtClean="0"/>
              <a:t>Una maschera consiste in una serie di operazioni REVERSIBILI applicabile ad un immagine per modificarne il contenuto.</a:t>
            </a:r>
          </a:p>
          <a:p>
            <a:pPr>
              <a:buNone/>
            </a:pPr>
            <a:r>
              <a:rPr lang="it-IT" dirty="0" smtClean="0"/>
              <a:t>L’applicazione di una serie di maschere può rendere totalmente irriconoscibile il contenuto di un immagine.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9CB02-9280-429B-A653-514F77F1BE40}" type="slidenum">
              <a:rPr lang="it-IT" smtClean="0"/>
              <a:pPr/>
              <a:t>19</a:t>
            </a:fld>
            <a:endParaRPr lang="it-IT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Definizione di maschera</a:t>
            </a:r>
            <a:endParaRPr lang="it-IT" dirty="0"/>
          </a:p>
        </p:txBody>
      </p:sp>
      <p:pic>
        <p:nvPicPr>
          <p:cNvPr id="8194" name="Picture 2" descr="C:\Users\Valerio\Desktop\testest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3786190"/>
            <a:ext cx="2595554" cy="2595554"/>
          </a:xfrm>
          <a:prstGeom prst="rect">
            <a:avLst/>
          </a:prstGeom>
          <a:noFill/>
        </p:spPr>
      </p:pic>
      <p:sp>
        <p:nvSpPr>
          <p:cNvPr id="7" name="CasellaDiTesto 6"/>
          <p:cNvSpPr txBox="1"/>
          <p:nvPr/>
        </p:nvSpPr>
        <p:spPr>
          <a:xfrm>
            <a:off x="1428728" y="4143380"/>
            <a:ext cx="328614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Sfido chiunque a capire cosa ci fosse in questa immagine!</a:t>
            </a:r>
            <a:endParaRPr lang="it-IT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/>
              <a:t>Cosa si intende per Crittografia Visuale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785918" y="3286124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κρυπτὁς</a:t>
            </a:r>
            <a:endParaRPr lang="it-IT" dirty="0"/>
          </a:p>
        </p:txBody>
      </p:sp>
      <p:sp>
        <p:nvSpPr>
          <p:cNvPr id="5" name="Segnaposto contenuto 1"/>
          <p:cNvSpPr txBox="1">
            <a:spLocks/>
          </p:cNvSpPr>
          <p:nvPr/>
        </p:nvSpPr>
        <p:spPr>
          <a:xfrm>
            <a:off x="4286248" y="2000240"/>
            <a:ext cx="1500198" cy="78581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>
            <a:normAutofit fontScale="70000" lnSpcReduction="2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it-IT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it-IT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grafia</a:t>
            </a:r>
            <a:endParaRPr kumimoji="0" lang="it-IT" sz="43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6215074" y="3286124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γραφία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571604" y="3643314"/>
            <a:ext cx="1643074" cy="461665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Nascosto</a:t>
            </a:r>
            <a:endParaRPr lang="it-IT" sz="24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6072198" y="3643314"/>
            <a:ext cx="1643074" cy="461665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Scrittura</a:t>
            </a:r>
            <a:endParaRPr lang="it-IT" sz="2400" dirty="0"/>
          </a:p>
        </p:txBody>
      </p:sp>
      <p:sp>
        <p:nvSpPr>
          <p:cNvPr id="9" name="Segnaposto contenuto 1"/>
          <p:cNvSpPr txBox="1">
            <a:spLocks/>
          </p:cNvSpPr>
          <p:nvPr/>
        </p:nvSpPr>
        <p:spPr>
          <a:xfrm>
            <a:off x="3857620" y="4286256"/>
            <a:ext cx="1571636" cy="78581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>
            <a:normAutofit fontScale="92500" lnSpcReduction="2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it-IT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it-IT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Visuale</a:t>
            </a:r>
            <a:endParaRPr kumimoji="0" lang="it-IT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786050" y="5072074"/>
            <a:ext cx="3740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C’è veramente bisogno di dirlo?</a:t>
            </a:r>
            <a:endParaRPr lang="it-IT" dirty="0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9CB02-9280-429B-A653-514F77F1BE40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15" name="Segnaposto contenuto 1"/>
          <p:cNvSpPr txBox="1">
            <a:spLocks/>
          </p:cNvSpPr>
          <p:nvPr/>
        </p:nvSpPr>
        <p:spPr>
          <a:xfrm>
            <a:off x="3143240" y="2000240"/>
            <a:ext cx="1500198" cy="78581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>
            <a:normAutofit fontScale="70000" lnSpcReduction="2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it-IT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it-IT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it-IT" sz="4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Critto</a:t>
            </a:r>
            <a:endParaRPr kumimoji="0" lang="it-IT" sz="43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59259E-6 L -0.16197 0.0041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" y="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59259E-6 L 0.19341 0.0041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" y="2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1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28596" y="2357430"/>
            <a:ext cx="8229600" cy="2447738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Il miglior modo per vedere l’effetto di una serie di maschere è quello pratico!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Piccola dimostrazione con il software G-Mask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9CB02-9280-429B-A653-514F77F1BE40}" type="slidenum">
              <a:rPr lang="it-IT" smtClean="0"/>
              <a:pPr/>
              <a:t>20</a:t>
            </a:fld>
            <a:endParaRPr lang="it-IT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Piccola panoramica delle Mask</a:t>
            </a:r>
            <a:endParaRPr lang="it-IT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00034" y="1785926"/>
            <a:ext cx="7772400" cy="1829761"/>
          </a:xfrm>
        </p:spPr>
        <p:txBody>
          <a:bodyPr/>
          <a:lstStyle/>
          <a:p>
            <a:r>
              <a:rPr lang="it-IT" dirty="0" smtClean="0"/>
              <a:t>Grazie per l’attenzione!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9CB02-9280-429B-A653-514F77F1BE40}" type="slidenum">
              <a:rPr lang="it-IT" smtClean="0"/>
              <a:pPr/>
              <a:t>21</a:t>
            </a:fld>
            <a:endParaRPr lang="it-IT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642910" y="1643050"/>
            <a:ext cx="7829576" cy="1804795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it-IT" dirty="0" smtClean="0"/>
              <a:t>La normale crittografia consiste nel nascondere i dati modificandoli tramite chiavi, tali chiavi vengono usate da algoritmi che ricompongono il messaggio originale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9CB02-9280-429B-A653-514F77F1BE40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In cosa consiste?</a:t>
            </a:r>
            <a:endParaRPr lang="it-IT" dirty="0"/>
          </a:p>
        </p:txBody>
      </p:sp>
      <p:sp>
        <p:nvSpPr>
          <p:cNvPr id="6" name="Segnaposto contenuto 1"/>
          <p:cNvSpPr txBox="1">
            <a:spLocks/>
          </p:cNvSpPr>
          <p:nvPr/>
        </p:nvSpPr>
        <p:spPr>
          <a:xfrm>
            <a:off x="785786" y="3857628"/>
            <a:ext cx="7829576" cy="1804795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it-IT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 crittografia visuale invece di complicati algoritmi usa l’occhio umano per decodificare un immagine!</a:t>
            </a:r>
            <a:endParaRPr kumimoji="0" lang="it-IT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9CB02-9280-429B-A653-514F77F1BE40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Un esempio pratico</a:t>
            </a:r>
            <a:endParaRPr lang="it-IT" dirty="0"/>
          </a:p>
        </p:txBody>
      </p:sp>
      <p:pic>
        <p:nvPicPr>
          <p:cNvPr id="11" name="Segnaposto contenuto 10" descr="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572132" y="2428868"/>
            <a:ext cx="1904762" cy="1904762"/>
          </a:xfrm>
        </p:spPr>
      </p:pic>
      <p:pic>
        <p:nvPicPr>
          <p:cNvPr id="12" name="Immagine 11" descr="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728" y="2428868"/>
            <a:ext cx="1904762" cy="1904762"/>
          </a:xfrm>
          <a:prstGeom prst="rect">
            <a:avLst/>
          </a:prstGeom>
        </p:spPr>
      </p:pic>
      <p:sp>
        <p:nvSpPr>
          <p:cNvPr id="13" name="CasellaDiTesto 12"/>
          <p:cNvSpPr txBox="1"/>
          <p:nvPr/>
        </p:nvSpPr>
        <p:spPr>
          <a:xfrm>
            <a:off x="571472" y="1500174"/>
            <a:ext cx="75424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 smtClean="0"/>
              <a:t>Per questo tipo di crittografia sono necessarie delle immagini che</a:t>
            </a:r>
          </a:p>
          <a:p>
            <a:pPr algn="ctr"/>
            <a:r>
              <a:rPr lang="it-IT" dirty="0" smtClean="0"/>
              <a:t>rappresentano il messaggio solo in maniera parziale.</a:t>
            </a:r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642910" y="4857760"/>
            <a:ext cx="74158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 smtClean="0"/>
              <a:t>La </a:t>
            </a:r>
            <a:r>
              <a:rPr lang="it-IT" i="1" dirty="0" smtClean="0"/>
              <a:t>fusione</a:t>
            </a:r>
            <a:r>
              <a:rPr lang="it-IT" dirty="0" smtClean="0"/>
              <a:t> di queste due immagini è quindi in grado di rivelare</a:t>
            </a:r>
          </a:p>
          <a:p>
            <a:pPr algn="ctr"/>
            <a:r>
              <a:rPr lang="it-IT" dirty="0" smtClean="0"/>
              <a:t>un messaggio </a:t>
            </a:r>
            <a:r>
              <a:rPr lang="it-IT" i="1" dirty="0" smtClean="0"/>
              <a:t>nascosto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44444E-6 L 0.23177 -0.0034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" y="-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44444E-6 L -0.22135 -0.00348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1" y="-2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6619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/>
              <a:t>Nell’esempio precedente sono state usate due figure (share) che all’apparenza mostravano un messaggio, ma è ovviamente possibile farlo anche usando share che non mostrano falsi messaggi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9CB02-9280-429B-A653-514F77F1BE40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Un altro esempio</a:t>
            </a:r>
            <a:endParaRPr lang="it-IT" dirty="0"/>
          </a:p>
        </p:txBody>
      </p:sp>
      <p:pic>
        <p:nvPicPr>
          <p:cNvPr id="12" name="Immagine 11" descr="bista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786" y="3143248"/>
            <a:ext cx="2226233" cy="2968310"/>
          </a:xfrm>
          <a:prstGeom prst="rect">
            <a:avLst/>
          </a:prstGeom>
        </p:spPr>
      </p:pic>
      <p:pic>
        <p:nvPicPr>
          <p:cNvPr id="13" name="Immagine 12" descr="bista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15074" y="3143248"/>
            <a:ext cx="2226233" cy="296831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48148E-6 L 0.30017 -0.0067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0" y="-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48148E-6 L -0.29358 -0.00671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Come detto in precedenza, si assume che l'immagine originale sia strutturata come una collezione di pixel bianchi e neri. 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In realtà con pixel bianchi intendiamo “vuoti” mentre quelli neri sono quelli che andremo a “sommare”. Per riuscire a sommare le due immagini è quindi necessario effettuare la somma di ciascun pixel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9CB02-9280-429B-A653-514F77F1BE40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Com’è possibile?</a:t>
            </a:r>
            <a:endParaRPr lang="it-IT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51917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it-IT" dirty="0" smtClean="0"/>
              <a:t>Per riuscire a definire le due immagini (che d’ora in poi chiameremo Share) è necessario definire degli schemi con i quali creare tali immagini. Il pixel finale verrà quindi rappresentato non da 1 ma da N pixel negli share, a seconda del modello che adotteremo.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9CB02-9280-429B-A653-514F77F1BE40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Subpixel</a:t>
            </a:r>
            <a:endParaRPr lang="it-IT" dirty="0"/>
          </a:p>
        </p:txBody>
      </p:sp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071670" y="4214818"/>
            <a:ext cx="5181600" cy="1701800"/>
          </a:xfrm>
          <a:prstGeom prst="rect">
            <a:avLst/>
          </a:prstGeom>
          <a:noFill/>
          <a:ln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101897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2400" dirty="0" smtClean="0"/>
              <a:t>Il caso delle immagini in bianco e nero è piuttosto semplice, questo nel caso di 2 subpixel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9CB02-9280-429B-A653-514F77F1BE40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La somma dei pixel</a:t>
            </a:r>
            <a:endParaRPr lang="it-IT" dirty="0"/>
          </a:p>
        </p:txBody>
      </p:sp>
      <p:pic>
        <p:nvPicPr>
          <p:cNvPr id="6" name="Immagine 5" descr="slide2-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85852" y="2571744"/>
            <a:ext cx="520635" cy="3200000"/>
          </a:xfrm>
          <a:prstGeom prst="rect">
            <a:avLst/>
          </a:prstGeom>
        </p:spPr>
      </p:pic>
      <p:pic>
        <p:nvPicPr>
          <p:cNvPr id="7" name="Immagine 6" descr="slide2-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43174" y="2357430"/>
            <a:ext cx="1790476" cy="3911111"/>
          </a:xfrm>
          <a:prstGeom prst="rect">
            <a:avLst/>
          </a:prstGeom>
        </p:spPr>
      </p:pic>
      <p:pic>
        <p:nvPicPr>
          <p:cNvPr id="8" name="Immagine 7" descr="slide2-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14876" y="2428868"/>
            <a:ext cx="3111111" cy="3631746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099 -0.00301 L 0.0401 -0.00301 " pathEditMode="relative" rAng="0" ptsTypes="AA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576 0.00695 L 0.06424 0.00695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304730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Usando schemi come quello dei 2 subpixel gli share saranno facilmente riconoscibili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9CB02-9280-429B-A653-514F77F1BE40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Problemi dei 2 subpixel</a:t>
            </a:r>
            <a:endParaRPr lang="it-IT" dirty="0"/>
          </a:p>
        </p:txBody>
      </p:sp>
      <p:pic>
        <p:nvPicPr>
          <p:cNvPr id="1026" name="Picture 2" descr="C:\Users\Valerio\Desktop\share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3286124"/>
            <a:ext cx="3185864" cy="1814505"/>
          </a:xfrm>
          <a:prstGeom prst="rect">
            <a:avLst/>
          </a:prstGeom>
          <a:noFill/>
        </p:spPr>
      </p:pic>
      <p:pic>
        <p:nvPicPr>
          <p:cNvPr id="1027" name="Picture 3" descr="C:\Users\Valerio\Desktop\share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8" y="3286124"/>
            <a:ext cx="3261157" cy="185738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2683</TotalTime>
  <Words>576</Words>
  <Application>Microsoft Office PowerPoint</Application>
  <PresentationFormat>Presentazione su schermo (4:3)</PresentationFormat>
  <Paragraphs>114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2" baseType="lpstr">
      <vt:lpstr>Viale</vt:lpstr>
      <vt:lpstr>Crittografia Visuale</vt:lpstr>
      <vt:lpstr>Cosa si intende per Crittografia Visuale</vt:lpstr>
      <vt:lpstr>In cosa consiste?</vt:lpstr>
      <vt:lpstr>Un esempio pratico</vt:lpstr>
      <vt:lpstr>Un altro esempio</vt:lpstr>
      <vt:lpstr>Com’è possibile?</vt:lpstr>
      <vt:lpstr>Subpixel</vt:lpstr>
      <vt:lpstr>La somma dei pixel</vt:lpstr>
      <vt:lpstr>Problemi dei 2 subpixel</vt:lpstr>
      <vt:lpstr>Modello con 4 subpixel</vt:lpstr>
      <vt:lpstr>Modello a 3 colori</vt:lpstr>
      <vt:lpstr>Modello per immagini a colori</vt:lpstr>
      <vt:lpstr>Esempi pratici</vt:lpstr>
      <vt:lpstr>Somma fra pixel colorati</vt:lpstr>
      <vt:lpstr>Esempio con colori</vt:lpstr>
      <vt:lpstr>Analisi dei due share</vt:lpstr>
      <vt:lpstr>Un alternativa agli share</vt:lpstr>
      <vt:lpstr>Che intendiamo per maschera?</vt:lpstr>
      <vt:lpstr>Definizione di maschera</vt:lpstr>
      <vt:lpstr>Piccola panoramica delle Mask</vt:lpstr>
      <vt:lpstr>Grazie per l’attenzione!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Valerio</dc:creator>
  <cp:lastModifiedBy>Valerio</cp:lastModifiedBy>
  <cp:revision>52</cp:revision>
  <dcterms:created xsi:type="dcterms:W3CDTF">2010-05-11T19:40:52Z</dcterms:created>
  <dcterms:modified xsi:type="dcterms:W3CDTF">2010-06-09T04:44:27Z</dcterms:modified>
</cp:coreProperties>
</file>