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3" r:id="rId3"/>
    <p:sldId id="264" r:id="rId4"/>
    <p:sldId id="268" r:id="rId5"/>
    <p:sldId id="265" r:id="rId6"/>
    <p:sldId id="266" r:id="rId7"/>
    <p:sldId id="267" r:id="rId8"/>
    <p:sldId id="290" r:id="rId9"/>
    <p:sldId id="269" r:id="rId10"/>
    <p:sldId id="275" r:id="rId11"/>
    <p:sldId id="274" r:id="rId12"/>
    <p:sldId id="289" r:id="rId13"/>
    <p:sldId id="271" r:id="rId14"/>
    <p:sldId id="273" r:id="rId15"/>
    <p:sldId id="276" r:id="rId16"/>
    <p:sldId id="277" r:id="rId17"/>
    <p:sldId id="278" r:id="rId18"/>
    <p:sldId id="286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7" r:id="rId27"/>
    <p:sldId id="288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6D9F1"/>
    <a:srgbClr val="558ED5"/>
    <a:srgbClr val="0000FF"/>
    <a:srgbClr val="CCFFFF"/>
    <a:srgbClr val="FF0000"/>
    <a:srgbClr val="00B050"/>
    <a:srgbClr val="8EB4E3"/>
    <a:srgbClr val="000000"/>
    <a:srgbClr val="000066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 autoAdjust="0"/>
    <p:restoredTop sz="94658" autoAdjust="0"/>
  </p:normalViewPr>
  <p:slideViewPr>
    <p:cSldViewPr snapToGrid="0">
      <p:cViewPr varScale="1">
        <p:scale>
          <a:sx n="74" d="100"/>
          <a:sy n="74" d="100"/>
        </p:scale>
        <p:origin x="-7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986938-3CB5-4BE5-A802-B91E41523372}" type="doc">
      <dgm:prSet loTypeId="urn:microsoft.com/office/officeart/2005/8/layout/vList3" loCatId="list" qsTypeId="urn:microsoft.com/office/officeart/2005/8/quickstyle/simple5" qsCatId="simple" csTypeId="urn:microsoft.com/office/officeart/2005/8/colors/accent1_5" csCatId="accent1" phldr="1"/>
      <dgm:spPr/>
    </dgm:pt>
    <dgm:pt modelId="{983ACCE6-5807-495F-9262-6087AD8B0541}">
      <dgm:prSet phldrT="[Testo]"/>
      <dgm:spPr/>
      <dgm:t>
        <a:bodyPr/>
        <a:lstStyle/>
        <a:p>
          <a:r>
            <a:rPr lang="it-IT" dirty="0" smtClean="0"/>
            <a:t>Il Servizio PEC può essere fornito solo da gestori accreditati</a:t>
          </a:r>
          <a:endParaRPr lang="it-IT" dirty="0"/>
        </a:p>
      </dgm:t>
    </dgm:pt>
    <dgm:pt modelId="{DF4A7BC8-3CC8-43B4-9998-2AB8A4DC287B}" type="parTrans" cxnId="{7B8A4B0C-5C16-486D-B5DF-317203C43628}">
      <dgm:prSet/>
      <dgm:spPr/>
      <dgm:t>
        <a:bodyPr/>
        <a:lstStyle/>
        <a:p>
          <a:endParaRPr lang="it-IT"/>
        </a:p>
      </dgm:t>
    </dgm:pt>
    <dgm:pt modelId="{F3E41581-A607-46D5-A04E-4769026232DB}" type="sibTrans" cxnId="{7B8A4B0C-5C16-486D-B5DF-317203C43628}">
      <dgm:prSet/>
      <dgm:spPr/>
      <dgm:t>
        <a:bodyPr/>
        <a:lstStyle/>
        <a:p>
          <a:endParaRPr lang="it-IT"/>
        </a:p>
      </dgm:t>
    </dgm:pt>
    <dgm:pt modelId="{1AC68597-BFE2-4DAA-84E1-094F2A5DC80E}">
      <dgm:prSet phldrT="[Testo]"/>
      <dgm:spPr/>
      <dgm:t>
        <a:bodyPr/>
        <a:lstStyle/>
        <a:p>
          <a:r>
            <a:rPr lang="it-IT" dirty="0" err="1" smtClean="0"/>
            <a:t>DigitPA</a:t>
          </a:r>
          <a:r>
            <a:rPr lang="it-IT" dirty="0" smtClean="0"/>
            <a:t> si occupa di decidere     chi accreditare  al servizio</a:t>
          </a:r>
          <a:endParaRPr lang="it-IT" dirty="0"/>
        </a:p>
      </dgm:t>
    </dgm:pt>
    <dgm:pt modelId="{757B2592-3619-4506-83C4-9C8E59488962}" type="parTrans" cxnId="{623135C9-B865-4E6C-B682-1EEDB07C5F0B}">
      <dgm:prSet/>
      <dgm:spPr/>
      <dgm:t>
        <a:bodyPr/>
        <a:lstStyle/>
        <a:p>
          <a:endParaRPr lang="it-IT"/>
        </a:p>
      </dgm:t>
    </dgm:pt>
    <dgm:pt modelId="{C33888C0-3D09-4FA0-9CD5-B24D898637C4}" type="sibTrans" cxnId="{623135C9-B865-4E6C-B682-1EEDB07C5F0B}">
      <dgm:prSet/>
      <dgm:spPr/>
      <dgm:t>
        <a:bodyPr/>
        <a:lstStyle/>
        <a:p>
          <a:endParaRPr lang="it-IT"/>
        </a:p>
      </dgm:t>
    </dgm:pt>
    <dgm:pt modelId="{65D4D72B-E25C-4DF9-BDCB-921C6ED38B32}">
      <dgm:prSet phldrT="[Testo]"/>
      <dgm:spPr/>
      <dgm:t>
        <a:bodyPr/>
        <a:lstStyle/>
        <a:p>
          <a:r>
            <a:rPr lang="it-IT" dirty="0" smtClean="0"/>
            <a:t>Per la PEC si usano domini dedicati</a:t>
          </a:r>
          <a:endParaRPr lang="it-IT" dirty="0"/>
        </a:p>
      </dgm:t>
    </dgm:pt>
    <dgm:pt modelId="{42C58426-A80F-4F62-809F-C9EED65D6BDD}" type="parTrans" cxnId="{97DB2088-C795-43A6-AF81-5A961E795102}">
      <dgm:prSet/>
      <dgm:spPr/>
      <dgm:t>
        <a:bodyPr/>
        <a:lstStyle/>
        <a:p>
          <a:endParaRPr lang="it-IT"/>
        </a:p>
      </dgm:t>
    </dgm:pt>
    <dgm:pt modelId="{004E6B85-30C0-49D1-944A-486341607CDD}" type="sibTrans" cxnId="{97DB2088-C795-43A6-AF81-5A961E795102}">
      <dgm:prSet/>
      <dgm:spPr/>
      <dgm:t>
        <a:bodyPr/>
        <a:lstStyle/>
        <a:p>
          <a:endParaRPr lang="it-IT"/>
        </a:p>
      </dgm:t>
    </dgm:pt>
    <dgm:pt modelId="{9C4B644A-CA11-4CD0-9602-433EDEFF251D}" type="pres">
      <dgm:prSet presAssocID="{9F986938-3CB5-4BE5-A802-B91E41523372}" presName="linearFlow" presStyleCnt="0">
        <dgm:presLayoutVars>
          <dgm:dir/>
          <dgm:resizeHandles val="exact"/>
        </dgm:presLayoutVars>
      </dgm:prSet>
      <dgm:spPr/>
    </dgm:pt>
    <dgm:pt modelId="{84011889-4B9C-4AFE-AD20-66421E7CEFF3}" type="pres">
      <dgm:prSet presAssocID="{983ACCE6-5807-495F-9262-6087AD8B0541}" presName="composite" presStyleCnt="0"/>
      <dgm:spPr/>
    </dgm:pt>
    <dgm:pt modelId="{06EA811F-A79F-4A6C-851A-9B77E8631F7E}" type="pres">
      <dgm:prSet presAssocID="{983ACCE6-5807-495F-9262-6087AD8B0541}" presName="imgShp" presStyleLbl="fgImgPlace1" presStyleIdx="0" presStyleCnt="3" custScaleX="41268" custScaleY="4126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B204184-0594-4FC0-AC70-B5E1C8F54CDC}" type="pres">
      <dgm:prSet presAssocID="{983ACCE6-5807-495F-9262-6087AD8B0541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10AD3F7-5257-49C9-9E9D-07D8551A81B1}" type="pres">
      <dgm:prSet presAssocID="{F3E41581-A607-46D5-A04E-4769026232DB}" presName="spacing" presStyleCnt="0"/>
      <dgm:spPr/>
    </dgm:pt>
    <dgm:pt modelId="{2BFE4078-880F-4111-90C0-5D0A31DE4A90}" type="pres">
      <dgm:prSet presAssocID="{1AC68597-BFE2-4DAA-84E1-094F2A5DC80E}" presName="composite" presStyleCnt="0"/>
      <dgm:spPr/>
    </dgm:pt>
    <dgm:pt modelId="{4836CF9D-30F2-4255-B7D8-F6046F5CDBF1}" type="pres">
      <dgm:prSet presAssocID="{1AC68597-BFE2-4DAA-84E1-094F2A5DC80E}" presName="imgShp" presStyleLbl="fgImgPlace1" presStyleIdx="1" presStyleCnt="3" custScaleX="50607" custScaleY="5060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EFC5357-64D3-461D-AB98-194E336973F5}" type="pres">
      <dgm:prSet presAssocID="{1AC68597-BFE2-4DAA-84E1-094F2A5DC80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EA1A6E5-2940-403C-8001-E91EDEB9D871}" type="pres">
      <dgm:prSet presAssocID="{C33888C0-3D09-4FA0-9CD5-B24D898637C4}" presName="spacing" presStyleCnt="0"/>
      <dgm:spPr/>
    </dgm:pt>
    <dgm:pt modelId="{4051D3C2-3A7B-4715-828C-B60E5D7EA063}" type="pres">
      <dgm:prSet presAssocID="{65D4D72B-E25C-4DF9-BDCB-921C6ED38B32}" presName="composite" presStyleCnt="0"/>
      <dgm:spPr/>
    </dgm:pt>
    <dgm:pt modelId="{35243092-4243-4F08-95A7-12E967370DD4}" type="pres">
      <dgm:prSet presAssocID="{65D4D72B-E25C-4DF9-BDCB-921C6ED38B32}" presName="imgShp" presStyleLbl="fgImgPlace1" presStyleIdx="2" presStyleCnt="3" custScaleX="65558" custScaleY="6555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EBAC20C-7793-4D19-89D9-9F0019A56DC3}" type="pres">
      <dgm:prSet presAssocID="{65D4D72B-E25C-4DF9-BDCB-921C6ED38B3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7DB2088-C795-43A6-AF81-5A961E795102}" srcId="{9F986938-3CB5-4BE5-A802-B91E41523372}" destId="{65D4D72B-E25C-4DF9-BDCB-921C6ED38B32}" srcOrd="2" destOrd="0" parTransId="{42C58426-A80F-4F62-809F-C9EED65D6BDD}" sibTransId="{004E6B85-30C0-49D1-944A-486341607CDD}"/>
    <dgm:cxn modelId="{2928D3CD-6D6B-4D86-8C50-68214790C065}" type="presOf" srcId="{983ACCE6-5807-495F-9262-6087AD8B0541}" destId="{0B204184-0594-4FC0-AC70-B5E1C8F54CDC}" srcOrd="0" destOrd="0" presId="urn:microsoft.com/office/officeart/2005/8/layout/vList3"/>
    <dgm:cxn modelId="{26DADC26-F4D5-421D-9354-0C71E59A202E}" type="presOf" srcId="{65D4D72B-E25C-4DF9-BDCB-921C6ED38B32}" destId="{3EBAC20C-7793-4D19-89D9-9F0019A56DC3}" srcOrd="0" destOrd="0" presId="urn:microsoft.com/office/officeart/2005/8/layout/vList3"/>
    <dgm:cxn modelId="{6ACB18AA-F958-46F4-BA2F-D828E2C81D89}" type="presOf" srcId="{9F986938-3CB5-4BE5-A802-B91E41523372}" destId="{9C4B644A-CA11-4CD0-9602-433EDEFF251D}" srcOrd="0" destOrd="0" presId="urn:microsoft.com/office/officeart/2005/8/layout/vList3"/>
    <dgm:cxn modelId="{7B8A4B0C-5C16-486D-B5DF-317203C43628}" srcId="{9F986938-3CB5-4BE5-A802-B91E41523372}" destId="{983ACCE6-5807-495F-9262-6087AD8B0541}" srcOrd="0" destOrd="0" parTransId="{DF4A7BC8-3CC8-43B4-9998-2AB8A4DC287B}" sibTransId="{F3E41581-A607-46D5-A04E-4769026232DB}"/>
    <dgm:cxn modelId="{530A228B-155C-4DC7-8879-F56081AB2D6B}" type="presOf" srcId="{1AC68597-BFE2-4DAA-84E1-094F2A5DC80E}" destId="{3EFC5357-64D3-461D-AB98-194E336973F5}" srcOrd="0" destOrd="0" presId="urn:microsoft.com/office/officeart/2005/8/layout/vList3"/>
    <dgm:cxn modelId="{623135C9-B865-4E6C-B682-1EEDB07C5F0B}" srcId="{9F986938-3CB5-4BE5-A802-B91E41523372}" destId="{1AC68597-BFE2-4DAA-84E1-094F2A5DC80E}" srcOrd="1" destOrd="0" parTransId="{757B2592-3619-4506-83C4-9C8E59488962}" sibTransId="{C33888C0-3D09-4FA0-9CD5-B24D898637C4}"/>
    <dgm:cxn modelId="{5480AE52-5D3D-4D96-A6B7-A852C482760C}" type="presParOf" srcId="{9C4B644A-CA11-4CD0-9602-433EDEFF251D}" destId="{84011889-4B9C-4AFE-AD20-66421E7CEFF3}" srcOrd="0" destOrd="0" presId="urn:microsoft.com/office/officeart/2005/8/layout/vList3"/>
    <dgm:cxn modelId="{EF64187D-8134-4C81-8D0D-9D5A6E9231C3}" type="presParOf" srcId="{84011889-4B9C-4AFE-AD20-66421E7CEFF3}" destId="{06EA811F-A79F-4A6C-851A-9B77E8631F7E}" srcOrd="0" destOrd="0" presId="urn:microsoft.com/office/officeart/2005/8/layout/vList3"/>
    <dgm:cxn modelId="{19DBCAD0-D979-421B-B591-0050AC6ACF44}" type="presParOf" srcId="{84011889-4B9C-4AFE-AD20-66421E7CEFF3}" destId="{0B204184-0594-4FC0-AC70-B5E1C8F54CDC}" srcOrd="1" destOrd="0" presId="urn:microsoft.com/office/officeart/2005/8/layout/vList3"/>
    <dgm:cxn modelId="{2B0B1041-2365-4B75-A9A3-3529EB6A0DB9}" type="presParOf" srcId="{9C4B644A-CA11-4CD0-9602-433EDEFF251D}" destId="{110AD3F7-5257-49C9-9E9D-07D8551A81B1}" srcOrd="1" destOrd="0" presId="urn:microsoft.com/office/officeart/2005/8/layout/vList3"/>
    <dgm:cxn modelId="{1FA57DDC-BC15-4DAD-B7B9-8036D0908D78}" type="presParOf" srcId="{9C4B644A-CA11-4CD0-9602-433EDEFF251D}" destId="{2BFE4078-880F-4111-90C0-5D0A31DE4A90}" srcOrd="2" destOrd="0" presId="urn:microsoft.com/office/officeart/2005/8/layout/vList3"/>
    <dgm:cxn modelId="{9CB9ABA6-6E6B-4475-94D1-8DC4EB4B63EA}" type="presParOf" srcId="{2BFE4078-880F-4111-90C0-5D0A31DE4A90}" destId="{4836CF9D-30F2-4255-B7D8-F6046F5CDBF1}" srcOrd="0" destOrd="0" presId="urn:microsoft.com/office/officeart/2005/8/layout/vList3"/>
    <dgm:cxn modelId="{F2CCFC22-4DE5-46C3-999E-BE35F48233C8}" type="presParOf" srcId="{2BFE4078-880F-4111-90C0-5D0A31DE4A90}" destId="{3EFC5357-64D3-461D-AB98-194E336973F5}" srcOrd="1" destOrd="0" presId="urn:microsoft.com/office/officeart/2005/8/layout/vList3"/>
    <dgm:cxn modelId="{FC8B5707-38E8-4A70-833C-FF0DCA7B2011}" type="presParOf" srcId="{9C4B644A-CA11-4CD0-9602-433EDEFF251D}" destId="{7EA1A6E5-2940-403C-8001-E91EDEB9D871}" srcOrd="3" destOrd="0" presId="urn:microsoft.com/office/officeart/2005/8/layout/vList3"/>
    <dgm:cxn modelId="{5345F5B0-1BDA-4A3A-9246-DAECF2AC2EAC}" type="presParOf" srcId="{9C4B644A-CA11-4CD0-9602-433EDEFF251D}" destId="{4051D3C2-3A7B-4715-828C-B60E5D7EA063}" srcOrd="4" destOrd="0" presId="urn:microsoft.com/office/officeart/2005/8/layout/vList3"/>
    <dgm:cxn modelId="{99807FEC-723B-49F3-9D5A-8B51CCFAF5B8}" type="presParOf" srcId="{4051D3C2-3A7B-4715-828C-B60E5D7EA063}" destId="{35243092-4243-4F08-95A7-12E967370DD4}" srcOrd="0" destOrd="0" presId="urn:microsoft.com/office/officeart/2005/8/layout/vList3"/>
    <dgm:cxn modelId="{6293FD99-9547-400C-9B85-66E8BDF9B935}" type="presParOf" srcId="{4051D3C2-3A7B-4715-828C-B60E5D7EA063}" destId="{3EBAC20C-7793-4D19-89D9-9F0019A56DC3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AA3F17-028F-4AEC-A838-F2BB8B481F05}" type="doc">
      <dgm:prSet loTypeId="urn:microsoft.com/office/officeart/2005/8/layout/gear1" loCatId="process" qsTypeId="urn:microsoft.com/office/officeart/2005/8/quickstyle/3d1" qsCatId="3D" csTypeId="urn:microsoft.com/office/officeart/2005/8/colors/accent1_2" csCatId="accent1" phldr="1"/>
      <dgm:spPr/>
    </dgm:pt>
    <dgm:pt modelId="{DCC24A27-BDE9-4524-B8C5-555096B6EA7E}">
      <dgm:prSet phldrT="[Testo]" custT="1"/>
      <dgm:spPr/>
      <dgm:t>
        <a:bodyPr/>
        <a:lstStyle/>
        <a:p>
          <a:r>
            <a:rPr lang="it-IT" sz="1800" b="1" dirty="0" smtClean="0"/>
            <a:t>Certificato digitale</a:t>
          </a:r>
          <a:endParaRPr lang="it-IT" sz="1800" b="1" dirty="0"/>
        </a:p>
      </dgm:t>
    </dgm:pt>
    <dgm:pt modelId="{0D5E0B80-EF8E-40F5-8BB6-B6584B02ED4A}" type="parTrans" cxnId="{22CFA936-453C-4BC5-8B17-DCD77F39E18B}">
      <dgm:prSet/>
      <dgm:spPr/>
      <dgm:t>
        <a:bodyPr/>
        <a:lstStyle/>
        <a:p>
          <a:endParaRPr lang="it-IT" sz="1800" b="1"/>
        </a:p>
      </dgm:t>
    </dgm:pt>
    <dgm:pt modelId="{E51D5753-36E0-440E-87A1-82EFBCEF7762}" type="sibTrans" cxnId="{22CFA936-453C-4BC5-8B17-DCD77F39E18B}">
      <dgm:prSet/>
      <dgm:spPr/>
      <dgm:t>
        <a:bodyPr/>
        <a:lstStyle/>
        <a:p>
          <a:endParaRPr lang="it-IT" sz="1800" b="1"/>
        </a:p>
      </dgm:t>
    </dgm:pt>
    <dgm:pt modelId="{5C56AFEE-0A58-4519-9B7A-2257581B292E}">
      <dgm:prSet phldrT="[Testo]" custT="1"/>
      <dgm:spPr/>
      <dgm:t>
        <a:bodyPr/>
        <a:lstStyle/>
        <a:p>
          <a:r>
            <a:rPr lang="it-IT" sz="1800" b="1" dirty="0" smtClean="0"/>
            <a:t>Firma digitale</a:t>
          </a:r>
          <a:endParaRPr lang="it-IT" sz="1800" b="1" dirty="0"/>
        </a:p>
      </dgm:t>
    </dgm:pt>
    <dgm:pt modelId="{D1F8D918-7105-4956-B5F8-A9F86FAA6161}" type="parTrans" cxnId="{B5DDF82B-1424-47E5-B4B0-F6F260726944}">
      <dgm:prSet/>
      <dgm:spPr/>
      <dgm:t>
        <a:bodyPr/>
        <a:lstStyle/>
        <a:p>
          <a:endParaRPr lang="it-IT" sz="1800" b="1"/>
        </a:p>
      </dgm:t>
    </dgm:pt>
    <dgm:pt modelId="{82202D53-7DEE-4481-A427-D4C638C5E60F}" type="sibTrans" cxnId="{B5DDF82B-1424-47E5-B4B0-F6F260726944}">
      <dgm:prSet/>
      <dgm:spPr/>
      <dgm:t>
        <a:bodyPr/>
        <a:lstStyle/>
        <a:p>
          <a:endParaRPr lang="it-IT" sz="1800" b="1"/>
        </a:p>
      </dgm:t>
    </dgm:pt>
    <dgm:pt modelId="{4A1AD3EC-23D8-4F82-96DB-BBF96059BB7C}">
      <dgm:prSet phldrT="[Testo]" custT="1"/>
      <dgm:spPr/>
      <dgm:t>
        <a:bodyPr/>
        <a:lstStyle/>
        <a:p>
          <a:r>
            <a:rPr lang="it-IT" sz="6000" b="1" dirty="0" smtClean="0"/>
            <a:t>@</a:t>
          </a:r>
          <a:endParaRPr lang="it-IT" sz="6000" b="1" dirty="0"/>
        </a:p>
      </dgm:t>
    </dgm:pt>
    <dgm:pt modelId="{50AFBB59-97BD-4682-9731-44917FECD04E}" type="parTrans" cxnId="{6704112D-379B-45B0-B116-D79EA2D75284}">
      <dgm:prSet/>
      <dgm:spPr/>
      <dgm:t>
        <a:bodyPr/>
        <a:lstStyle/>
        <a:p>
          <a:endParaRPr lang="it-IT" sz="1800" b="1"/>
        </a:p>
      </dgm:t>
    </dgm:pt>
    <dgm:pt modelId="{50A81D33-AC19-482F-BD0A-1E7A45620468}" type="sibTrans" cxnId="{6704112D-379B-45B0-B116-D79EA2D75284}">
      <dgm:prSet/>
      <dgm:spPr/>
      <dgm:t>
        <a:bodyPr/>
        <a:lstStyle/>
        <a:p>
          <a:endParaRPr lang="it-IT" sz="1800" b="1"/>
        </a:p>
      </dgm:t>
    </dgm:pt>
    <dgm:pt modelId="{6E0FFB6C-9557-481B-A5F8-947B255F4847}" type="pres">
      <dgm:prSet presAssocID="{A5AA3F17-028F-4AEC-A838-F2BB8B481F0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6245979-F819-452A-A628-A8A2F2F698C0}" type="pres">
      <dgm:prSet presAssocID="{DCC24A27-BDE9-4524-B8C5-555096B6EA7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B1B9A5D-A15A-4A67-B15C-124184A06F5B}" type="pres">
      <dgm:prSet presAssocID="{DCC24A27-BDE9-4524-B8C5-555096B6EA7E}" presName="gear1srcNode" presStyleLbl="node1" presStyleIdx="0" presStyleCnt="3"/>
      <dgm:spPr/>
      <dgm:t>
        <a:bodyPr/>
        <a:lstStyle/>
        <a:p>
          <a:endParaRPr lang="it-IT"/>
        </a:p>
      </dgm:t>
    </dgm:pt>
    <dgm:pt modelId="{7FC5E3CB-B64B-4EDE-BA51-64E9BF6BFA91}" type="pres">
      <dgm:prSet presAssocID="{DCC24A27-BDE9-4524-B8C5-555096B6EA7E}" presName="gear1dstNode" presStyleLbl="node1" presStyleIdx="0" presStyleCnt="3"/>
      <dgm:spPr/>
      <dgm:t>
        <a:bodyPr/>
        <a:lstStyle/>
        <a:p>
          <a:endParaRPr lang="it-IT"/>
        </a:p>
      </dgm:t>
    </dgm:pt>
    <dgm:pt modelId="{947E204B-6378-440B-B700-3627804B5CE4}" type="pres">
      <dgm:prSet presAssocID="{5C56AFEE-0A58-4519-9B7A-2257581B292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5DF6302-D991-4B70-BFA0-F5030FC3D5AA}" type="pres">
      <dgm:prSet presAssocID="{5C56AFEE-0A58-4519-9B7A-2257581B292E}" presName="gear2srcNode" presStyleLbl="node1" presStyleIdx="1" presStyleCnt="3"/>
      <dgm:spPr/>
      <dgm:t>
        <a:bodyPr/>
        <a:lstStyle/>
        <a:p>
          <a:endParaRPr lang="it-IT"/>
        </a:p>
      </dgm:t>
    </dgm:pt>
    <dgm:pt modelId="{2D16FE12-9367-4EF0-9EC2-04A653959AEA}" type="pres">
      <dgm:prSet presAssocID="{5C56AFEE-0A58-4519-9B7A-2257581B292E}" presName="gear2dstNode" presStyleLbl="node1" presStyleIdx="1" presStyleCnt="3"/>
      <dgm:spPr/>
      <dgm:t>
        <a:bodyPr/>
        <a:lstStyle/>
        <a:p>
          <a:endParaRPr lang="it-IT"/>
        </a:p>
      </dgm:t>
    </dgm:pt>
    <dgm:pt modelId="{C69B18E3-631F-45B4-B396-5B3B80FF4B33}" type="pres">
      <dgm:prSet presAssocID="{4A1AD3EC-23D8-4F82-96DB-BBF96059BB7C}" presName="gear3" presStyleLbl="node1" presStyleIdx="2" presStyleCnt="3"/>
      <dgm:spPr/>
      <dgm:t>
        <a:bodyPr/>
        <a:lstStyle/>
        <a:p>
          <a:endParaRPr lang="it-IT"/>
        </a:p>
      </dgm:t>
    </dgm:pt>
    <dgm:pt modelId="{4A673CF4-E06C-411F-A50A-D24F53AD6C5F}" type="pres">
      <dgm:prSet presAssocID="{4A1AD3EC-23D8-4F82-96DB-BBF96059BB7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C88D78-1648-4DDC-A4D0-DA8164A4974E}" type="pres">
      <dgm:prSet presAssocID="{4A1AD3EC-23D8-4F82-96DB-BBF96059BB7C}" presName="gear3srcNode" presStyleLbl="node1" presStyleIdx="2" presStyleCnt="3"/>
      <dgm:spPr/>
      <dgm:t>
        <a:bodyPr/>
        <a:lstStyle/>
        <a:p>
          <a:endParaRPr lang="it-IT"/>
        </a:p>
      </dgm:t>
    </dgm:pt>
    <dgm:pt modelId="{934C1FE8-01B7-4C3B-B953-309FB306FC20}" type="pres">
      <dgm:prSet presAssocID="{4A1AD3EC-23D8-4F82-96DB-BBF96059BB7C}" presName="gear3dstNode" presStyleLbl="node1" presStyleIdx="2" presStyleCnt="3"/>
      <dgm:spPr/>
      <dgm:t>
        <a:bodyPr/>
        <a:lstStyle/>
        <a:p>
          <a:endParaRPr lang="it-IT"/>
        </a:p>
      </dgm:t>
    </dgm:pt>
    <dgm:pt modelId="{DE6B5E7D-6EF1-47B1-905F-D4CA83D5A168}" type="pres">
      <dgm:prSet presAssocID="{E51D5753-36E0-440E-87A1-82EFBCEF7762}" presName="connector1" presStyleLbl="sibTrans2D1" presStyleIdx="0" presStyleCnt="3"/>
      <dgm:spPr/>
      <dgm:t>
        <a:bodyPr/>
        <a:lstStyle/>
        <a:p>
          <a:endParaRPr lang="it-IT"/>
        </a:p>
      </dgm:t>
    </dgm:pt>
    <dgm:pt modelId="{B1E860F4-270C-4DDF-BADB-5176D854B39D}" type="pres">
      <dgm:prSet presAssocID="{82202D53-7DEE-4481-A427-D4C638C5E60F}" presName="connector2" presStyleLbl="sibTrans2D1" presStyleIdx="1" presStyleCnt="3"/>
      <dgm:spPr/>
      <dgm:t>
        <a:bodyPr/>
        <a:lstStyle/>
        <a:p>
          <a:endParaRPr lang="it-IT"/>
        </a:p>
      </dgm:t>
    </dgm:pt>
    <dgm:pt modelId="{83F83773-EB03-4748-A7AA-99E278A21299}" type="pres">
      <dgm:prSet presAssocID="{50A81D33-AC19-482F-BD0A-1E7A45620468}" presName="connector3" presStyleLbl="sibTrans2D1" presStyleIdx="2" presStyleCnt="3"/>
      <dgm:spPr/>
      <dgm:t>
        <a:bodyPr/>
        <a:lstStyle/>
        <a:p>
          <a:endParaRPr lang="it-IT"/>
        </a:p>
      </dgm:t>
    </dgm:pt>
  </dgm:ptLst>
  <dgm:cxnLst>
    <dgm:cxn modelId="{F1B2603A-E0A9-4C00-9D4D-0119865782D1}" type="presOf" srcId="{5C56AFEE-0A58-4519-9B7A-2257581B292E}" destId="{45DF6302-D991-4B70-BFA0-F5030FC3D5AA}" srcOrd="1" destOrd="0" presId="urn:microsoft.com/office/officeart/2005/8/layout/gear1"/>
    <dgm:cxn modelId="{B5004DBE-99FF-48AC-ABB5-D176BC0622EA}" type="presOf" srcId="{DCC24A27-BDE9-4524-B8C5-555096B6EA7E}" destId="{0B1B9A5D-A15A-4A67-B15C-124184A06F5B}" srcOrd="1" destOrd="0" presId="urn:microsoft.com/office/officeart/2005/8/layout/gear1"/>
    <dgm:cxn modelId="{F07E2503-F586-43F4-AD05-038335B43ED0}" type="presOf" srcId="{82202D53-7DEE-4481-A427-D4C638C5E60F}" destId="{B1E860F4-270C-4DDF-BADB-5176D854B39D}" srcOrd="0" destOrd="0" presId="urn:microsoft.com/office/officeart/2005/8/layout/gear1"/>
    <dgm:cxn modelId="{596BEBD0-8F47-49A9-B0EE-8F100EED3828}" type="presOf" srcId="{50A81D33-AC19-482F-BD0A-1E7A45620468}" destId="{83F83773-EB03-4748-A7AA-99E278A21299}" srcOrd="0" destOrd="0" presId="urn:microsoft.com/office/officeart/2005/8/layout/gear1"/>
    <dgm:cxn modelId="{CC7BCD3F-A883-4393-99CC-815CE36C90FB}" type="presOf" srcId="{E51D5753-36E0-440E-87A1-82EFBCEF7762}" destId="{DE6B5E7D-6EF1-47B1-905F-D4CA83D5A168}" srcOrd="0" destOrd="0" presId="urn:microsoft.com/office/officeart/2005/8/layout/gear1"/>
    <dgm:cxn modelId="{7B50BEEA-C29B-4A86-83F2-95A9B3CF5404}" type="presOf" srcId="{5C56AFEE-0A58-4519-9B7A-2257581B292E}" destId="{2D16FE12-9367-4EF0-9EC2-04A653959AEA}" srcOrd="2" destOrd="0" presId="urn:microsoft.com/office/officeart/2005/8/layout/gear1"/>
    <dgm:cxn modelId="{B5DDF82B-1424-47E5-B4B0-F6F260726944}" srcId="{A5AA3F17-028F-4AEC-A838-F2BB8B481F05}" destId="{5C56AFEE-0A58-4519-9B7A-2257581B292E}" srcOrd="1" destOrd="0" parTransId="{D1F8D918-7105-4956-B5F8-A9F86FAA6161}" sibTransId="{82202D53-7DEE-4481-A427-D4C638C5E60F}"/>
    <dgm:cxn modelId="{6704112D-379B-45B0-B116-D79EA2D75284}" srcId="{A5AA3F17-028F-4AEC-A838-F2BB8B481F05}" destId="{4A1AD3EC-23D8-4F82-96DB-BBF96059BB7C}" srcOrd="2" destOrd="0" parTransId="{50AFBB59-97BD-4682-9731-44917FECD04E}" sibTransId="{50A81D33-AC19-482F-BD0A-1E7A45620468}"/>
    <dgm:cxn modelId="{407DC50D-D4DC-4705-844F-DD8135C412BD}" type="presOf" srcId="{4A1AD3EC-23D8-4F82-96DB-BBF96059BB7C}" destId="{4A673CF4-E06C-411F-A50A-D24F53AD6C5F}" srcOrd="1" destOrd="0" presId="urn:microsoft.com/office/officeart/2005/8/layout/gear1"/>
    <dgm:cxn modelId="{DA0D575D-4014-4076-8BA6-D7FCB5958B73}" type="presOf" srcId="{DCC24A27-BDE9-4524-B8C5-555096B6EA7E}" destId="{7FC5E3CB-B64B-4EDE-BA51-64E9BF6BFA91}" srcOrd="2" destOrd="0" presId="urn:microsoft.com/office/officeart/2005/8/layout/gear1"/>
    <dgm:cxn modelId="{0CDFE1EF-5C8A-471E-B813-A559C9F28506}" type="presOf" srcId="{4A1AD3EC-23D8-4F82-96DB-BBF96059BB7C}" destId="{934C1FE8-01B7-4C3B-B953-309FB306FC20}" srcOrd="3" destOrd="0" presId="urn:microsoft.com/office/officeart/2005/8/layout/gear1"/>
    <dgm:cxn modelId="{1A8A28CB-B136-432A-AB01-125CB4ED7143}" type="presOf" srcId="{A5AA3F17-028F-4AEC-A838-F2BB8B481F05}" destId="{6E0FFB6C-9557-481B-A5F8-947B255F4847}" srcOrd="0" destOrd="0" presId="urn:microsoft.com/office/officeart/2005/8/layout/gear1"/>
    <dgm:cxn modelId="{4A27C847-F0AD-468C-BE77-8733EFEDC589}" type="presOf" srcId="{5C56AFEE-0A58-4519-9B7A-2257581B292E}" destId="{947E204B-6378-440B-B700-3627804B5CE4}" srcOrd="0" destOrd="0" presId="urn:microsoft.com/office/officeart/2005/8/layout/gear1"/>
    <dgm:cxn modelId="{67C3F40C-EDDC-449D-8B35-9EB3FE1BDFA8}" type="presOf" srcId="{4A1AD3EC-23D8-4F82-96DB-BBF96059BB7C}" destId="{E2C88D78-1648-4DDC-A4D0-DA8164A4974E}" srcOrd="2" destOrd="0" presId="urn:microsoft.com/office/officeart/2005/8/layout/gear1"/>
    <dgm:cxn modelId="{22CFA936-453C-4BC5-8B17-DCD77F39E18B}" srcId="{A5AA3F17-028F-4AEC-A838-F2BB8B481F05}" destId="{DCC24A27-BDE9-4524-B8C5-555096B6EA7E}" srcOrd="0" destOrd="0" parTransId="{0D5E0B80-EF8E-40F5-8BB6-B6584B02ED4A}" sibTransId="{E51D5753-36E0-440E-87A1-82EFBCEF7762}"/>
    <dgm:cxn modelId="{A36CCE3D-CE02-4402-9CB9-ACF06CB996A0}" type="presOf" srcId="{DCC24A27-BDE9-4524-B8C5-555096B6EA7E}" destId="{B6245979-F819-452A-A628-A8A2F2F698C0}" srcOrd="0" destOrd="0" presId="urn:microsoft.com/office/officeart/2005/8/layout/gear1"/>
    <dgm:cxn modelId="{828F8CFE-6DD7-4B87-8E43-A625C1B58EAA}" type="presOf" srcId="{4A1AD3EC-23D8-4F82-96DB-BBF96059BB7C}" destId="{C69B18E3-631F-45B4-B396-5B3B80FF4B33}" srcOrd="0" destOrd="0" presId="urn:microsoft.com/office/officeart/2005/8/layout/gear1"/>
    <dgm:cxn modelId="{4C9E956B-17A7-4558-8A17-093E5E4B6030}" type="presParOf" srcId="{6E0FFB6C-9557-481B-A5F8-947B255F4847}" destId="{B6245979-F819-452A-A628-A8A2F2F698C0}" srcOrd="0" destOrd="0" presId="urn:microsoft.com/office/officeart/2005/8/layout/gear1"/>
    <dgm:cxn modelId="{78DCD26E-A6E9-47EB-A757-908C62BE239E}" type="presParOf" srcId="{6E0FFB6C-9557-481B-A5F8-947B255F4847}" destId="{0B1B9A5D-A15A-4A67-B15C-124184A06F5B}" srcOrd="1" destOrd="0" presId="urn:microsoft.com/office/officeart/2005/8/layout/gear1"/>
    <dgm:cxn modelId="{AB4F9D42-3D00-42FF-AE97-6AFEB332B372}" type="presParOf" srcId="{6E0FFB6C-9557-481B-A5F8-947B255F4847}" destId="{7FC5E3CB-B64B-4EDE-BA51-64E9BF6BFA91}" srcOrd="2" destOrd="0" presId="urn:microsoft.com/office/officeart/2005/8/layout/gear1"/>
    <dgm:cxn modelId="{C9C6A611-2870-4F34-968E-3EFC106F2489}" type="presParOf" srcId="{6E0FFB6C-9557-481B-A5F8-947B255F4847}" destId="{947E204B-6378-440B-B700-3627804B5CE4}" srcOrd="3" destOrd="0" presId="urn:microsoft.com/office/officeart/2005/8/layout/gear1"/>
    <dgm:cxn modelId="{F2DB5546-19B4-4CC5-99DF-552D2A114E8F}" type="presParOf" srcId="{6E0FFB6C-9557-481B-A5F8-947B255F4847}" destId="{45DF6302-D991-4B70-BFA0-F5030FC3D5AA}" srcOrd="4" destOrd="0" presId="urn:microsoft.com/office/officeart/2005/8/layout/gear1"/>
    <dgm:cxn modelId="{93E5CC29-E393-4520-A9A3-2428453F4D14}" type="presParOf" srcId="{6E0FFB6C-9557-481B-A5F8-947B255F4847}" destId="{2D16FE12-9367-4EF0-9EC2-04A653959AEA}" srcOrd="5" destOrd="0" presId="urn:microsoft.com/office/officeart/2005/8/layout/gear1"/>
    <dgm:cxn modelId="{ACB63956-ACB2-4368-9B83-D3F4917BE2F7}" type="presParOf" srcId="{6E0FFB6C-9557-481B-A5F8-947B255F4847}" destId="{C69B18E3-631F-45B4-B396-5B3B80FF4B33}" srcOrd="6" destOrd="0" presId="urn:microsoft.com/office/officeart/2005/8/layout/gear1"/>
    <dgm:cxn modelId="{C08A76F1-DB42-46B2-B3D9-E4F6750FE7BD}" type="presParOf" srcId="{6E0FFB6C-9557-481B-A5F8-947B255F4847}" destId="{4A673CF4-E06C-411F-A50A-D24F53AD6C5F}" srcOrd="7" destOrd="0" presId="urn:microsoft.com/office/officeart/2005/8/layout/gear1"/>
    <dgm:cxn modelId="{4F7FCC26-D41A-4898-B892-B1BF15E49A70}" type="presParOf" srcId="{6E0FFB6C-9557-481B-A5F8-947B255F4847}" destId="{E2C88D78-1648-4DDC-A4D0-DA8164A4974E}" srcOrd="8" destOrd="0" presId="urn:microsoft.com/office/officeart/2005/8/layout/gear1"/>
    <dgm:cxn modelId="{1D61E2DB-B260-4E26-8EEF-8EB20E55AC1D}" type="presParOf" srcId="{6E0FFB6C-9557-481B-A5F8-947B255F4847}" destId="{934C1FE8-01B7-4C3B-B953-309FB306FC20}" srcOrd="9" destOrd="0" presId="urn:microsoft.com/office/officeart/2005/8/layout/gear1"/>
    <dgm:cxn modelId="{E2636BAC-56B5-44D5-978F-020382025F59}" type="presParOf" srcId="{6E0FFB6C-9557-481B-A5F8-947B255F4847}" destId="{DE6B5E7D-6EF1-47B1-905F-D4CA83D5A168}" srcOrd="10" destOrd="0" presId="urn:microsoft.com/office/officeart/2005/8/layout/gear1"/>
    <dgm:cxn modelId="{173F27C0-2BEB-4AE5-A8BC-13423881FFF8}" type="presParOf" srcId="{6E0FFB6C-9557-481B-A5F8-947B255F4847}" destId="{B1E860F4-270C-4DDF-BADB-5176D854B39D}" srcOrd="11" destOrd="0" presId="urn:microsoft.com/office/officeart/2005/8/layout/gear1"/>
    <dgm:cxn modelId="{E68AB12C-956A-4073-A152-6FA0EA06B6D0}" type="presParOf" srcId="{6E0FFB6C-9557-481B-A5F8-947B255F4847}" destId="{83F83773-EB03-4748-A7AA-99E278A21299}" srcOrd="12" destOrd="0" presId="urn:microsoft.com/office/officeart/2005/8/layout/gear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67DC5-F599-46B7-991B-41FC09C74E02}" type="datetimeFigureOut">
              <a:rPr lang="it-IT" smtClean="0"/>
              <a:pPr/>
              <a:t>14/06/2010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E64F5-39A0-4C76-B3DE-7008F987ED5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16ABC-7229-4DFC-A01C-C8984D0C5ECC}" type="datetimeFigureOut">
              <a:rPr lang="it-IT" smtClean="0"/>
              <a:pPr/>
              <a:t>14/06/2010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27A4F-8506-4048-8BD1-28A74F87315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27A4F-8506-4048-8BD1-28A74F873157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266704" y="6572954"/>
            <a:ext cx="2895600" cy="285046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Donati Gianni – PEC</a:t>
            </a:r>
            <a:endParaRPr lang="it-IT" dirty="0" smtClean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555179"/>
            <a:ext cx="2133600" cy="296921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9BFE588B-B5B7-46C7-8A7B-7BF7F632FC28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2"/>
          </p:nvPr>
        </p:nvSpPr>
        <p:spPr>
          <a:xfrm>
            <a:off x="1157844" y="6531429"/>
            <a:ext cx="2133600" cy="326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67C8-901D-4F04-B581-9AC8E0C7A836}" type="datetime1">
              <a:rPr lang="it-IT" smtClean="0"/>
              <a:pPr/>
              <a:t>14/06/2010</a:t>
            </a:fld>
            <a:endParaRPr lang="it-IT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8B09-7AC2-4D4D-9FB2-47C48A0B2BAA}" type="datetime1">
              <a:rPr lang="it-IT" smtClean="0"/>
              <a:pPr/>
              <a:t>14/06/2010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266704" y="6572954"/>
            <a:ext cx="2895600" cy="285046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588B-B5B7-46C7-8A7B-7BF7F632FC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F8FC-347B-4580-B961-E887A875594E}" type="datetime1">
              <a:rPr lang="it-IT" smtClean="0"/>
              <a:pPr/>
              <a:t>14/06/2010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266704" y="6572954"/>
            <a:ext cx="2895600" cy="285046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588B-B5B7-46C7-8A7B-7BF7F632FC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266704" y="6572954"/>
            <a:ext cx="2895600" cy="285046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Donati Gianni – PEC</a:t>
            </a:r>
            <a:endParaRPr lang="it-IT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9BFE588B-B5B7-46C7-8A7B-7BF7F632FC28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Rettangolo arrotondato 6"/>
          <p:cNvSpPr/>
          <p:nvPr userDrawn="1"/>
        </p:nvSpPr>
        <p:spPr>
          <a:xfrm>
            <a:off x="0" y="142852"/>
            <a:ext cx="9144000" cy="642918"/>
          </a:xfrm>
          <a:prstGeom prst="round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 sz="3300" cap="small" spc="10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ctrTitle"/>
          </p:nvPr>
        </p:nvSpPr>
        <p:spPr>
          <a:xfrm>
            <a:off x="0" y="142505"/>
            <a:ext cx="9144000" cy="617516"/>
          </a:xfrm>
        </p:spPr>
        <p:txBody>
          <a:bodyPr/>
          <a:lstStyle>
            <a:lvl1pPr>
              <a:defRPr sz="4000" cap="small" baseline="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2"/>
          </p:nvPr>
        </p:nvSpPr>
        <p:spPr>
          <a:xfrm>
            <a:off x="1157844" y="6531429"/>
            <a:ext cx="2133600" cy="326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67C8-901D-4F04-B581-9AC8E0C7A836}" type="datetime1">
              <a:rPr lang="it-IT" smtClean="0"/>
              <a:pPr/>
              <a:t>14/06/2010</a:t>
            </a:fld>
            <a:endParaRPr lang="it-IT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4A44-FE09-46BC-9BDF-6D3EFC31D7E0}" type="datetime1">
              <a:rPr lang="it-IT" smtClean="0"/>
              <a:pPr/>
              <a:t>14/06/2010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266704" y="6572954"/>
            <a:ext cx="2895600" cy="285046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588B-B5B7-46C7-8A7B-7BF7F632FC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79E6-BDE3-44BE-A863-387DC5B9DD3F}" type="datetime1">
              <a:rPr lang="it-IT" smtClean="0"/>
              <a:pPr/>
              <a:t>14/06/2010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266704" y="6572954"/>
            <a:ext cx="2895600" cy="285046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588B-B5B7-46C7-8A7B-7BF7F632FC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2165-C78C-4364-9612-24D92C4C98D0}" type="datetime1">
              <a:rPr lang="it-IT" smtClean="0"/>
              <a:pPr/>
              <a:t>14/06/2010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266704" y="6572954"/>
            <a:ext cx="2895600" cy="285046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588B-B5B7-46C7-8A7B-7BF7F632FC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A100-1358-40D7-8B0E-D020527D76DD}" type="datetime1">
              <a:rPr lang="it-IT" smtClean="0"/>
              <a:pPr/>
              <a:t>14/06/2010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266704" y="6572954"/>
            <a:ext cx="2895600" cy="285046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588B-B5B7-46C7-8A7B-7BF7F632FC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3622-C20D-4E08-9B82-6E2AEB4BA2C7}" type="datetime1">
              <a:rPr lang="it-IT" smtClean="0"/>
              <a:pPr/>
              <a:t>14/06/2010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266704" y="6572954"/>
            <a:ext cx="2895600" cy="285046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588B-B5B7-46C7-8A7B-7BF7F632FC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0806-7928-419B-B242-77BD380D3BEC}" type="datetime1">
              <a:rPr lang="it-IT" smtClean="0"/>
              <a:pPr/>
              <a:t>14/06/2010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266704" y="6572954"/>
            <a:ext cx="2895600" cy="285046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588B-B5B7-46C7-8A7B-7BF7F632FC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52D8-890B-44AB-9ED2-EC2EFEAB2045}" type="datetime1">
              <a:rPr lang="it-IT" smtClean="0"/>
              <a:pPr/>
              <a:t>14/06/2010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266704" y="6572954"/>
            <a:ext cx="2895600" cy="285046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588B-B5B7-46C7-8A7B-7BF7F632FC2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157844" y="6531429"/>
            <a:ext cx="2133600" cy="326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67C8-901D-4F04-B581-9AC8E0C7A836}" type="datetime1">
              <a:rPr lang="it-IT" smtClean="0"/>
              <a:pPr/>
              <a:t>14/06/2010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555179"/>
            <a:ext cx="2133600" cy="296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E588B-B5B7-46C7-8A7B-7BF7F632FC28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266704" y="6572954"/>
            <a:ext cx="2895600" cy="28504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it-IT" dirty="0" smtClean="0"/>
              <a:t>Donati Gianni – PEC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b="1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2">
              <a:tint val="85000"/>
              <a:satMod val="155000"/>
            </a:schemeClr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 cap="none" spc="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solidFill>
            <a:schemeClr val="tx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 cap="none" spc="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solidFill>
            <a:schemeClr val="tx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 cap="none" spc="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solidFill>
            <a:schemeClr val="tx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 cap="none" spc="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solidFill>
            <a:schemeClr val="tx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 cap="none" spc="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solidFill>
            <a:schemeClr val="tx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292243"/>
            <a:ext cx="9144000" cy="674450"/>
          </a:xfrm>
        </p:spPr>
        <p:txBody>
          <a:bodyPr>
            <a:normAutofit fontScale="90000"/>
          </a:bodyPr>
          <a:lstStyle/>
          <a:p>
            <a:r>
              <a:rPr lang="it-IT" sz="2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Seminario di Sicurezza Informatica</a:t>
            </a:r>
            <a:br>
              <a:rPr lang="it-IT" sz="2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</a:br>
            <a:r>
              <a:rPr lang="it-IT" sz="2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Prof. Stefano </a:t>
            </a:r>
            <a:r>
              <a:rPr lang="it-IT" sz="21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Bistarelli</a:t>
            </a:r>
            <a:endParaRPr lang="it-IT" sz="2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214290"/>
            <a:ext cx="9144000" cy="542932"/>
          </a:xfrm>
        </p:spPr>
        <p:txBody>
          <a:bodyPr>
            <a:noAutofit/>
          </a:bodyPr>
          <a:lstStyle/>
          <a:p>
            <a:pPr lvl="0"/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Università degli studi di Perugia</a:t>
            </a:r>
          </a:p>
        </p:txBody>
      </p:sp>
      <p:pic>
        <p:nvPicPr>
          <p:cNvPr id="4" name="Picture 2" descr="Logo_uni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2000" y="1365674"/>
            <a:ext cx="1261855" cy="12600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Sottotitolo 2"/>
          <p:cNvSpPr txBox="1">
            <a:spLocks/>
          </p:cNvSpPr>
          <p:nvPr/>
        </p:nvSpPr>
        <p:spPr>
          <a:xfrm>
            <a:off x="0" y="785794"/>
            <a:ext cx="9144000" cy="542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1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Facoltà di scienze Matematiche Fisiche e Naturali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0" y="4099911"/>
            <a:ext cx="914400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La PEC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Posta Elettronica Certificata</a:t>
            </a:r>
            <a:endParaRPr kumimoji="0" lang="it-IT" sz="3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3263276" y="5328445"/>
            <a:ext cx="2643206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it-IT" sz="1500" b="1" i="0" u="none" strike="noStrike" kern="120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 cura di</a:t>
            </a:r>
            <a:endParaRPr kumimoji="0" lang="it-IT" sz="1500" b="1" i="0" u="none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Donati Gianni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1" i="0" u="none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580996" y="6143644"/>
            <a:ext cx="8062970" cy="490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Anno  Accademico 2009/2010</a:t>
            </a:r>
            <a:endParaRPr kumimoji="0" lang="it-IT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C:\Documents and Settings\Gianni\Documenti\seminario sicurezza\img\bus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5713" y="5075583"/>
            <a:ext cx="2087469" cy="1300715"/>
          </a:xfrm>
          <a:prstGeom prst="rect">
            <a:avLst/>
          </a:prstGeom>
          <a:noFill/>
        </p:spPr>
      </p:pic>
      <p:pic>
        <p:nvPicPr>
          <p:cNvPr id="1026" name="Picture 2" descr="C:\Documents and Settings\Gianni\Documenti\seminario sicurezza\img\ceralacca pe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6296" y="5486401"/>
            <a:ext cx="600539" cy="59653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588B-B5B7-46C7-8A7B-7BF7F632FC28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 tipi di ricevuta di avvenuta consegna</a:t>
            </a:r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266704" y="6572954"/>
            <a:ext cx="2895600" cy="285046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Donati Gianni – PEC</a:t>
            </a:r>
            <a:endParaRPr lang="it-IT" dirty="0" smtClean="0"/>
          </a:p>
        </p:txBody>
      </p:sp>
      <p:sp>
        <p:nvSpPr>
          <p:cNvPr id="15" name="Segnaposto data 3"/>
          <p:cNvSpPr>
            <a:spLocks noGrp="1"/>
          </p:cNvSpPr>
          <p:nvPr>
            <p:ph type="dt" sz="half" idx="2"/>
          </p:nvPr>
        </p:nvSpPr>
        <p:spPr>
          <a:xfrm>
            <a:off x="1157844" y="6531429"/>
            <a:ext cx="2133600" cy="326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67C8-901D-4F04-B581-9AC8E0C7A836}" type="datetime1">
              <a:rPr lang="it-IT" smtClean="0"/>
              <a:pPr/>
              <a:t>14/06/2010</a:t>
            </a:fld>
            <a:endParaRPr lang="it-IT" dirty="0"/>
          </a:p>
        </p:txBody>
      </p:sp>
      <p:sp>
        <p:nvSpPr>
          <p:cNvPr id="58" name="Arrotonda angolo diagonale rettangolo 57"/>
          <p:cNvSpPr/>
          <p:nvPr/>
        </p:nvSpPr>
        <p:spPr>
          <a:xfrm flipH="1">
            <a:off x="-5" y="1076740"/>
            <a:ext cx="8281119" cy="790698"/>
          </a:xfrm>
          <a:prstGeom prst="round2DiagRect">
            <a:avLst>
              <a:gd name="adj1" fmla="val 38787"/>
              <a:gd name="adj2" fmla="val 0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it-IT" sz="2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Il gestore PEC in base alle esigenze dell’utenza può</a:t>
            </a:r>
          </a:p>
          <a:p>
            <a:pPr algn="r"/>
            <a:r>
              <a:rPr lang="it-IT" sz="2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emettere tre tipi di ricevute di avvenuta consegna</a:t>
            </a:r>
          </a:p>
        </p:txBody>
      </p:sp>
      <p:sp>
        <p:nvSpPr>
          <p:cNvPr id="61" name="Segnaposto contenuto 7"/>
          <p:cNvSpPr txBox="1">
            <a:spLocks/>
          </p:cNvSpPr>
          <p:nvPr/>
        </p:nvSpPr>
        <p:spPr>
          <a:xfrm>
            <a:off x="1017428" y="2366030"/>
            <a:ext cx="8126572" cy="3751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it-IT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RICEVUTA COMPLETA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Costituita da un messaggio di posta che riporta in formato leggibile tutti i dati di certificazione, il tutto in un file </a:t>
            </a:r>
            <a:r>
              <a:rPr lang="it-IT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XML…</a:t>
            </a:r>
            <a:endParaRPr kumimoji="0" lang="it-IT" sz="32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it-IT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RICEVUTA BREVE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Riduce i flussi di trasmissione della PEC , ad esempio  nel caso dello scambio di molti messaggi, contiene il messaggio originale e gli </a:t>
            </a:r>
            <a:r>
              <a:rPr lang="it-IT" sz="1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hash</a:t>
            </a:r>
            <a:r>
              <a:rPr lang="it-IT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crittografici degli eventuali allegati.</a:t>
            </a:r>
            <a:endParaRPr kumimoji="0" lang="it-IT" sz="32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it-IT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RICEVUTA SINTETICA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it-IT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Contiene solo un allegato  costituito dl file XML con i dati di certificazione.</a:t>
            </a:r>
            <a:endParaRPr kumimoji="0" lang="it-IT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588B-B5B7-46C7-8A7B-7BF7F632FC28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La Pec e le ricevute di certificazione</a:t>
            </a:r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266704" y="6572954"/>
            <a:ext cx="2895600" cy="285046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Donati Gianni – PEC</a:t>
            </a:r>
            <a:endParaRPr lang="it-IT" dirty="0" smtClean="0"/>
          </a:p>
        </p:txBody>
      </p:sp>
      <p:sp>
        <p:nvSpPr>
          <p:cNvPr id="15" name="Segnaposto data 3"/>
          <p:cNvSpPr>
            <a:spLocks noGrp="1"/>
          </p:cNvSpPr>
          <p:nvPr>
            <p:ph type="dt" sz="half" idx="2"/>
          </p:nvPr>
        </p:nvSpPr>
        <p:spPr>
          <a:xfrm>
            <a:off x="1157844" y="6531429"/>
            <a:ext cx="2133600" cy="326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67C8-901D-4F04-B581-9AC8E0C7A836}" type="datetime1">
              <a:rPr lang="it-IT" smtClean="0"/>
              <a:pPr/>
              <a:t>14/06/2010</a:t>
            </a:fld>
            <a:endParaRPr lang="it-IT" dirty="0"/>
          </a:p>
        </p:txBody>
      </p:sp>
      <p:grpSp>
        <p:nvGrpSpPr>
          <p:cNvPr id="2" name="Gruppo 48"/>
          <p:cNvGrpSpPr/>
          <p:nvPr/>
        </p:nvGrpSpPr>
        <p:grpSpPr>
          <a:xfrm>
            <a:off x="6471261" y="1058371"/>
            <a:ext cx="1243183" cy="1581797"/>
            <a:chOff x="2826540" y="4148454"/>
            <a:chExt cx="685286" cy="821578"/>
          </a:xfrm>
        </p:grpSpPr>
        <p:sp>
          <p:nvSpPr>
            <p:cNvPr id="50" name="Documento 49"/>
            <p:cNvSpPr/>
            <p:nvPr/>
          </p:nvSpPr>
          <p:spPr>
            <a:xfrm>
              <a:off x="2826540" y="4148454"/>
              <a:ext cx="685286" cy="821578"/>
            </a:xfrm>
            <a:prstGeom prst="flowChartDocumen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endParaRPr lang="it-IT" sz="1100" dirty="0" smtClean="0">
                <a:ln/>
                <a:solidFill>
                  <a:sysClr val="windowText" lastClr="000000"/>
                </a:solidFill>
              </a:endParaRPr>
            </a:p>
            <a:p>
              <a:pPr algn="ctr"/>
              <a:endParaRPr lang="it-IT" sz="1100" dirty="0" smtClean="0">
                <a:ln/>
                <a:solidFill>
                  <a:sysClr val="windowText" lastClr="000000"/>
                </a:solidFill>
              </a:endParaRPr>
            </a:p>
            <a:p>
              <a:pPr algn="ctr"/>
              <a:r>
                <a:rPr lang="it-IT" dirty="0" smtClean="0">
                  <a:ln/>
                  <a:solidFill>
                    <a:sysClr val="windowText" lastClr="000000"/>
                  </a:solidFill>
                </a:rPr>
                <a:t>Ricevuta</a:t>
              </a:r>
              <a:endParaRPr lang="it-IT" dirty="0">
                <a:ln/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Rettangolo 50"/>
            <p:cNvSpPr/>
            <p:nvPr/>
          </p:nvSpPr>
          <p:spPr>
            <a:xfrm>
              <a:off x="2915478" y="4161183"/>
              <a:ext cx="106018" cy="304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8" name="Arrotonda angolo diagonale rettangolo 57"/>
          <p:cNvSpPr/>
          <p:nvPr/>
        </p:nvSpPr>
        <p:spPr>
          <a:xfrm flipH="1">
            <a:off x="-4" y="1076740"/>
            <a:ext cx="5950042" cy="752060"/>
          </a:xfrm>
          <a:prstGeom prst="round2DiagRect">
            <a:avLst>
              <a:gd name="adj1" fmla="val 38787"/>
              <a:gd name="adj2" fmla="val 0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it-IT" sz="2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Vi sono tre tipi di avvisi in caso di </a:t>
            </a:r>
            <a:r>
              <a:rPr lang="it-IT" sz="2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anomalia…</a:t>
            </a:r>
            <a:endParaRPr lang="it-IT" sz="2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1" name="Segnaposto contenuto 7"/>
          <p:cNvSpPr txBox="1">
            <a:spLocks/>
          </p:cNvSpPr>
          <p:nvPr/>
        </p:nvSpPr>
        <p:spPr>
          <a:xfrm>
            <a:off x="1378037" y="2327392"/>
            <a:ext cx="5331855" cy="3043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it-IT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NON ACCETTAZIONE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it-IT" sz="32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it-IT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MANCATA CONSEGNA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it-IT" sz="32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it-IT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RILEVAZIONE VIRUS</a:t>
            </a:r>
            <a:endParaRPr kumimoji="0" lang="it-IT" sz="32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3" name="Arrotonda angolo diagonale rettangolo 62"/>
          <p:cNvSpPr/>
          <p:nvPr/>
        </p:nvSpPr>
        <p:spPr>
          <a:xfrm>
            <a:off x="3361387" y="5646594"/>
            <a:ext cx="5782613" cy="752060"/>
          </a:xfrm>
          <a:prstGeom prst="round2DiagRect">
            <a:avLst>
              <a:gd name="adj1" fmla="val 38787"/>
              <a:gd name="adj2" fmla="val 0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2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I gestori PEC garantiscono il tutto per</a:t>
            </a:r>
          </a:p>
          <a:p>
            <a:r>
              <a:rPr lang="it-IT" sz="2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offrire all’utente garanzie di sicurezza</a:t>
            </a:r>
          </a:p>
        </p:txBody>
      </p:sp>
      <p:grpSp>
        <p:nvGrpSpPr>
          <p:cNvPr id="17" name="Gruppo 16"/>
          <p:cNvGrpSpPr/>
          <p:nvPr/>
        </p:nvGrpSpPr>
        <p:grpSpPr>
          <a:xfrm>
            <a:off x="7122016" y="2047740"/>
            <a:ext cx="643945" cy="643945"/>
            <a:chOff x="7122016" y="2047740"/>
            <a:chExt cx="643945" cy="643945"/>
          </a:xfrm>
        </p:grpSpPr>
        <p:sp>
          <p:nvSpPr>
            <p:cNvPr id="13" name="Ovale 12"/>
            <p:cNvSpPr/>
            <p:nvPr/>
          </p:nvSpPr>
          <p:spPr>
            <a:xfrm>
              <a:off x="7122016" y="2047740"/>
              <a:ext cx="643945" cy="643945"/>
            </a:xfrm>
            <a:prstGeom prst="ellipse">
              <a:avLst/>
            </a:prstGeom>
            <a:noFill/>
            <a:ln w="1143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6" name="Connettore 1 15"/>
            <p:cNvCxnSpPr>
              <a:stCxn id="13" idx="3"/>
              <a:endCxn id="13" idx="7"/>
            </p:cNvCxnSpPr>
            <p:nvPr/>
          </p:nvCxnSpPr>
          <p:spPr>
            <a:xfrm rot="5400000" flipH="1" flipV="1">
              <a:off x="7216318" y="2142044"/>
              <a:ext cx="455339" cy="455337"/>
            </a:xfrm>
            <a:prstGeom prst="line">
              <a:avLst/>
            </a:prstGeom>
            <a:ln w="1143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1" grpId="0" build="p"/>
      <p:bldP spid="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588B-B5B7-46C7-8A7B-7BF7F632FC28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La Pec e le ricevute di certificazione</a:t>
            </a:r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266704" y="6572954"/>
            <a:ext cx="2895600" cy="285046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Donati Gianni – PEC</a:t>
            </a:r>
            <a:endParaRPr lang="it-IT" dirty="0" smtClean="0"/>
          </a:p>
        </p:txBody>
      </p:sp>
      <p:sp>
        <p:nvSpPr>
          <p:cNvPr id="15" name="Segnaposto data 3"/>
          <p:cNvSpPr>
            <a:spLocks noGrp="1"/>
          </p:cNvSpPr>
          <p:nvPr>
            <p:ph type="dt" sz="half" idx="2"/>
          </p:nvPr>
        </p:nvSpPr>
        <p:spPr>
          <a:xfrm>
            <a:off x="1157844" y="6531429"/>
            <a:ext cx="2133600" cy="326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67C8-901D-4F04-B581-9AC8E0C7A836}" type="datetime1">
              <a:rPr lang="it-IT" smtClean="0"/>
              <a:pPr/>
              <a:t>14/06/2010</a:t>
            </a:fld>
            <a:endParaRPr lang="it-IT" dirty="0"/>
          </a:p>
        </p:txBody>
      </p:sp>
      <p:grpSp>
        <p:nvGrpSpPr>
          <p:cNvPr id="2" name="Gruppo 48"/>
          <p:cNvGrpSpPr/>
          <p:nvPr/>
        </p:nvGrpSpPr>
        <p:grpSpPr>
          <a:xfrm>
            <a:off x="6471261" y="903825"/>
            <a:ext cx="1243183" cy="1581797"/>
            <a:chOff x="2826540" y="4148454"/>
            <a:chExt cx="685286" cy="821578"/>
          </a:xfrm>
        </p:grpSpPr>
        <p:sp>
          <p:nvSpPr>
            <p:cNvPr id="50" name="Documento 49"/>
            <p:cNvSpPr/>
            <p:nvPr/>
          </p:nvSpPr>
          <p:spPr>
            <a:xfrm>
              <a:off x="2826540" y="4148454"/>
              <a:ext cx="685286" cy="821578"/>
            </a:xfrm>
            <a:prstGeom prst="flowChartDocumen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endParaRPr lang="it-IT" sz="1100" dirty="0" smtClean="0">
                <a:ln/>
                <a:solidFill>
                  <a:sysClr val="windowText" lastClr="000000"/>
                </a:solidFill>
              </a:endParaRPr>
            </a:p>
            <a:p>
              <a:pPr algn="ctr"/>
              <a:endParaRPr lang="it-IT" sz="1100" dirty="0" smtClean="0">
                <a:ln/>
                <a:solidFill>
                  <a:sysClr val="windowText" lastClr="000000"/>
                </a:solidFill>
              </a:endParaRPr>
            </a:p>
            <a:p>
              <a:pPr algn="ctr"/>
              <a:r>
                <a:rPr lang="it-IT" dirty="0" smtClean="0">
                  <a:ln/>
                  <a:solidFill>
                    <a:sysClr val="windowText" lastClr="000000"/>
                  </a:solidFill>
                </a:rPr>
                <a:t>Ricevuta</a:t>
              </a:r>
              <a:endParaRPr lang="it-IT" dirty="0">
                <a:ln/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Rettangolo 50"/>
            <p:cNvSpPr/>
            <p:nvPr/>
          </p:nvSpPr>
          <p:spPr>
            <a:xfrm>
              <a:off x="2915478" y="4161183"/>
              <a:ext cx="106018" cy="304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8" name="Arrotonda angolo diagonale rettangolo 57"/>
          <p:cNvSpPr/>
          <p:nvPr/>
        </p:nvSpPr>
        <p:spPr>
          <a:xfrm flipH="1">
            <a:off x="-4" y="1076740"/>
            <a:ext cx="5950042" cy="752060"/>
          </a:xfrm>
          <a:prstGeom prst="round2DiagRect">
            <a:avLst>
              <a:gd name="adj1" fmla="val 38787"/>
              <a:gd name="adj2" fmla="val 0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it-IT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Se ci sono più destinatari?</a:t>
            </a:r>
          </a:p>
        </p:txBody>
      </p:sp>
      <p:sp>
        <p:nvSpPr>
          <p:cNvPr id="61" name="Segnaposto contenuto 7"/>
          <p:cNvSpPr txBox="1">
            <a:spLocks/>
          </p:cNvSpPr>
          <p:nvPr/>
        </p:nvSpPr>
        <p:spPr>
          <a:xfrm>
            <a:off x="283332" y="2584972"/>
            <a:ext cx="8744757" cy="1278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it-IT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SOLO UNA RICEVUTA </a:t>
            </a:r>
            <a:r>
              <a:rPr lang="it-IT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DI</a:t>
            </a:r>
            <a:r>
              <a:rPr lang="it-IT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ACCETTAZIONE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it-IT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RICEVUTA CONSEGNA PER OGNI DESTINATARIO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32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3" name="Arrotonda angolo diagonale rettangolo 62"/>
          <p:cNvSpPr/>
          <p:nvPr/>
        </p:nvSpPr>
        <p:spPr>
          <a:xfrm>
            <a:off x="708339" y="3985219"/>
            <a:ext cx="8435662" cy="752060"/>
          </a:xfrm>
          <a:prstGeom prst="round2DiagRect">
            <a:avLst>
              <a:gd name="adj1" fmla="val 38787"/>
              <a:gd name="adj2" fmla="val 0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2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Se il messaggio è inviato a destinatari di posta ordinaria?</a:t>
            </a:r>
          </a:p>
        </p:txBody>
      </p:sp>
      <p:sp>
        <p:nvSpPr>
          <p:cNvPr id="17" name="Segnaposto contenuto 7"/>
          <p:cNvSpPr txBox="1">
            <a:spLocks/>
          </p:cNvSpPr>
          <p:nvPr/>
        </p:nvSpPr>
        <p:spPr>
          <a:xfrm>
            <a:off x="1517557" y="5132843"/>
            <a:ext cx="7162803" cy="1278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it-IT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NESSUN VALORE LEGALE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it-IT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NESSUNA RICEVUTA </a:t>
            </a:r>
            <a:r>
              <a:rPr lang="it-IT" sz="3200" b="1" dirty="0" err="1" smtClean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DI</a:t>
            </a:r>
            <a:r>
              <a:rPr lang="it-IT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 CONSEGNA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3200" b="1" i="0" u="none" strike="noStrike" kern="1200" cap="none" spc="0" normalizeH="0" baseline="0" noProof="0" dirty="0" smtClean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1" grpId="0" build="p"/>
      <p:bldP spid="63" grpId="0" animBg="1"/>
      <p:bldP spid="1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588B-B5B7-46C7-8A7B-7BF7F632FC28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La Pec e le ricevute di certificazione</a:t>
            </a:r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266704" y="6572954"/>
            <a:ext cx="2895600" cy="285046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Donati Gianni – PEC</a:t>
            </a:r>
            <a:endParaRPr lang="it-IT" dirty="0" smtClean="0"/>
          </a:p>
        </p:txBody>
      </p:sp>
      <p:sp>
        <p:nvSpPr>
          <p:cNvPr id="15" name="Segnaposto data 3"/>
          <p:cNvSpPr>
            <a:spLocks noGrp="1"/>
          </p:cNvSpPr>
          <p:nvPr>
            <p:ph type="dt" sz="half" idx="2"/>
          </p:nvPr>
        </p:nvSpPr>
        <p:spPr>
          <a:xfrm>
            <a:off x="1157844" y="6531429"/>
            <a:ext cx="2133600" cy="326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67C8-901D-4F04-B581-9AC8E0C7A836}" type="datetime1">
              <a:rPr lang="it-IT" smtClean="0"/>
              <a:pPr/>
              <a:t>14/06/2010</a:t>
            </a:fld>
            <a:endParaRPr lang="it-IT" dirty="0"/>
          </a:p>
        </p:txBody>
      </p:sp>
      <p:sp>
        <p:nvSpPr>
          <p:cNvPr id="58" name="Arrotonda angolo diagonale rettangolo 57"/>
          <p:cNvSpPr/>
          <p:nvPr/>
        </p:nvSpPr>
        <p:spPr>
          <a:xfrm flipH="1">
            <a:off x="-3" y="1076740"/>
            <a:ext cx="5769737" cy="752060"/>
          </a:xfrm>
          <a:prstGeom prst="round2DiagRect">
            <a:avLst>
              <a:gd name="adj1" fmla="val 38787"/>
              <a:gd name="adj2" fmla="val 0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it-IT" sz="2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Possono verificarsi situazioni in cui il messaggio non è consegnabile...</a:t>
            </a:r>
          </a:p>
        </p:txBody>
      </p:sp>
      <p:sp>
        <p:nvSpPr>
          <p:cNvPr id="61" name="Segnaposto contenuto 7"/>
          <p:cNvSpPr txBox="1">
            <a:spLocks/>
          </p:cNvSpPr>
          <p:nvPr/>
        </p:nvSpPr>
        <p:spPr>
          <a:xfrm>
            <a:off x="1197733" y="3009971"/>
            <a:ext cx="7675811" cy="3493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it-IT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Entro 12 ore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Se il gestore del mittente non ha ricevuto notifiche segnala la mancata consegna del messaggio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it-IT" sz="32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it-IT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Entro 24 ore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</a:rPr>
              <a:t>Se non si hanno ancora notifiche un’ulteriore avviso viene inviato al mittente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it-IT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it-IT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it-IT" sz="32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3" name="Arrotonda angolo diagonale rettangolo 62"/>
          <p:cNvSpPr/>
          <p:nvPr/>
        </p:nvSpPr>
        <p:spPr>
          <a:xfrm>
            <a:off x="3052293" y="2066268"/>
            <a:ext cx="6091707" cy="752060"/>
          </a:xfrm>
          <a:prstGeom prst="round2DiagRect">
            <a:avLst>
              <a:gd name="adj1" fmla="val 38787"/>
              <a:gd name="adj2" fmla="val 0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2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Una comunicazione tra gestore mittente e gestore destinatario crea le relative notifiche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1" grpId="0" build="p"/>
      <p:bldP spid="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588B-B5B7-46C7-8A7B-7BF7F632FC28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Incapsulamento del messaggio</a:t>
            </a:r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266704" y="6572954"/>
            <a:ext cx="2895600" cy="285046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Donati Gianni – PEC</a:t>
            </a:r>
            <a:endParaRPr lang="it-IT" dirty="0" smtClean="0"/>
          </a:p>
        </p:txBody>
      </p:sp>
      <p:sp>
        <p:nvSpPr>
          <p:cNvPr id="15" name="Segnaposto data 3"/>
          <p:cNvSpPr>
            <a:spLocks noGrp="1"/>
          </p:cNvSpPr>
          <p:nvPr>
            <p:ph type="dt" sz="half" idx="2"/>
          </p:nvPr>
        </p:nvSpPr>
        <p:spPr>
          <a:xfrm>
            <a:off x="1157844" y="6531429"/>
            <a:ext cx="2133600" cy="326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67C8-901D-4F04-B581-9AC8E0C7A836}" type="datetime1">
              <a:rPr lang="it-IT" smtClean="0"/>
              <a:pPr/>
              <a:t>14/06/2010</a:t>
            </a:fld>
            <a:endParaRPr lang="it-IT" dirty="0"/>
          </a:p>
        </p:txBody>
      </p:sp>
      <p:sp>
        <p:nvSpPr>
          <p:cNvPr id="14" name="Arrotonda angolo diagonale rettangolo 13"/>
          <p:cNvSpPr/>
          <p:nvPr/>
        </p:nvSpPr>
        <p:spPr>
          <a:xfrm>
            <a:off x="253937" y="1083318"/>
            <a:ext cx="8636127" cy="526539"/>
          </a:xfrm>
          <a:prstGeom prst="round2DiagRect">
            <a:avLst/>
          </a:prstGeom>
          <a:solidFill>
            <a:srgbClr val="4F81BD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Il gestore PEC può imbustare il messaggio in due </a:t>
            </a:r>
            <a:r>
              <a:rPr lang="it-IT" sz="25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modi…</a:t>
            </a:r>
            <a:endParaRPr lang="it-IT" sz="25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Segnaposto contenuto 7"/>
          <p:cNvSpPr txBox="1">
            <a:spLocks/>
          </p:cNvSpPr>
          <p:nvPr/>
        </p:nvSpPr>
        <p:spPr>
          <a:xfrm>
            <a:off x="399244" y="4259224"/>
            <a:ext cx="3683359" cy="1639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it-IT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Se si superano i controlli e l’invio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it-IT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va a buon fine</a:t>
            </a:r>
          </a:p>
        </p:txBody>
      </p:sp>
      <p:sp>
        <p:nvSpPr>
          <p:cNvPr id="20" name="Rettangolo arrotondato 19"/>
          <p:cNvSpPr/>
          <p:nvPr/>
        </p:nvSpPr>
        <p:spPr>
          <a:xfrm>
            <a:off x="426496" y="1956559"/>
            <a:ext cx="3565955" cy="7480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TRASPORTO</a:t>
            </a:r>
            <a:endParaRPr lang="it-IT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" name="Picture 3" descr="C:\Documents and Settings\Gianni\Documenti\seminario sicurezza\img\bus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0626" y="2550018"/>
            <a:ext cx="1078852" cy="6722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Rettangolo arrotondato 20"/>
          <p:cNvSpPr/>
          <p:nvPr/>
        </p:nvSpPr>
        <p:spPr>
          <a:xfrm>
            <a:off x="5112259" y="1967291"/>
            <a:ext cx="3565955" cy="74800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ANOMALIA</a:t>
            </a:r>
            <a:endParaRPr lang="it-IT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" name="Picture 3" descr="C:\Documents and Settings\Gianni\Documenti\seminario sicurezza\img\bus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77069">
            <a:off x="4814551" y="2534992"/>
            <a:ext cx="1078852" cy="6722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CasellaDiTesto 22"/>
          <p:cNvSpPr txBox="1"/>
          <p:nvPr/>
        </p:nvSpPr>
        <p:spPr>
          <a:xfrm>
            <a:off x="4958366" y="1803041"/>
            <a:ext cx="61818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endParaRPr lang="it-IT" sz="11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Segnaposto contenuto 7"/>
          <p:cNvSpPr txBox="1">
            <a:spLocks/>
          </p:cNvSpPr>
          <p:nvPr/>
        </p:nvSpPr>
        <p:spPr>
          <a:xfrm>
            <a:off x="5072129" y="4259224"/>
            <a:ext cx="3683359" cy="2193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it-IT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Se il messaggio proviene da una casella non-PEC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it-IT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o è malformato</a:t>
            </a:r>
          </a:p>
        </p:txBody>
      </p:sp>
      <p:sp>
        <p:nvSpPr>
          <p:cNvPr id="25" name="Freccia in giù 24"/>
          <p:cNvSpPr/>
          <p:nvPr/>
        </p:nvSpPr>
        <p:spPr>
          <a:xfrm>
            <a:off x="1690353" y="3026538"/>
            <a:ext cx="998113" cy="1262130"/>
          </a:xfrm>
          <a:prstGeom prst="downArrow">
            <a:avLst>
              <a:gd name="adj1" fmla="val 42405"/>
              <a:gd name="adj2" fmla="val 50000"/>
            </a:avLst>
          </a:prstGeom>
          <a:blipFill>
            <a:blip r:embed="rId3"/>
            <a:tile tx="0" ty="0" sx="100000" sy="100000" flip="none" algn="tl"/>
          </a:blipFill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6" name="Freccia in giù 25"/>
          <p:cNvSpPr/>
          <p:nvPr/>
        </p:nvSpPr>
        <p:spPr>
          <a:xfrm>
            <a:off x="6545687" y="3026538"/>
            <a:ext cx="998113" cy="1262130"/>
          </a:xfrm>
          <a:prstGeom prst="downArrow">
            <a:avLst>
              <a:gd name="adj1" fmla="val 42405"/>
              <a:gd name="adj2" fmla="val 50000"/>
            </a:avLst>
          </a:prstGeom>
          <a:blipFill>
            <a:blip r:embed="rId3"/>
            <a:tile tx="0" ty="0" sx="100000" sy="100000" flip="none" algn="tl"/>
          </a:blipFill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20" grpId="0" animBg="1"/>
      <p:bldP spid="21" grpId="0" animBg="1"/>
      <p:bldP spid="23" grpId="0"/>
      <p:bldP spid="24" grpId="0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588B-B5B7-46C7-8A7B-7BF7F632FC28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Cosa garantisce la PEC</a:t>
            </a:r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266704" y="6572954"/>
            <a:ext cx="2895600" cy="285046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Donati Gianni – PEC</a:t>
            </a:r>
            <a:endParaRPr lang="it-IT" dirty="0" smtClean="0"/>
          </a:p>
        </p:txBody>
      </p:sp>
      <p:sp>
        <p:nvSpPr>
          <p:cNvPr id="15" name="Segnaposto data 3"/>
          <p:cNvSpPr>
            <a:spLocks noGrp="1"/>
          </p:cNvSpPr>
          <p:nvPr>
            <p:ph type="dt" sz="half" idx="2"/>
          </p:nvPr>
        </p:nvSpPr>
        <p:spPr>
          <a:xfrm>
            <a:off x="1157844" y="6531429"/>
            <a:ext cx="2133600" cy="326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67C8-901D-4F04-B581-9AC8E0C7A836}" type="datetime1">
              <a:rPr lang="it-IT" smtClean="0"/>
              <a:pPr/>
              <a:t>14/06/2010</a:t>
            </a:fld>
            <a:endParaRPr lang="it-IT" dirty="0"/>
          </a:p>
        </p:txBody>
      </p:sp>
      <p:sp>
        <p:nvSpPr>
          <p:cNvPr id="18" name="Segnaposto contenuto 7"/>
          <p:cNvSpPr txBox="1">
            <a:spLocks/>
          </p:cNvSpPr>
          <p:nvPr/>
        </p:nvSpPr>
        <p:spPr>
          <a:xfrm>
            <a:off x="1249251" y="978794"/>
            <a:ext cx="7611414" cy="56280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 algn="just">
              <a:spcBef>
                <a:spcPct val="20000"/>
              </a:spcBef>
              <a:buBlip>
                <a:blip r:embed="rId2"/>
              </a:buBlip>
              <a:defRPr/>
            </a:pPr>
            <a:r>
              <a:rPr lang="it-IT" sz="2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Il messaggio proviene da un gestore di posta certificato</a:t>
            </a:r>
            <a:endParaRPr kumimoji="0" lang="it-IT" sz="23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Blip>
                <a:blip r:embed="rId2"/>
              </a:buBlip>
              <a:defRPr/>
            </a:pPr>
            <a:endParaRPr lang="it-IT" sz="2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>
              <a:spcBef>
                <a:spcPct val="20000"/>
              </a:spcBef>
              <a:buBlip>
                <a:blip r:embed="rId2"/>
              </a:buBlip>
              <a:defRPr/>
            </a:pPr>
            <a:r>
              <a:rPr lang="it-IT" sz="2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Il messaggio non può essere alterato durante la trasmissione</a:t>
            </a:r>
            <a:endParaRPr kumimoji="0" lang="it-IT" sz="23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buBlip>
                <a:blip r:embed="rId2"/>
              </a:buBlip>
              <a:defRPr/>
            </a:pPr>
            <a:endParaRPr lang="it-IT" sz="2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 algn="just">
              <a:spcBef>
                <a:spcPct val="20000"/>
              </a:spcBef>
              <a:buBlip>
                <a:blip r:embed="rId2"/>
              </a:buBlip>
              <a:defRPr/>
            </a:pPr>
            <a:r>
              <a:rPr lang="it-IT" sz="2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Consente la privacy totale della comunicazione</a:t>
            </a:r>
          </a:p>
          <a:p>
            <a:pPr marL="342900" lvl="0" indent="-342900" algn="just">
              <a:spcBef>
                <a:spcPct val="20000"/>
              </a:spcBef>
              <a:buBlip>
                <a:blip r:embed="rId2"/>
              </a:buBlip>
              <a:defRPr/>
            </a:pPr>
            <a:endParaRPr lang="it-IT" sz="2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>
              <a:spcBef>
                <a:spcPct val="20000"/>
              </a:spcBef>
              <a:buBlip>
                <a:blip r:embed="rId2"/>
              </a:buBlip>
              <a:defRPr/>
            </a:pPr>
            <a:r>
              <a:rPr lang="it-IT" sz="2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Garantisce al mittente la certezza dell'avvenuto recapito               delle e-mail</a:t>
            </a:r>
          </a:p>
          <a:p>
            <a:pPr marL="342900" lvl="0" indent="-342900">
              <a:spcBef>
                <a:spcPct val="20000"/>
              </a:spcBef>
              <a:buBlip>
                <a:blip r:embed="rId2"/>
              </a:buBlip>
              <a:defRPr/>
            </a:pPr>
            <a:endParaRPr lang="it-IT" sz="2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>
              <a:spcBef>
                <a:spcPct val="20000"/>
              </a:spcBef>
              <a:buBlip>
                <a:blip r:embed="rId2"/>
              </a:buBlip>
              <a:defRPr/>
            </a:pPr>
            <a:r>
              <a:rPr lang="it-IT" sz="2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Garantisce in modo inequivocabile l'attestazione della data di consegna e di ricezione del messaggio</a:t>
            </a:r>
          </a:p>
          <a:p>
            <a:pPr marL="342900" lvl="0" indent="-342900">
              <a:spcBef>
                <a:spcPct val="20000"/>
              </a:spcBef>
              <a:buBlip>
                <a:blip r:embed="rId2"/>
              </a:buBlip>
              <a:defRPr/>
            </a:pPr>
            <a:endParaRPr lang="it-IT" sz="2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>
              <a:spcBef>
                <a:spcPct val="20000"/>
              </a:spcBef>
              <a:buBlip>
                <a:blip r:embed="rId2"/>
              </a:buBlip>
              <a:defRPr/>
            </a:pPr>
            <a:r>
              <a:rPr lang="it-IT" sz="2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Garantisce il destinatario</a:t>
            </a:r>
            <a:endParaRPr kumimoji="0" lang="it-IT" sz="2300" b="1" i="0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CasellaDiTesto 27"/>
          <p:cNvSpPr txBox="1"/>
          <p:nvPr/>
        </p:nvSpPr>
        <p:spPr>
          <a:xfrm rot="16200000">
            <a:off x="-1894664" y="2896716"/>
            <a:ext cx="497124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Sicurezza &amp; Privacy</a:t>
            </a:r>
            <a:endParaRPr lang="it-IT" sz="4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588B-B5B7-46C7-8A7B-7BF7F632FC28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Sicurezza e Privacy</a:t>
            </a:r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266704" y="6572954"/>
            <a:ext cx="2895600" cy="285046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Donati Gianni – PEC</a:t>
            </a:r>
            <a:endParaRPr lang="it-IT" dirty="0" smtClean="0"/>
          </a:p>
        </p:txBody>
      </p:sp>
      <p:sp>
        <p:nvSpPr>
          <p:cNvPr id="15" name="Segnaposto data 3"/>
          <p:cNvSpPr>
            <a:spLocks noGrp="1"/>
          </p:cNvSpPr>
          <p:nvPr>
            <p:ph type="dt" sz="half" idx="2"/>
          </p:nvPr>
        </p:nvSpPr>
        <p:spPr>
          <a:xfrm>
            <a:off x="1157844" y="6531429"/>
            <a:ext cx="2133600" cy="326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67C8-901D-4F04-B581-9AC8E0C7A836}" type="datetime1">
              <a:rPr lang="it-IT" smtClean="0"/>
              <a:pPr/>
              <a:t>14/06/2010</a:t>
            </a:fld>
            <a:endParaRPr lang="it-IT" dirty="0"/>
          </a:p>
        </p:txBody>
      </p:sp>
      <p:sp>
        <p:nvSpPr>
          <p:cNvPr id="8" name="Arrotonda angolo diagonale rettangolo 7"/>
          <p:cNvSpPr/>
          <p:nvPr/>
        </p:nvSpPr>
        <p:spPr>
          <a:xfrm>
            <a:off x="364903" y="938604"/>
            <a:ext cx="3664039" cy="1889879"/>
          </a:xfrm>
          <a:prstGeom prst="round2Diag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100" b="1" dirty="0" smtClean="0">
                <a:solidFill>
                  <a:schemeClr val="accent1">
                    <a:lumMod val="50000"/>
                  </a:schemeClr>
                </a:solidFill>
              </a:rPr>
              <a:t>La traccia informatica delle operazioni svolte viene conservata per 30 mesi in un apposito registro informatico custodito dai gestori PEC.</a:t>
            </a:r>
            <a:endParaRPr lang="it-IT" sz="2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Arrotonda angolo diagonale rettangolo 8"/>
          <p:cNvSpPr/>
          <p:nvPr/>
        </p:nvSpPr>
        <p:spPr>
          <a:xfrm>
            <a:off x="5265314" y="1206914"/>
            <a:ext cx="3513784" cy="1174790"/>
          </a:xfrm>
          <a:prstGeom prst="round2Diag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100" b="1" dirty="0" smtClean="0">
                <a:solidFill>
                  <a:schemeClr val="accent1">
                    <a:lumMod val="50000"/>
                  </a:schemeClr>
                </a:solidFill>
              </a:rPr>
              <a:t>Tale registro ha lo stesso valore giuridico</a:t>
            </a:r>
          </a:p>
          <a:p>
            <a:pPr algn="ctr"/>
            <a:r>
              <a:rPr lang="it-IT" sz="2100" b="1" dirty="0" smtClean="0">
                <a:solidFill>
                  <a:schemeClr val="accent1">
                    <a:lumMod val="50000"/>
                  </a:schemeClr>
                </a:solidFill>
              </a:rPr>
              <a:t>delle ricevute.</a:t>
            </a:r>
            <a:endParaRPr lang="it-IT" sz="2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041822" y="1133340"/>
            <a:ext cx="1197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. .</a:t>
            </a:r>
            <a:endParaRPr lang="it-IT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Freccia in giù 12"/>
          <p:cNvSpPr/>
          <p:nvPr/>
        </p:nvSpPr>
        <p:spPr>
          <a:xfrm>
            <a:off x="4224269" y="2358701"/>
            <a:ext cx="743756" cy="1017428"/>
          </a:xfrm>
          <a:prstGeom prst="downArrow">
            <a:avLst>
              <a:gd name="adj1" fmla="val 42405"/>
              <a:gd name="adj2" fmla="val 50000"/>
            </a:avLst>
          </a:prstGeom>
          <a:blipFill>
            <a:blip r:embed="rId2"/>
            <a:tile tx="0" ty="0" sx="100000" sy="100000" flip="none" algn="tl"/>
          </a:blipFill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Arrotonda angolo diagonale rettangolo 13"/>
          <p:cNvSpPr/>
          <p:nvPr/>
        </p:nvSpPr>
        <p:spPr>
          <a:xfrm>
            <a:off x="433589" y="3561602"/>
            <a:ext cx="8401318" cy="981551"/>
          </a:xfrm>
          <a:prstGeom prst="round2DiagRect">
            <a:avLst>
              <a:gd name="adj1" fmla="val 43457"/>
              <a:gd name="adj2" fmla="val 0"/>
            </a:avLst>
          </a:prstGeom>
          <a:solidFill>
            <a:srgbClr val="FF0000">
              <a:alpha val="4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 IL MITTENTE SMARRISCE LE RICEVUTE PUÒ</a:t>
            </a:r>
          </a:p>
          <a:p>
            <a:pPr algn="ctr"/>
            <a:r>
              <a:rPr lang="it-IT" sz="2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COMUNQUE VERIFICARE L’ESITO TRAMITE IL REGISTRO</a:t>
            </a:r>
            <a:endParaRPr lang="it-IT" sz="2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CasellaDiTesto 15"/>
          <p:cNvSpPr txBox="1"/>
          <p:nvPr/>
        </p:nvSpPr>
        <p:spPr>
          <a:xfrm rot="594129">
            <a:off x="44033" y="2132454"/>
            <a:ext cx="1562318" cy="36317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it-IT" sz="2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rrotonda angolo diagonale rettangolo 16"/>
          <p:cNvSpPr/>
          <p:nvPr/>
        </p:nvSpPr>
        <p:spPr>
          <a:xfrm>
            <a:off x="1364974" y="5281957"/>
            <a:ext cx="7779026" cy="817245"/>
          </a:xfrm>
          <a:prstGeom prst="round2DiagRect">
            <a:avLst/>
          </a:prstGeom>
          <a:solidFill>
            <a:srgbClr val="92D050">
              <a:alpha val="4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100" b="1" dirty="0" smtClean="0">
                <a:solidFill>
                  <a:schemeClr val="accent1">
                    <a:lumMod val="50000"/>
                  </a:schemeClr>
                </a:solidFill>
              </a:rPr>
              <a:t>Al contempo il destinatario non potrà negare di</a:t>
            </a:r>
          </a:p>
          <a:p>
            <a:pPr algn="ctr"/>
            <a:r>
              <a:rPr lang="it-IT" sz="2100" b="1" dirty="0" smtClean="0">
                <a:solidFill>
                  <a:schemeClr val="accent1">
                    <a:lumMod val="50000"/>
                  </a:schemeClr>
                </a:solidFill>
              </a:rPr>
              <a:t> aver ricevuto un messaggio</a:t>
            </a:r>
            <a:endParaRPr lang="it-IT" sz="21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3" grpId="0" animBg="1"/>
      <p:bldP spid="14" grpId="0" animBg="1"/>
      <p:bldP spid="1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588B-B5B7-46C7-8A7B-7BF7F632FC28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Sicurezza e Privacy - log dei messaggi</a:t>
            </a:r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266704" y="6572954"/>
            <a:ext cx="2895600" cy="285046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Donati Gianni – PEC</a:t>
            </a:r>
            <a:endParaRPr lang="it-IT" dirty="0" smtClean="0"/>
          </a:p>
        </p:txBody>
      </p:sp>
      <p:sp>
        <p:nvSpPr>
          <p:cNvPr id="15" name="Segnaposto data 3"/>
          <p:cNvSpPr>
            <a:spLocks noGrp="1"/>
          </p:cNvSpPr>
          <p:nvPr>
            <p:ph type="dt" sz="half" idx="2"/>
          </p:nvPr>
        </p:nvSpPr>
        <p:spPr>
          <a:xfrm>
            <a:off x="1157844" y="6531429"/>
            <a:ext cx="2133600" cy="326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67C8-901D-4F04-B581-9AC8E0C7A836}" type="datetime1">
              <a:rPr lang="it-IT" smtClean="0"/>
              <a:pPr/>
              <a:t>14/06/2010</a:t>
            </a:fld>
            <a:endParaRPr lang="it-IT" dirty="0"/>
          </a:p>
        </p:txBody>
      </p:sp>
      <p:sp>
        <p:nvSpPr>
          <p:cNvPr id="8" name="Arrotonda angolo diagonale rettangolo 7"/>
          <p:cNvSpPr/>
          <p:nvPr/>
        </p:nvSpPr>
        <p:spPr>
          <a:xfrm>
            <a:off x="298643" y="1005985"/>
            <a:ext cx="8487548" cy="459700"/>
          </a:xfrm>
          <a:prstGeom prst="round2Diag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100" b="1" dirty="0" smtClean="0">
                <a:solidFill>
                  <a:schemeClr val="accent1">
                    <a:lumMod val="50000"/>
                  </a:schemeClr>
                </a:solidFill>
              </a:rPr>
              <a:t>I log dei messaggi contengono solo traccia dell’avvenuta transazione </a:t>
            </a:r>
            <a:endParaRPr lang="it-IT" sz="2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 rot="16200000">
            <a:off x="-1382651" y="3124665"/>
            <a:ext cx="38615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REGOLE  TECNICHE</a:t>
            </a:r>
            <a:endParaRPr lang="it-IT" sz="3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1146217" y="1481070"/>
            <a:ext cx="506139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it-IT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Message-id</a:t>
            </a:r>
            <a:endParaRPr lang="it-IT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• Data dell'evento</a:t>
            </a:r>
          </a:p>
          <a:p>
            <a:pPr>
              <a:lnSpc>
                <a:spcPct val="150000"/>
              </a:lnSpc>
            </a:pPr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• Ora dell'evento</a:t>
            </a:r>
          </a:p>
          <a:p>
            <a:pPr>
              <a:lnSpc>
                <a:spcPct val="150000"/>
              </a:lnSpc>
            </a:pPr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• Mittente</a:t>
            </a:r>
          </a:p>
          <a:p>
            <a:pPr>
              <a:lnSpc>
                <a:spcPct val="150000"/>
              </a:lnSpc>
            </a:pPr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• Destinatario</a:t>
            </a:r>
          </a:p>
          <a:p>
            <a:pPr>
              <a:lnSpc>
                <a:spcPct val="150000"/>
              </a:lnSpc>
            </a:pPr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• Oggetto del messaggio</a:t>
            </a:r>
          </a:p>
          <a:p>
            <a:pPr>
              <a:lnSpc>
                <a:spcPct val="150000"/>
              </a:lnSpc>
            </a:pPr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• Tipo di evento</a:t>
            </a:r>
          </a:p>
          <a:p>
            <a:pPr>
              <a:lnSpc>
                <a:spcPct val="150000"/>
              </a:lnSpc>
            </a:pPr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it-IT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Message-id</a:t>
            </a:r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dei messaggi correlati</a:t>
            </a:r>
          </a:p>
          <a:p>
            <a:pPr>
              <a:lnSpc>
                <a:spcPct val="150000"/>
              </a:lnSpc>
            </a:pPr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• Gestore mittente</a:t>
            </a:r>
            <a:endParaRPr lang="it-IT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Documents and Settings\Gianni\Documenti\seminario sicurezza\img\pec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5948" y="2755363"/>
            <a:ext cx="2807595" cy="2531526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sp>
        <p:nvSpPr>
          <p:cNvPr id="23" name="Arrotonda angolo diagonale rettangolo 22"/>
          <p:cNvSpPr/>
          <p:nvPr/>
        </p:nvSpPr>
        <p:spPr>
          <a:xfrm>
            <a:off x="3786389" y="1583388"/>
            <a:ext cx="5357611" cy="1021556"/>
          </a:xfrm>
          <a:prstGeom prst="round2Diag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La normativa impone ai Gestori di PEC di applicare tutte le procedure atte a garantire la sicurezza e</a:t>
            </a:r>
          </a:p>
          <a:p>
            <a:pPr algn="ctr"/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la privacy dei dati personali</a:t>
            </a:r>
            <a:endParaRPr lang="it-IT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Arrotonda angolo diagonale rettangolo 24"/>
          <p:cNvSpPr/>
          <p:nvPr/>
        </p:nvSpPr>
        <p:spPr>
          <a:xfrm>
            <a:off x="3786389" y="6091707"/>
            <a:ext cx="5357611" cy="408623"/>
          </a:xfrm>
          <a:prstGeom prst="round2Diag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la responsabilità che grava sul gestore è elevata</a:t>
            </a:r>
            <a:endParaRPr lang="it-IT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8" grpId="0" uiExpand="1" build="p"/>
      <p:bldP spid="23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588B-B5B7-46C7-8A7B-7BF7F632FC28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Sicurezza e Privacy – I gestori PEC</a:t>
            </a:r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266704" y="6572954"/>
            <a:ext cx="2895600" cy="285046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Donati Gianni – PEC</a:t>
            </a:r>
            <a:endParaRPr lang="it-IT" dirty="0" smtClean="0"/>
          </a:p>
        </p:txBody>
      </p:sp>
      <p:sp>
        <p:nvSpPr>
          <p:cNvPr id="15" name="Segnaposto data 3"/>
          <p:cNvSpPr>
            <a:spLocks noGrp="1"/>
          </p:cNvSpPr>
          <p:nvPr>
            <p:ph type="dt" sz="half" idx="2"/>
          </p:nvPr>
        </p:nvSpPr>
        <p:spPr>
          <a:xfrm>
            <a:off x="1157844" y="6531429"/>
            <a:ext cx="2133600" cy="326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67C8-901D-4F04-B581-9AC8E0C7A836}" type="datetime1">
              <a:rPr lang="it-IT" smtClean="0"/>
              <a:pPr/>
              <a:t>14/06/2010</a:t>
            </a:fld>
            <a:endParaRPr lang="it-IT" dirty="0"/>
          </a:p>
        </p:txBody>
      </p:sp>
      <p:sp>
        <p:nvSpPr>
          <p:cNvPr id="8" name="Arrotonda angolo diagonale rettangolo 7"/>
          <p:cNvSpPr/>
          <p:nvPr/>
        </p:nvSpPr>
        <p:spPr>
          <a:xfrm>
            <a:off x="298643" y="1005985"/>
            <a:ext cx="8487548" cy="817245"/>
          </a:xfrm>
          <a:prstGeom prst="round2Diag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100" b="1" dirty="0" smtClean="0">
                <a:solidFill>
                  <a:schemeClr val="accent1">
                    <a:lumMod val="50000"/>
                  </a:schemeClr>
                </a:solidFill>
              </a:rPr>
              <a:t>I fornitori del servizio PEC prevedono sistemi di sicurezza aggiuntivi che garantiscano il servizio di Posta certificata e lo rendano </a:t>
            </a:r>
            <a:r>
              <a:rPr lang="it-IT" sz="2100" b="1" dirty="0" err="1" smtClean="0">
                <a:solidFill>
                  <a:schemeClr val="accent1">
                    <a:lumMod val="50000"/>
                  </a:schemeClr>
                </a:solidFill>
              </a:rPr>
              <a:t>affidabile…</a:t>
            </a:r>
            <a:endParaRPr lang="it-IT" sz="2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1275007" y="2060619"/>
            <a:ext cx="7443991" cy="3928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lnSpc>
                <a:spcPct val="120000"/>
              </a:lnSpc>
              <a:buFont typeface="Arial" pitchFamily="34" charset="0"/>
              <a:buChar char="•"/>
            </a:pPr>
            <a:r>
              <a:rPr lang="it-IT" sz="1900" b="1" dirty="0" smtClean="0">
                <a:solidFill>
                  <a:schemeClr val="tx2">
                    <a:lumMod val="75000"/>
                  </a:schemeClr>
                </a:solidFill>
              </a:rPr>
              <a:t>3 livelli di </a:t>
            </a:r>
            <a:r>
              <a:rPr lang="it-IT" sz="1900" b="1" dirty="0" err="1" smtClean="0">
                <a:solidFill>
                  <a:schemeClr val="tx2">
                    <a:lumMod val="75000"/>
                  </a:schemeClr>
                </a:solidFill>
              </a:rPr>
              <a:t>firewalling</a:t>
            </a:r>
            <a:endParaRPr lang="it-IT" sz="1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marL="216000" indent="-216000">
              <a:lnSpc>
                <a:spcPct val="120000"/>
              </a:lnSpc>
              <a:buFont typeface="Arial" pitchFamily="34" charset="0"/>
              <a:buChar char="•"/>
            </a:pPr>
            <a:r>
              <a:rPr lang="it-IT" sz="1900" b="1" dirty="0" smtClean="0">
                <a:solidFill>
                  <a:schemeClr val="tx2">
                    <a:lumMod val="75000"/>
                  </a:schemeClr>
                </a:solidFill>
              </a:rPr>
              <a:t>Sistema di </a:t>
            </a:r>
            <a:r>
              <a:rPr lang="it-IT" sz="1900" b="1" dirty="0" err="1" smtClean="0">
                <a:solidFill>
                  <a:schemeClr val="tx2">
                    <a:lumMod val="75000"/>
                  </a:schemeClr>
                </a:solidFill>
              </a:rPr>
              <a:t>AntiVirus</a:t>
            </a:r>
            <a:endParaRPr lang="it-IT" sz="1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marL="216000" indent="-216000">
              <a:lnSpc>
                <a:spcPct val="120000"/>
              </a:lnSpc>
              <a:buFont typeface="Arial" pitchFamily="34" charset="0"/>
              <a:buChar char="•"/>
            </a:pPr>
            <a:r>
              <a:rPr lang="it-IT" sz="1900" b="1" dirty="0" smtClean="0">
                <a:solidFill>
                  <a:schemeClr val="tx2">
                    <a:lumMod val="75000"/>
                  </a:schemeClr>
                </a:solidFill>
              </a:rPr>
              <a:t>software costantemente aggiornato e “</a:t>
            </a:r>
            <a:r>
              <a:rPr lang="it-IT" sz="1900" b="1" dirty="0" err="1" smtClean="0">
                <a:solidFill>
                  <a:schemeClr val="tx2">
                    <a:lumMod val="75000"/>
                  </a:schemeClr>
                </a:solidFill>
              </a:rPr>
              <a:t>patchato</a:t>
            </a:r>
            <a:r>
              <a:rPr lang="it-IT" sz="1900" b="1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endParaRPr lang="it-IT" sz="1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marL="216000" indent="-216000">
              <a:lnSpc>
                <a:spcPct val="120000"/>
              </a:lnSpc>
              <a:buFont typeface="Arial" pitchFamily="34" charset="0"/>
              <a:buChar char="•"/>
            </a:pPr>
            <a:r>
              <a:rPr lang="it-IT" sz="1900" b="1" dirty="0" smtClean="0">
                <a:solidFill>
                  <a:schemeClr val="tx2">
                    <a:lumMod val="75000"/>
                  </a:schemeClr>
                </a:solidFill>
              </a:rPr>
              <a:t>Separazione fisica del livello di </a:t>
            </a:r>
            <a:r>
              <a:rPr lang="it-IT" sz="1900" b="1" dirty="0" err="1" smtClean="0">
                <a:solidFill>
                  <a:schemeClr val="tx2">
                    <a:lumMod val="75000"/>
                  </a:schemeClr>
                </a:solidFill>
              </a:rPr>
              <a:t>front-end</a:t>
            </a:r>
            <a:r>
              <a:rPr lang="it-IT" sz="19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it-IT" sz="1900" b="1" dirty="0" err="1" smtClean="0">
                <a:solidFill>
                  <a:schemeClr val="tx2">
                    <a:lumMod val="75000"/>
                  </a:schemeClr>
                </a:solidFill>
              </a:rPr>
              <a:t>back-end</a:t>
            </a:r>
            <a:r>
              <a:rPr lang="it-IT" sz="1900" b="1" dirty="0" smtClean="0">
                <a:solidFill>
                  <a:schemeClr val="tx2">
                    <a:lumMod val="75000"/>
                  </a:schemeClr>
                </a:solidFill>
              </a:rPr>
              <a:t> e </a:t>
            </a:r>
            <a:r>
              <a:rPr lang="it-IT" sz="1900" b="1" dirty="0" err="1" smtClean="0">
                <a:solidFill>
                  <a:schemeClr val="tx2">
                    <a:lumMod val="75000"/>
                  </a:schemeClr>
                </a:solidFill>
              </a:rPr>
              <a:t>storage</a:t>
            </a:r>
            <a:endParaRPr lang="it-IT" sz="19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16000" indent="-216000">
              <a:lnSpc>
                <a:spcPct val="120000"/>
              </a:lnSpc>
            </a:pPr>
            <a:r>
              <a:rPr lang="it-IT" sz="1900" b="1" dirty="0" smtClean="0">
                <a:solidFill>
                  <a:schemeClr val="tx2">
                    <a:lumMod val="75000"/>
                  </a:schemeClr>
                </a:solidFill>
              </a:rPr>
              <a:t>	accessi indesiderati limitati.</a:t>
            </a:r>
            <a:endParaRPr lang="it-IT" sz="1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marL="216000" indent="-216000">
              <a:lnSpc>
                <a:spcPct val="120000"/>
              </a:lnSpc>
              <a:buFont typeface="Arial" pitchFamily="34" charset="0"/>
              <a:buChar char="•"/>
            </a:pPr>
            <a:r>
              <a:rPr lang="it-IT" sz="1900" b="1" dirty="0" smtClean="0">
                <a:solidFill>
                  <a:schemeClr val="tx2">
                    <a:lumMod val="75000"/>
                  </a:schemeClr>
                </a:solidFill>
              </a:rPr>
              <a:t>Sistema ridondato in ogni sua parte - “single </a:t>
            </a:r>
            <a:r>
              <a:rPr lang="it-IT" sz="1900" b="1" dirty="0" err="1" smtClean="0">
                <a:solidFill>
                  <a:schemeClr val="tx2">
                    <a:lumMod val="75000"/>
                  </a:schemeClr>
                </a:solidFill>
              </a:rPr>
              <a:t>point</a:t>
            </a:r>
            <a:r>
              <a:rPr lang="it-IT" sz="19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900" b="1" dirty="0" err="1" smtClean="0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it-IT" sz="19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900" b="1" dirty="0" err="1" smtClean="0">
                <a:solidFill>
                  <a:schemeClr val="tx2">
                    <a:lumMod val="75000"/>
                  </a:schemeClr>
                </a:solidFill>
              </a:rPr>
              <a:t>failure</a:t>
            </a:r>
            <a:r>
              <a:rPr lang="it-IT" sz="1900" b="1" dirty="0" smtClean="0">
                <a:solidFill>
                  <a:schemeClr val="tx2">
                    <a:lumMod val="75000"/>
                  </a:schemeClr>
                </a:solidFill>
              </a:rPr>
              <a:t>”.</a:t>
            </a:r>
            <a:endParaRPr lang="it-IT" sz="1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marL="216000" indent="-216000">
              <a:lnSpc>
                <a:spcPct val="120000"/>
              </a:lnSpc>
              <a:buFont typeface="Arial" pitchFamily="34" charset="0"/>
              <a:buChar char="•"/>
            </a:pPr>
            <a:r>
              <a:rPr lang="it-IT" sz="1900" b="1" dirty="0" smtClean="0">
                <a:solidFill>
                  <a:schemeClr val="tx2">
                    <a:lumMod val="75000"/>
                  </a:schemeClr>
                </a:solidFill>
              </a:rPr>
              <a:t>Meccanismo di auto esclusione degli apparati non funzionanti</a:t>
            </a:r>
            <a:endParaRPr lang="it-IT" sz="1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marL="216000" indent="-216000">
              <a:lnSpc>
                <a:spcPct val="120000"/>
              </a:lnSpc>
              <a:buFont typeface="Arial" pitchFamily="34" charset="0"/>
              <a:buChar char="•"/>
            </a:pPr>
            <a:r>
              <a:rPr lang="it-IT" sz="1900" b="1" dirty="0" smtClean="0">
                <a:solidFill>
                  <a:schemeClr val="tx2">
                    <a:lumMod val="75000"/>
                  </a:schemeClr>
                </a:solidFill>
              </a:rPr>
              <a:t>Utilizzo di </a:t>
            </a:r>
            <a:r>
              <a:rPr lang="it-IT" sz="1900" b="1" dirty="0" err="1" smtClean="0">
                <a:solidFill>
                  <a:schemeClr val="tx2">
                    <a:lumMod val="75000"/>
                  </a:schemeClr>
                </a:solidFill>
              </a:rPr>
              <a:t>storage</a:t>
            </a:r>
            <a:r>
              <a:rPr lang="it-IT" sz="1900" b="1" dirty="0" smtClean="0">
                <a:solidFill>
                  <a:schemeClr val="tx2">
                    <a:lumMod val="75000"/>
                  </a:schemeClr>
                </a:solidFill>
              </a:rPr>
              <a:t> di rete esterni al sistema</a:t>
            </a:r>
            <a:endParaRPr lang="it-IT" sz="1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marL="216000" indent="-216000">
              <a:lnSpc>
                <a:spcPct val="120000"/>
              </a:lnSpc>
              <a:buFont typeface="Arial" pitchFamily="34" charset="0"/>
              <a:buChar char="•"/>
            </a:pPr>
            <a:r>
              <a:rPr lang="it-IT" sz="1900" b="1" dirty="0" smtClean="0">
                <a:solidFill>
                  <a:schemeClr val="tx2">
                    <a:lumMod val="75000"/>
                  </a:schemeClr>
                </a:solidFill>
              </a:rPr>
              <a:t>Sistema di backup su doppio supporto</a:t>
            </a:r>
            <a:endParaRPr lang="it-IT" sz="1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marL="216000" indent="-216000">
              <a:lnSpc>
                <a:spcPct val="120000"/>
              </a:lnSpc>
              <a:buFont typeface="Arial" pitchFamily="34" charset="0"/>
              <a:buChar char="•"/>
            </a:pPr>
            <a:r>
              <a:rPr lang="it-IT" sz="1900" b="1" dirty="0" smtClean="0">
                <a:solidFill>
                  <a:schemeClr val="tx2">
                    <a:lumMod val="75000"/>
                  </a:schemeClr>
                </a:solidFill>
              </a:rPr>
              <a:t>Utilizzo di protocolli sicuri per il colloquio</a:t>
            </a:r>
          </a:p>
          <a:p>
            <a:pPr marL="216000" indent="-216000">
              <a:lnSpc>
                <a:spcPct val="120000"/>
              </a:lnSpc>
              <a:buFont typeface="Arial" pitchFamily="34" charset="0"/>
              <a:buChar char="•"/>
            </a:pPr>
            <a:r>
              <a:rPr lang="it-IT" sz="1900" b="1" dirty="0" smtClean="0">
                <a:solidFill>
                  <a:schemeClr val="tx2">
                    <a:lumMod val="75000"/>
                  </a:schemeClr>
                </a:solidFill>
              </a:rPr>
              <a:t>Firma dei messaggi</a:t>
            </a:r>
            <a:endParaRPr lang="it-IT" sz="1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Arrotonda angolo diagonale rettangolo 24"/>
          <p:cNvSpPr/>
          <p:nvPr/>
        </p:nvSpPr>
        <p:spPr>
          <a:xfrm>
            <a:off x="3786389" y="6091707"/>
            <a:ext cx="5357611" cy="408623"/>
          </a:xfrm>
          <a:prstGeom prst="round2Diag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la responsabilità che grava sul gestore è elevata</a:t>
            </a:r>
            <a:endParaRPr lang="it-IT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3074" name="Picture 2" descr="C:\Documents and Settings\Gianni\Documenti\seminario sicurezza\img\aruba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793458" y="3373079"/>
            <a:ext cx="2711227" cy="78176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588B-B5B7-46C7-8A7B-7BF7F632FC28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Vantaggi PEC</a:t>
            </a:r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266704" y="6572954"/>
            <a:ext cx="2895600" cy="285046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Donati Gianni – PEC</a:t>
            </a:r>
            <a:endParaRPr lang="it-IT" dirty="0" smtClean="0"/>
          </a:p>
        </p:txBody>
      </p:sp>
      <p:sp>
        <p:nvSpPr>
          <p:cNvPr id="15" name="Segnaposto data 3"/>
          <p:cNvSpPr>
            <a:spLocks noGrp="1"/>
          </p:cNvSpPr>
          <p:nvPr>
            <p:ph type="dt" sz="half" idx="2"/>
          </p:nvPr>
        </p:nvSpPr>
        <p:spPr>
          <a:xfrm>
            <a:off x="1157844" y="6531429"/>
            <a:ext cx="2133600" cy="326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67C8-901D-4F04-B581-9AC8E0C7A836}" type="datetime1">
              <a:rPr lang="it-IT" smtClean="0"/>
              <a:pPr/>
              <a:t>14/06/2010</a:t>
            </a:fld>
            <a:endParaRPr lang="it-IT" dirty="0"/>
          </a:p>
        </p:txBody>
      </p:sp>
      <p:sp>
        <p:nvSpPr>
          <p:cNvPr id="16" name="Arrotonda angolo diagonale rettangolo 15"/>
          <p:cNvSpPr/>
          <p:nvPr/>
        </p:nvSpPr>
        <p:spPr>
          <a:xfrm>
            <a:off x="373487" y="1056068"/>
            <a:ext cx="8371268" cy="715089"/>
          </a:xfrm>
          <a:prstGeom prst="round2Diag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Il servizio PEC, per sua stessa natura, mostra una serie di vantaggi</a:t>
            </a:r>
          </a:p>
          <a:p>
            <a:pPr algn="ctr"/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rispetto alla raccomandata</a:t>
            </a:r>
            <a:endParaRPr lang="it-IT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riangolo rettangolo 16"/>
          <p:cNvSpPr/>
          <p:nvPr/>
        </p:nvSpPr>
        <p:spPr>
          <a:xfrm rot="8100000">
            <a:off x="408952" y="2328978"/>
            <a:ext cx="673899" cy="673899"/>
          </a:xfrm>
          <a:prstGeom prst="rtTriangle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riangolo rettangolo 18"/>
          <p:cNvSpPr/>
          <p:nvPr/>
        </p:nvSpPr>
        <p:spPr>
          <a:xfrm rot="8100000">
            <a:off x="408952" y="3434414"/>
            <a:ext cx="673899" cy="673899"/>
          </a:xfrm>
          <a:prstGeom prst="rtTriangle">
            <a:avLst/>
          </a:prstGeom>
          <a:solidFill>
            <a:srgbClr val="00B050">
              <a:alpha val="80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Triangolo rettangolo 19"/>
          <p:cNvSpPr/>
          <p:nvPr/>
        </p:nvSpPr>
        <p:spPr>
          <a:xfrm rot="8100000">
            <a:off x="408952" y="4529119"/>
            <a:ext cx="673899" cy="673899"/>
          </a:xfrm>
          <a:prstGeom prst="rtTriangle">
            <a:avLst/>
          </a:prstGeom>
          <a:solidFill>
            <a:srgbClr val="00B050">
              <a:alpha val="60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Segnaposto contenuto 7"/>
          <p:cNvSpPr txBox="1">
            <a:spLocks/>
          </p:cNvSpPr>
          <p:nvPr/>
        </p:nvSpPr>
        <p:spPr>
          <a:xfrm>
            <a:off x="1249251" y="2099256"/>
            <a:ext cx="7611414" cy="3953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Ogni formato digitale può essere inviato tramite posta elettronica certificata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it-IT" sz="2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I messaggi possono essere consultati da ogni computer connesso a internet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it-IT" sz="2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Certificazione degli allegati al messaggio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it-IT" sz="2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L'avvenuta consegna della mail viene garantita</a:t>
            </a:r>
            <a:endParaRPr lang="it-IT" sz="2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1874"/>
            <a:ext cx="8229600" cy="603737"/>
          </a:xfrm>
        </p:spPr>
        <p:txBody>
          <a:bodyPr/>
          <a:lstStyle/>
          <a:p>
            <a:r>
              <a:rPr lang="it-IT" i="1" dirty="0" smtClean="0"/>
              <a:t>Cos’è la PEC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34691" y="1118830"/>
            <a:ext cx="7074618" cy="52966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2500" dirty="0" smtClean="0"/>
              <a:t>PEC è l’acronimo di Posta Elettronica Certificata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588B-B5B7-46C7-8A7B-7BF7F632FC28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266704" y="6572954"/>
            <a:ext cx="2895600" cy="285046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Donati Gianni – PEC</a:t>
            </a:r>
            <a:endParaRPr lang="it-IT" dirty="0" smtClean="0"/>
          </a:p>
        </p:txBody>
      </p:sp>
      <p:sp>
        <p:nvSpPr>
          <p:cNvPr id="13" name="Segnaposto data 3"/>
          <p:cNvSpPr>
            <a:spLocks noGrp="1"/>
          </p:cNvSpPr>
          <p:nvPr>
            <p:ph type="dt" sz="half" idx="2"/>
          </p:nvPr>
        </p:nvSpPr>
        <p:spPr>
          <a:xfrm>
            <a:off x="1157844" y="6531429"/>
            <a:ext cx="2133600" cy="326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67C8-901D-4F04-B581-9AC8E0C7A836}" type="datetime1">
              <a:rPr lang="it-IT" smtClean="0"/>
              <a:pPr/>
              <a:t>14/06/2010</a:t>
            </a:fld>
            <a:endParaRPr lang="it-IT" dirty="0"/>
          </a:p>
        </p:txBody>
      </p:sp>
      <p:sp>
        <p:nvSpPr>
          <p:cNvPr id="14" name="Freccia in giù 13"/>
          <p:cNvSpPr/>
          <p:nvPr/>
        </p:nvSpPr>
        <p:spPr>
          <a:xfrm>
            <a:off x="4072944" y="1880318"/>
            <a:ext cx="998113" cy="1262130"/>
          </a:xfrm>
          <a:prstGeom prst="downArrow">
            <a:avLst>
              <a:gd name="adj1" fmla="val 42405"/>
              <a:gd name="adj2" fmla="val 50000"/>
            </a:avLst>
          </a:prstGeom>
          <a:blipFill>
            <a:blip r:embed="rId2"/>
            <a:tile tx="0" ty="0" sx="100000" sy="100000" flip="none" algn="tl"/>
          </a:blipFill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7" name="Segnaposto contenuto 2"/>
          <p:cNvSpPr txBox="1">
            <a:spLocks/>
          </p:cNvSpPr>
          <p:nvPr/>
        </p:nvSpPr>
        <p:spPr>
          <a:xfrm>
            <a:off x="3581444" y="3087151"/>
            <a:ext cx="1981113" cy="1420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1000" i="0" u="none" strike="noStrike" kern="1200" cap="none" spc="0" normalizeH="0" baseline="0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</a:t>
            </a:r>
            <a:endParaRPr kumimoji="0" lang="it-IT" sz="11000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Documents and Settings\Gianni\Documenti\seminario sicurezza\img\postino topolino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2372138"/>
            <a:ext cx="2814517" cy="2604053"/>
          </a:xfrm>
          <a:prstGeom prst="rect">
            <a:avLst/>
          </a:prstGeom>
          <a:noFill/>
        </p:spPr>
      </p:pic>
      <p:grpSp>
        <p:nvGrpSpPr>
          <p:cNvPr id="16" name="Gruppo 15"/>
          <p:cNvGrpSpPr/>
          <p:nvPr/>
        </p:nvGrpSpPr>
        <p:grpSpPr>
          <a:xfrm>
            <a:off x="6379362" y="3222145"/>
            <a:ext cx="2087469" cy="1300715"/>
            <a:chOff x="6379362" y="3222145"/>
            <a:chExt cx="2087469" cy="1300715"/>
          </a:xfrm>
        </p:grpSpPr>
        <p:pic>
          <p:nvPicPr>
            <p:cNvPr id="15" name="Picture 3" descr="C:\Documents and Settings\Gianni\Documenti\seminario sicurezza\img\busta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79362" y="3222145"/>
              <a:ext cx="2087469" cy="1300715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18" name="Picture 2" descr="C:\Documents and Settings\Gianni\Documenti\seminario sicurezza\img\ceralacca pec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40082" y="3631843"/>
              <a:ext cx="600539" cy="596535"/>
            </a:xfrm>
            <a:prstGeom prst="rect">
              <a:avLst/>
            </a:prstGeom>
            <a:noFill/>
          </p:spPr>
        </p:pic>
      </p:grpSp>
      <p:sp>
        <p:nvSpPr>
          <p:cNvPr id="19" name="Segnaposto contenuto 2"/>
          <p:cNvSpPr txBox="1">
            <a:spLocks/>
          </p:cNvSpPr>
          <p:nvPr/>
        </p:nvSpPr>
        <p:spPr>
          <a:xfrm>
            <a:off x="1084060" y="5225045"/>
            <a:ext cx="7074618" cy="1240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1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Permette di dare ad un messaggio di posta elettronica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1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</a:t>
            </a:r>
            <a:r>
              <a:rPr kumimoji="0" lang="it-IT" sz="2100" b="1" i="0" u="none" strike="noStrike" kern="1200" cap="none" spc="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stesso valore legale di </a:t>
            </a:r>
            <a:r>
              <a:rPr lang="it-IT" sz="2100" b="1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una</a:t>
            </a:r>
            <a:r>
              <a:rPr lang="it-IT" sz="2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raccomandata                          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2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con avviso di ricevimento</a:t>
            </a:r>
            <a:endParaRPr kumimoji="0" lang="it-IT" sz="21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02683E-6 C 0.06146 -0.13182 0.12309 -0.26364 0.10556 -0.29278 C 0.08802 -0.32192 -0.08785 -0.21855 -0.10573 -0.17438 C -0.12361 -0.1302 -0.01875 -0.05296 -0.00139 -0.02821 " pathEditMode="relative" ptsTypes="aa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  <p:bldP spid="17" grpId="0" build="p"/>
      <p:bldP spid="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588B-B5B7-46C7-8A7B-7BF7F632FC28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Vantaggi PEC</a:t>
            </a:r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266704" y="6572954"/>
            <a:ext cx="2895600" cy="285046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Donati Gianni – PEC</a:t>
            </a:r>
            <a:endParaRPr lang="it-IT" dirty="0" smtClean="0"/>
          </a:p>
        </p:txBody>
      </p:sp>
      <p:sp>
        <p:nvSpPr>
          <p:cNvPr id="15" name="Segnaposto data 3"/>
          <p:cNvSpPr>
            <a:spLocks noGrp="1"/>
          </p:cNvSpPr>
          <p:nvPr>
            <p:ph type="dt" sz="half" idx="2"/>
          </p:nvPr>
        </p:nvSpPr>
        <p:spPr>
          <a:xfrm>
            <a:off x="1157844" y="6531429"/>
            <a:ext cx="2133600" cy="326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67C8-901D-4F04-B581-9AC8E0C7A836}" type="datetime1">
              <a:rPr lang="it-IT" smtClean="0"/>
              <a:pPr/>
              <a:t>14/06/2010</a:t>
            </a:fld>
            <a:endParaRPr lang="it-IT" dirty="0"/>
          </a:p>
        </p:txBody>
      </p:sp>
      <p:sp>
        <p:nvSpPr>
          <p:cNvPr id="17" name="Triangolo rettangolo 16"/>
          <p:cNvSpPr/>
          <p:nvPr/>
        </p:nvSpPr>
        <p:spPr>
          <a:xfrm rot="8100000">
            <a:off x="408952" y="1659270"/>
            <a:ext cx="673899" cy="673899"/>
          </a:xfrm>
          <a:prstGeom prst="rtTriangle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riangolo rettangolo 18"/>
          <p:cNvSpPr/>
          <p:nvPr/>
        </p:nvSpPr>
        <p:spPr>
          <a:xfrm rot="8100000">
            <a:off x="408952" y="2764706"/>
            <a:ext cx="673899" cy="673899"/>
          </a:xfrm>
          <a:prstGeom prst="rtTriangle">
            <a:avLst/>
          </a:prstGeom>
          <a:solidFill>
            <a:srgbClr val="00B050">
              <a:alpha val="80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Triangolo rettangolo 19"/>
          <p:cNvSpPr/>
          <p:nvPr/>
        </p:nvSpPr>
        <p:spPr>
          <a:xfrm rot="8100000">
            <a:off x="408952" y="3859411"/>
            <a:ext cx="673899" cy="673899"/>
          </a:xfrm>
          <a:prstGeom prst="rtTriangle">
            <a:avLst/>
          </a:prstGeom>
          <a:solidFill>
            <a:srgbClr val="00B050">
              <a:alpha val="60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contenuto 7"/>
          <p:cNvSpPr txBox="1">
            <a:spLocks/>
          </p:cNvSpPr>
          <p:nvPr/>
        </p:nvSpPr>
        <p:spPr>
          <a:xfrm>
            <a:off x="1249251" y="1429548"/>
            <a:ext cx="7611414" cy="3953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Le ricevute di consegna hanno validità legale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it-IT" sz="2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Tracciabilità della casella mittente e conseguentemente del suo titolare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it-IT" sz="2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Vi è certezza sulla destinazione dei messaggi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it-IT" sz="2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L'invio dei messaggi può avere costi inferiori a quello delle raccomandate</a:t>
            </a:r>
            <a:endParaRPr lang="it-IT" sz="2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100072" y="5241698"/>
            <a:ext cx="6892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. . . . . . . . . . . . . . . . .</a:t>
            </a:r>
            <a:endParaRPr lang="it-IT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11" grpId="0" uiExpand="1" build="p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588B-B5B7-46C7-8A7B-7BF7F632FC28}" type="slidenum">
              <a:rPr lang="it-IT" smtClean="0"/>
              <a:pPr/>
              <a:t>21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Svantaggi PEC</a:t>
            </a:r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266704" y="6572954"/>
            <a:ext cx="2895600" cy="285046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Donati Gianni – PEC</a:t>
            </a:r>
            <a:endParaRPr lang="it-IT" dirty="0" smtClean="0"/>
          </a:p>
        </p:txBody>
      </p:sp>
      <p:sp>
        <p:nvSpPr>
          <p:cNvPr id="15" name="Segnaposto data 3"/>
          <p:cNvSpPr>
            <a:spLocks noGrp="1"/>
          </p:cNvSpPr>
          <p:nvPr>
            <p:ph type="dt" sz="half" idx="2"/>
          </p:nvPr>
        </p:nvSpPr>
        <p:spPr>
          <a:xfrm>
            <a:off x="1157844" y="6531429"/>
            <a:ext cx="2133600" cy="326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67C8-901D-4F04-B581-9AC8E0C7A836}" type="datetime1">
              <a:rPr lang="it-IT" smtClean="0"/>
              <a:pPr/>
              <a:t>14/06/2010</a:t>
            </a:fld>
            <a:endParaRPr lang="it-IT" dirty="0"/>
          </a:p>
        </p:txBody>
      </p:sp>
      <p:sp>
        <p:nvSpPr>
          <p:cNvPr id="16" name="Arrotonda angolo diagonale rettangolo 15"/>
          <p:cNvSpPr/>
          <p:nvPr/>
        </p:nvSpPr>
        <p:spPr>
          <a:xfrm>
            <a:off x="0" y="901525"/>
            <a:ext cx="9144000" cy="493752"/>
          </a:xfrm>
          <a:prstGeom prst="round2Diag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Purtroppo la Pec per il momento è solo una realtà italiana</a:t>
            </a:r>
            <a:endParaRPr lang="it-IT" sz="2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riangolo rettangolo 10"/>
          <p:cNvSpPr/>
          <p:nvPr/>
        </p:nvSpPr>
        <p:spPr>
          <a:xfrm rot="13500000" flipV="1">
            <a:off x="408952" y="1633512"/>
            <a:ext cx="673899" cy="673899"/>
          </a:xfrm>
          <a:prstGeom prst="rtTriangle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riangolo rettangolo 12"/>
          <p:cNvSpPr/>
          <p:nvPr/>
        </p:nvSpPr>
        <p:spPr>
          <a:xfrm rot="13500000" flipV="1">
            <a:off x="408952" y="2738948"/>
            <a:ext cx="673899" cy="673899"/>
          </a:xfrm>
          <a:prstGeom prst="rtTriangle">
            <a:avLst/>
          </a:prstGeom>
          <a:solidFill>
            <a:srgbClr val="FF0000">
              <a:alpha val="80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riangolo rettangolo 13"/>
          <p:cNvSpPr/>
          <p:nvPr/>
        </p:nvSpPr>
        <p:spPr>
          <a:xfrm rot="13500000" flipV="1">
            <a:off x="408952" y="3833653"/>
            <a:ext cx="673899" cy="673899"/>
          </a:xfrm>
          <a:prstGeom prst="rtTriangle">
            <a:avLst/>
          </a:prstGeom>
          <a:solidFill>
            <a:srgbClr val="FF0000">
              <a:alpha val="60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1616298" y="1715073"/>
            <a:ext cx="40890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chemeClr val="tx2"/>
                </a:solidFill>
              </a:rPr>
              <a:t>La legge italiana ha revisionato più volte tale normativa in questione, rende non obbligatoria la Pec, qualora si ha la possibilità di poter utilizzare un mezzo </a:t>
            </a:r>
            <a:r>
              <a:rPr lang="it-IT" b="1" dirty="0" err="1" smtClean="0">
                <a:solidFill>
                  <a:schemeClr val="tx2"/>
                </a:solidFill>
              </a:rPr>
              <a:t>email</a:t>
            </a:r>
            <a:r>
              <a:rPr lang="it-IT" b="1" dirty="0" smtClean="0">
                <a:solidFill>
                  <a:schemeClr val="tx2"/>
                </a:solidFill>
              </a:rPr>
              <a:t> con le medesime caratteristiche.</a:t>
            </a:r>
            <a:endParaRPr lang="it-IT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Documents and Settings\Gianni\Documenti\seminario sicurezza\img\confus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0057" y="1532586"/>
            <a:ext cx="2565558" cy="5104327"/>
          </a:xfrm>
          <a:prstGeom prst="rect">
            <a:avLst/>
          </a:prstGeom>
          <a:noFill/>
        </p:spPr>
      </p:pic>
      <p:pic>
        <p:nvPicPr>
          <p:cNvPr id="1027" name="Picture 3" descr="C:\Documents and Settings\Gianni\Documenti\seminario sicurezza\img\ceralacca ma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6884" y="2332527"/>
            <a:ext cx="482990" cy="479770"/>
          </a:xfrm>
          <a:prstGeom prst="rect">
            <a:avLst/>
          </a:prstGeom>
          <a:noFill/>
        </p:spPr>
      </p:pic>
      <p:pic>
        <p:nvPicPr>
          <p:cNvPr id="1028" name="Picture 4" descr="C:\Documents and Settings\Gianni\Documenti\seminario sicurezza\img\ceralacca pe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1745" y="3326297"/>
            <a:ext cx="523906" cy="520414"/>
          </a:xfrm>
          <a:prstGeom prst="rect">
            <a:avLst/>
          </a:prstGeom>
          <a:noFill/>
        </p:spPr>
      </p:pic>
      <p:sp>
        <p:nvSpPr>
          <p:cNvPr id="25" name="CasellaDiTesto 24"/>
          <p:cNvSpPr txBox="1"/>
          <p:nvPr/>
        </p:nvSpPr>
        <p:spPr>
          <a:xfrm rot="594129">
            <a:off x="7546050" y="846558"/>
            <a:ext cx="1562318" cy="30162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19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it-IT" sz="19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1344628" y="3842047"/>
            <a:ext cx="54404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0" b="1" dirty="0" smtClean="0">
                <a:solidFill>
                  <a:srgbClr val="FF0000"/>
                </a:solidFill>
                <a:latin typeface="Bradley Hand ITC" pitchFamily="66" charset="0"/>
              </a:rPr>
              <a:t>Gli utenti sono </a:t>
            </a:r>
            <a:r>
              <a:rPr lang="it-IT" sz="10000" b="1" dirty="0" err="1" smtClean="0">
                <a:solidFill>
                  <a:srgbClr val="FF0000"/>
                </a:solidFill>
                <a:latin typeface="Bradley Hand ITC" pitchFamily="66" charset="0"/>
              </a:rPr>
              <a:t>confusi…</a:t>
            </a:r>
            <a:endParaRPr lang="it-IT" sz="10000" b="1" dirty="0">
              <a:solidFill>
                <a:srgbClr val="FF0000"/>
              </a:solidFill>
              <a:latin typeface="Bradley Hand ITC" pitchFamily="66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2650578" y="2843057"/>
            <a:ext cx="1802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. . </a:t>
            </a:r>
            <a:endParaRPr lang="it-IT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0"/>
                            </p:stCondLst>
                            <p:childTnLst>
                              <p:par>
                                <p:cTn id="9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2" presetID="6" presetClass="emph" presetSubtype="0" repeatCount="indefinite" accel="5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13" grpId="0" animBg="1"/>
      <p:bldP spid="14" grpId="0" animBg="1"/>
      <p:bldP spid="24" grpId="0"/>
      <p:bldP spid="25" grpId="0"/>
      <p:bldP spid="25" grpId="1"/>
      <p:bldP spid="26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588B-B5B7-46C7-8A7B-7BF7F632FC28}" type="slidenum">
              <a:rPr lang="it-IT" smtClean="0"/>
              <a:pPr/>
              <a:t>22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Svantaggi PEC</a:t>
            </a:r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266704" y="6572954"/>
            <a:ext cx="2895600" cy="285046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Donati Gianni – PEC</a:t>
            </a:r>
            <a:endParaRPr lang="it-IT" dirty="0" smtClean="0"/>
          </a:p>
        </p:txBody>
      </p:sp>
      <p:sp>
        <p:nvSpPr>
          <p:cNvPr id="15" name="Segnaposto data 3"/>
          <p:cNvSpPr>
            <a:spLocks noGrp="1"/>
          </p:cNvSpPr>
          <p:nvPr>
            <p:ph type="dt" sz="half" idx="2"/>
          </p:nvPr>
        </p:nvSpPr>
        <p:spPr>
          <a:xfrm>
            <a:off x="1157844" y="6531429"/>
            <a:ext cx="2133600" cy="326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67C8-901D-4F04-B581-9AC8E0C7A836}" type="datetime1">
              <a:rPr lang="it-IT" smtClean="0"/>
              <a:pPr/>
              <a:t>14/06/2010</a:t>
            </a:fld>
            <a:endParaRPr lang="it-IT" dirty="0"/>
          </a:p>
        </p:txBody>
      </p:sp>
      <p:sp>
        <p:nvSpPr>
          <p:cNvPr id="11" name="Triangolo rettangolo 10"/>
          <p:cNvSpPr/>
          <p:nvPr/>
        </p:nvSpPr>
        <p:spPr>
          <a:xfrm rot="13500000" flipV="1">
            <a:off x="408952" y="1633512"/>
            <a:ext cx="673899" cy="673899"/>
          </a:xfrm>
          <a:prstGeom prst="rtTriangle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riangolo rettangolo 12"/>
          <p:cNvSpPr/>
          <p:nvPr/>
        </p:nvSpPr>
        <p:spPr>
          <a:xfrm rot="13500000" flipV="1">
            <a:off x="408952" y="2738948"/>
            <a:ext cx="673899" cy="673899"/>
          </a:xfrm>
          <a:prstGeom prst="rtTriangle">
            <a:avLst/>
          </a:prstGeom>
          <a:solidFill>
            <a:srgbClr val="FF0000">
              <a:alpha val="80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riangolo rettangolo 13"/>
          <p:cNvSpPr/>
          <p:nvPr/>
        </p:nvSpPr>
        <p:spPr>
          <a:xfrm rot="13500000" flipV="1">
            <a:off x="408952" y="3833653"/>
            <a:ext cx="673899" cy="673899"/>
          </a:xfrm>
          <a:prstGeom prst="rtTriangle">
            <a:avLst/>
          </a:prstGeom>
          <a:solidFill>
            <a:srgbClr val="FF0000">
              <a:alpha val="60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1313644" y="986124"/>
            <a:ext cx="7830355" cy="555536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000" indent="-342000">
              <a:spcBef>
                <a:spcPts val="576"/>
              </a:spcBef>
              <a:buFont typeface="Wingdings" pitchFamily="2" charset="2"/>
              <a:buChar char="ü"/>
            </a:pPr>
            <a:r>
              <a:rPr lang="it-IT" sz="2100" b="1" dirty="0" smtClean="0">
                <a:solidFill>
                  <a:schemeClr val="tx2"/>
                </a:solidFill>
              </a:rPr>
              <a:t>L’introduzione della PEC comporta una inevitabile perdita       d’importanza della mail collegata al dominio aziendale.</a:t>
            </a:r>
          </a:p>
          <a:p>
            <a:pPr marL="342000" indent="-342000">
              <a:spcBef>
                <a:spcPts val="576"/>
              </a:spcBef>
              <a:buFont typeface="Wingdings" pitchFamily="2" charset="2"/>
              <a:buChar char="ü"/>
            </a:pPr>
            <a:endParaRPr lang="it-IT" sz="2100" b="1" dirty="0" smtClean="0">
              <a:solidFill>
                <a:schemeClr val="tx2"/>
              </a:solidFill>
            </a:endParaRPr>
          </a:p>
          <a:p>
            <a:pPr marL="342000" indent="-342000">
              <a:spcBef>
                <a:spcPts val="576"/>
              </a:spcBef>
              <a:buFont typeface="Wingdings" pitchFamily="2" charset="2"/>
              <a:buChar char="ü"/>
            </a:pPr>
            <a:r>
              <a:rPr lang="it-IT" sz="2100" b="1" dirty="0" smtClean="0">
                <a:solidFill>
                  <a:schemeClr val="tx2"/>
                </a:solidFill>
              </a:rPr>
              <a:t>La pec è un mezzo di comunicazione valido solo per l’</a:t>
            </a:r>
            <a:r>
              <a:rPr lang="it-IT" sz="2100" b="1" dirty="0" err="1" smtClean="0">
                <a:solidFill>
                  <a:schemeClr val="tx2"/>
                </a:solidFill>
              </a:rPr>
              <a:t>italia</a:t>
            </a:r>
            <a:r>
              <a:rPr lang="it-IT" sz="2100" b="1" dirty="0" smtClean="0">
                <a:solidFill>
                  <a:schemeClr val="tx2"/>
                </a:solidFill>
              </a:rPr>
              <a:t>, mandare una mail certificata all’estero è completamente inutile.</a:t>
            </a:r>
          </a:p>
          <a:p>
            <a:pPr marL="342000" indent="-342000">
              <a:spcBef>
                <a:spcPts val="576"/>
              </a:spcBef>
              <a:buFont typeface="Wingdings" pitchFamily="2" charset="2"/>
              <a:buChar char="ü"/>
            </a:pPr>
            <a:endParaRPr lang="it-IT" sz="2100" b="1" dirty="0" smtClean="0">
              <a:solidFill>
                <a:schemeClr val="tx2"/>
              </a:solidFill>
            </a:endParaRPr>
          </a:p>
          <a:p>
            <a:pPr marL="342000" indent="-342000">
              <a:spcBef>
                <a:spcPts val="576"/>
              </a:spcBef>
              <a:buFont typeface="Wingdings" pitchFamily="2" charset="2"/>
              <a:buChar char="ü"/>
            </a:pPr>
            <a:r>
              <a:rPr lang="it-IT" sz="2100" b="1" dirty="0" smtClean="0">
                <a:solidFill>
                  <a:schemeClr val="tx2"/>
                </a:solidFill>
              </a:rPr>
              <a:t>Le mail certificate possono essere cancellate, si immagini quindi cosa accadrebbe se all’insaputa di un utente venisse rimosso dal suo computer un messaggio di cui non ha avuto notizia.</a:t>
            </a:r>
          </a:p>
          <a:p>
            <a:pPr marL="342000" indent="-342000">
              <a:spcBef>
                <a:spcPts val="576"/>
              </a:spcBef>
              <a:buFont typeface="Wingdings" pitchFamily="2" charset="2"/>
              <a:buChar char="ü"/>
            </a:pPr>
            <a:endParaRPr lang="it-IT" sz="2100" b="1" dirty="0" smtClean="0">
              <a:solidFill>
                <a:schemeClr val="tx2"/>
              </a:solidFill>
            </a:endParaRPr>
          </a:p>
          <a:p>
            <a:pPr marL="342000" indent="-342000">
              <a:spcBef>
                <a:spcPts val="576"/>
              </a:spcBef>
              <a:buFont typeface="Wingdings" pitchFamily="2" charset="2"/>
              <a:buChar char="ü"/>
            </a:pPr>
            <a:r>
              <a:rPr lang="it-IT" sz="2100" b="1" dirty="0" smtClean="0">
                <a:solidFill>
                  <a:schemeClr val="tx2"/>
                </a:solidFill>
              </a:rPr>
              <a:t>La mail certificata inviata ad un destinatario certificato riceve una conferma di recapito, </a:t>
            </a:r>
            <a:r>
              <a:rPr lang="it-IT" sz="2100" b="1" dirty="0" err="1" smtClean="0">
                <a:solidFill>
                  <a:schemeClr val="tx2"/>
                </a:solidFill>
              </a:rPr>
              <a:t>ma…</a:t>
            </a:r>
            <a:endParaRPr lang="it-IT" sz="2100" b="1" dirty="0" smtClean="0">
              <a:solidFill>
                <a:schemeClr val="tx2"/>
              </a:solidFill>
            </a:endParaRPr>
          </a:p>
          <a:p>
            <a:pPr marL="342000" indent="-342000">
              <a:spcBef>
                <a:spcPts val="576"/>
              </a:spcBef>
              <a:buFont typeface="Wingdings" pitchFamily="2" charset="2"/>
              <a:buChar char="ü"/>
            </a:pPr>
            <a:endParaRPr lang="it-IT" sz="2100" b="1" dirty="0" smtClean="0">
              <a:solidFill>
                <a:schemeClr val="tx2"/>
              </a:solidFill>
            </a:endParaRPr>
          </a:p>
          <a:p>
            <a:pPr marL="342000" indent="-342000">
              <a:spcBef>
                <a:spcPts val="576"/>
              </a:spcBef>
              <a:buFont typeface="Wingdings" pitchFamily="2" charset="2"/>
              <a:buChar char="ü"/>
            </a:pPr>
            <a:r>
              <a:rPr lang="it-IT" sz="2100" b="1" dirty="0" smtClean="0">
                <a:solidFill>
                  <a:schemeClr val="tx2"/>
                </a:solidFill>
              </a:rPr>
              <a:t>La mail certificata inviata ad una casella di posta comune non ottiene alcuna risposta “certa” di </a:t>
            </a:r>
            <a:r>
              <a:rPr lang="it-IT" sz="2100" b="1" dirty="0" err="1" smtClean="0">
                <a:solidFill>
                  <a:schemeClr val="tx2"/>
                </a:solidFill>
              </a:rPr>
              <a:t>consegna…</a:t>
            </a:r>
            <a:r>
              <a:rPr lang="it-IT" sz="2100" b="1" dirty="0" smtClean="0">
                <a:solidFill>
                  <a:schemeClr val="tx2"/>
                </a:solidFill>
              </a:rPr>
              <a:t> </a:t>
            </a:r>
            <a:endParaRPr lang="it-IT" sz="21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7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588B-B5B7-46C7-8A7B-7BF7F632FC28}" type="slidenum">
              <a:rPr lang="it-IT" smtClean="0"/>
              <a:pPr/>
              <a:t>23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Cec</a:t>
            </a:r>
            <a:r>
              <a:rPr lang="it-IT" dirty="0" smtClean="0"/>
              <a:t> </a:t>
            </a:r>
            <a:r>
              <a:rPr lang="it-IT" dirty="0" err="1" smtClean="0"/>
              <a:t>Pac</a:t>
            </a:r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266704" y="6572954"/>
            <a:ext cx="2895600" cy="285046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Donati Gianni – PEC</a:t>
            </a:r>
            <a:endParaRPr lang="it-IT" dirty="0" smtClean="0"/>
          </a:p>
        </p:txBody>
      </p:sp>
      <p:sp>
        <p:nvSpPr>
          <p:cNvPr id="15" name="Segnaposto data 3"/>
          <p:cNvSpPr>
            <a:spLocks noGrp="1"/>
          </p:cNvSpPr>
          <p:nvPr>
            <p:ph type="dt" sz="half" idx="2"/>
          </p:nvPr>
        </p:nvSpPr>
        <p:spPr>
          <a:xfrm>
            <a:off x="1157844" y="6531429"/>
            <a:ext cx="2133600" cy="326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67C8-901D-4F04-B581-9AC8E0C7A836}" type="datetime1">
              <a:rPr lang="it-IT" smtClean="0"/>
              <a:pPr/>
              <a:t>14/06/2010</a:t>
            </a:fld>
            <a:endParaRPr lang="it-IT" dirty="0"/>
          </a:p>
        </p:txBody>
      </p:sp>
      <p:sp>
        <p:nvSpPr>
          <p:cNvPr id="10" name="Arrotonda angolo diagonale rettangolo 9"/>
          <p:cNvSpPr/>
          <p:nvPr/>
        </p:nvSpPr>
        <p:spPr>
          <a:xfrm>
            <a:off x="1159098" y="901524"/>
            <a:ext cx="6890198" cy="67082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 l’avvento della PEC  è nato un nuovo termine</a:t>
            </a:r>
            <a:endParaRPr lang="it-IT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70456" y="2001414"/>
            <a:ext cx="69030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tx2"/>
                </a:solidFill>
              </a:rPr>
              <a:t>Comunicazione Elettronica Certificata tra</a:t>
            </a:r>
          </a:p>
          <a:p>
            <a:pPr algn="ctr"/>
            <a:r>
              <a:rPr lang="it-IT" sz="3000" b="1" dirty="0" smtClean="0">
                <a:solidFill>
                  <a:schemeClr val="tx2"/>
                </a:solidFill>
              </a:rPr>
              <a:t>la Pubblica Amministrazione e il Cittadino</a:t>
            </a:r>
            <a:endParaRPr lang="it-IT" sz="3000" b="1" dirty="0">
              <a:solidFill>
                <a:schemeClr val="tx2"/>
              </a:solidFill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0" y="3018691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0" y="2018152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1081825" y="4503091"/>
            <a:ext cx="605307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300" b="1" dirty="0" smtClean="0">
                <a:solidFill>
                  <a:schemeClr val="tx2"/>
                </a:solidFill>
              </a:rPr>
              <a:t>È una modalità di posta certificata gratuita</a:t>
            </a:r>
          </a:p>
          <a:p>
            <a:pPr algn="ctr"/>
            <a:r>
              <a:rPr lang="it-IT" sz="2300" b="1" dirty="0" smtClean="0">
                <a:solidFill>
                  <a:schemeClr val="tx2"/>
                </a:solidFill>
              </a:rPr>
              <a:t>per il cittadino, che consente di dialogare</a:t>
            </a:r>
          </a:p>
          <a:p>
            <a:pPr algn="ctr"/>
            <a:r>
              <a:rPr lang="it-IT" sz="2300" b="1" dirty="0" smtClean="0">
                <a:solidFill>
                  <a:schemeClr val="tx2"/>
                </a:solidFill>
              </a:rPr>
              <a:t>esclusivamente con la pubblica amministrazione</a:t>
            </a:r>
            <a:endParaRPr lang="it-IT" sz="2300" b="1" dirty="0">
              <a:solidFill>
                <a:schemeClr val="tx2"/>
              </a:solidFill>
            </a:endParaRPr>
          </a:p>
        </p:txBody>
      </p:sp>
      <p:sp>
        <p:nvSpPr>
          <p:cNvPr id="21" name="Freccia in giù 20"/>
          <p:cNvSpPr/>
          <p:nvPr/>
        </p:nvSpPr>
        <p:spPr>
          <a:xfrm>
            <a:off x="4072944" y="3296992"/>
            <a:ext cx="998113" cy="1056064"/>
          </a:xfrm>
          <a:prstGeom prst="downArrow">
            <a:avLst>
              <a:gd name="adj1" fmla="val 42405"/>
              <a:gd name="adj2" fmla="val 50000"/>
            </a:avLst>
          </a:prstGeom>
          <a:blipFill>
            <a:blip r:embed="rId2"/>
            <a:tile tx="0" ty="0" sx="100000" sy="100000" flip="none" algn="tl"/>
          </a:blipFill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Gianni\Documenti\seminario sicurezza\img\ufficio_tecnic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0502" y="2393546"/>
            <a:ext cx="1983346" cy="4160924"/>
          </a:xfrm>
          <a:prstGeom prst="rect">
            <a:avLst/>
          </a:prstGeom>
          <a:noFill/>
        </p:spPr>
      </p:pic>
      <p:sp>
        <p:nvSpPr>
          <p:cNvPr id="22" name="Arrotonda angolo diagonale rettangolo 21"/>
          <p:cNvSpPr/>
          <p:nvPr/>
        </p:nvSpPr>
        <p:spPr>
          <a:xfrm>
            <a:off x="1249251" y="6001555"/>
            <a:ext cx="7894749" cy="493752"/>
          </a:xfrm>
          <a:prstGeom prst="round2Diag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300" b="1" dirty="0" smtClean="0">
                <a:solidFill>
                  <a:srgbClr val="FF0000"/>
                </a:solidFill>
              </a:rPr>
              <a:t>       Nessuna comunicazione al di </a:t>
            </a:r>
            <a:r>
              <a:rPr lang="it-IT" sz="2300" b="1" dirty="0" err="1" smtClean="0">
                <a:solidFill>
                  <a:srgbClr val="FF0000"/>
                </a:solidFill>
              </a:rPr>
              <a:t>fuori…</a:t>
            </a:r>
            <a:endParaRPr lang="it-IT" sz="2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20" grpId="0"/>
      <p:bldP spid="21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588B-B5B7-46C7-8A7B-7BF7F632FC28}" type="slidenum">
              <a:rPr lang="it-IT" smtClean="0"/>
              <a:pPr/>
              <a:t>24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QUALE POSTA USARE???</a:t>
            </a:r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266704" y="6572954"/>
            <a:ext cx="2895600" cy="285046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Donati Gianni – PEC</a:t>
            </a:r>
            <a:endParaRPr lang="it-IT" dirty="0" smtClean="0"/>
          </a:p>
        </p:txBody>
      </p:sp>
      <p:sp>
        <p:nvSpPr>
          <p:cNvPr id="15" name="Segnaposto data 3"/>
          <p:cNvSpPr>
            <a:spLocks noGrp="1"/>
          </p:cNvSpPr>
          <p:nvPr>
            <p:ph type="dt" sz="half" idx="2"/>
          </p:nvPr>
        </p:nvSpPr>
        <p:spPr>
          <a:xfrm>
            <a:off x="1157844" y="6531429"/>
            <a:ext cx="2133600" cy="326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67C8-901D-4F04-B581-9AC8E0C7A836}" type="datetime1">
              <a:rPr lang="it-IT" smtClean="0"/>
              <a:pPr/>
              <a:t>14/06/2010</a:t>
            </a:fld>
            <a:endParaRPr lang="it-IT" dirty="0"/>
          </a:p>
        </p:txBody>
      </p:sp>
      <p:pic>
        <p:nvPicPr>
          <p:cNvPr id="2050" name="Picture 2" descr="C:\Documents and Settings\Gianni\Documenti\seminario sicurezza\img\ufficio_tecnic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861827" y="2393546"/>
            <a:ext cx="1983600" cy="4244133"/>
          </a:xfrm>
          <a:prstGeom prst="rect">
            <a:avLst/>
          </a:prstGeom>
          <a:noFill/>
        </p:spPr>
      </p:pic>
      <p:sp>
        <p:nvSpPr>
          <p:cNvPr id="14" name="Rettangolo 13"/>
          <p:cNvSpPr/>
          <p:nvPr/>
        </p:nvSpPr>
        <p:spPr>
          <a:xfrm>
            <a:off x="967410" y="1216995"/>
            <a:ext cx="817659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5000" b="1" dirty="0" smtClean="0">
                <a:solidFill>
                  <a:srgbClr val="FF0000"/>
                </a:solidFill>
                <a:latin typeface="Bradley Hand ITC" pitchFamily="66" charset="0"/>
              </a:rPr>
              <a:t>Pec</a:t>
            </a:r>
          </a:p>
          <a:p>
            <a:pPr algn="ctr"/>
            <a:r>
              <a:rPr lang="it-IT" sz="11000" b="1" dirty="0" smtClean="0">
                <a:solidFill>
                  <a:srgbClr val="FF0000"/>
                </a:solidFill>
                <a:latin typeface="Bradley Hand ITC" pitchFamily="66" charset="0"/>
              </a:rPr>
              <a:t>o posta </a:t>
            </a:r>
            <a:r>
              <a:rPr lang="it-IT" sz="9000" b="1" dirty="0" smtClean="0">
                <a:solidFill>
                  <a:srgbClr val="FF0000"/>
                </a:solidFill>
                <a:latin typeface="Bradley Hand ITC" pitchFamily="66" charset="0"/>
              </a:rPr>
              <a:t>raccomandata?</a:t>
            </a:r>
            <a:endParaRPr lang="it-IT" sz="9000" b="1" dirty="0">
              <a:solidFill>
                <a:srgbClr val="FF000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32932E-6 L -0.74149 -0.210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588B-B5B7-46C7-8A7B-7BF7F632FC28}" type="slidenum">
              <a:rPr lang="it-IT" smtClean="0"/>
              <a:pPr/>
              <a:t>25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QUALE POSTA USARE???</a:t>
            </a:r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266704" y="6572954"/>
            <a:ext cx="2895600" cy="285046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Donati Gianni – PEC</a:t>
            </a:r>
            <a:endParaRPr lang="it-IT" dirty="0" smtClean="0"/>
          </a:p>
        </p:txBody>
      </p:sp>
      <p:sp>
        <p:nvSpPr>
          <p:cNvPr id="15" name="Segnaposto data 3"/>
          <p:cNvSpPr>
            <a:spLocks noGrp="1"/>
          </p:cNvSpPr>
          <p:nvPr>
            <p:ph type="dt" sz="half" idx="2"/>
          </p:nvPr>
        </p:nvSpPr>
        <p:spPr>
          <a:xfrm>
            <a:off x="1157844" y="6531429"/>
            <a:ext cx="2133600" cy="326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67C8-901D-4F04-B581-9AC8E0C7A836}" type="datetime1">
              <a:rPr lang="it-IT" smtClean="0"/>
              <a:pPr/>
              <a:t>14/06/2010</a:t>
            </a:fld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967410" y="1216995"/>
            <a:ext cx="817659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5000" b="1" dirty="0" smtClean="0">
                <a:solidFill>
                  <a:srgbClr val="FF0000"/>
                </a:solidFill>
                <a:latin typeface="Bradley Hand ITC" pitchFamily="66" charset="0"/>
              </a:rPr>
              <a:t>Pec</a:t>
            </a:r>
          </a:p>
          <a:p>
            <a:pPr algn="ctr"/>
            <a:r>
              <a:rPr lang="it-IT" sz="11000" b="1" dirty="0" smtClean="0">
                <a:solidFill>
                  <a:srgbClr val="FF0000"/>
                </a:solidFill>
                <a:latin typeface="Bradley Hand ITC" pitchFamily="66" charset="0"/>
              </a:rPr>
              <a:t>o posta </a:t>
            </a:r>
            <a:r>
              <a:rPr lang="it-IT" sz="9000" b="1" dirty="0" smtClean="0">
                <a:solidFill>
                  <a:srgbClr val="FF0000"/>
                </a:solidFill>
                <a:latin typeface="Bradley Hand ITC" pitchFamily="66" charset="0"/>
              </a:rPr>
              <a:t>raccomandata?</a:t>
            </a:r>
            <a:endParaRPr lang="it-IT" sz="9000" b="1" dirty="0">
              <a:solidFill>
                <a:srgbClr val="FF0000"/>
              </a:solidFill>
              <a:latin typeface="Bradley Hand ITC" pitchFamily="66" charset="0"/>
            </a:endParaRPr>
          </a:p>
        </p:txBody>
      </p:sp>
      <p:sp>
        <p:nvSpPr>
          <p:cNvPr id="8" name="Arrotonda angolo diagonale rettangolo 7"/>
          <p:cNvSpPr/>
          <p:nvPr/>
        </p:nvSpPr>
        <p:spPr>
          <a:xfrm>
            <a:off x="447261" y="1167637"/>
            <a:ext cx="8249479" cy="885349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t-IT" sz="2300" b="1" dirty="0" smtClean="0">
                <a:solidFill>
                  <a:schemeClr val="tx2"/>
                </a:solidFill>
              </a:rPr>
              <a:t>La PEC offre un servizio più completo e sicuro, prevedendo livelli minimi di qualità del servizio e di sicurezza stabiliti dalla </a:t>
            </a:r>
            <a:r>
              <a:rPr lang="it-IT" sz="2300" b="1" dirty="0" err="1" smtClean="0">
                <a:solidFill>
                  <a:schemeClr val="tx2"/>
                </a:solidFill>
              </a:rPr>
              <a:t>legge…</a:t>
            </a:r>
            <a:endParaRPr lang="it-IT" sz="2300" b="1" dirty="0">
              <a:solidFill>
                <a:schemeClr val="tx2"/>
              </a:solidFill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404192" y="2571066"/>
            <a:ext cx="8335617" cy="1668542"/>
          </a:xfrm>
          <a:prstGeom prst="roundRect">
            <a:avLst/>
          </a:prstGeom>
          <a:solidFill>
            <a:srgbClr val="558ED5">
              <a:alpha val="30196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300" b="1" i="1" dirty="0" smtClean="0">
                <a:solidFill>
                  <a:schemeClr val="tx2">
                    <a:lumMod val="50000"/>
                  </a:schemeClr>
                </a:solidFill>
              </a:rPr>
              <a:t>La casella di PEC è indicata soprattutto per effettuare comunicazioni ufficiali per le quali il mittente vuole</a:t>
            </a:r>
          </a:p>
          <a:p>
            <a:pPr algn="ctr"/>
            <a:r>
              <a:rPr lang="it-IT" sz="2300" b="1" i="1" dirty="0" smtClean="0">
                <a:solidFill>
                  <a:schemeClr val="tx2">
                    <a:lumMod val="50000"/>
                  </a:schemeClr>
                </a:solidFill>
              </a:rPr>
              <a:t>avere delle evidenze con valore legale dell’invio</a:t>
            </a:r>
          </a:p>
          <a:p>
            <a:pPr algn="ctr"/>
            <a:r>
              <a:rPr lang="it-IT" sz="2300" b="1" i="1" dirty="0" smtClean="0">
                <a:solidFill>
                  <a:schemeClr val="tx2">
                    <a:lumMod val="50000"/>
                  </a:schemeClr>
                </a:solidFill>
              </a:rPr>
              <a:t>e della consegna del </a:t>
            </a:r>
            <a:r>
              <a:rPr lang="it-IT" sz="2300" b="1" i="1" dirty="0" err="1" smtClean="0">
                <a:solidFill>
                  <a:schemeClr val="tx2">
                    <a:lumMod val="50000"/>
                  </a:schemeClr>
                </a:solidFill>
              </a:rPr>
              <a:t>messaggio…</a:t>
            </a:r>
            <a:endParaRPr lang="it-IT" sz="23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126438" y="5434955"/>
            <a:ext cx="78452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000" b="1" dirty="0" smtClean="0">
                <a:solidFill>
                  <a:srgbClr val="FF0000"/>
                </a:solidFill>
                <a:latin typeface="Bradley Hand ITC" pitchFamily="66" charset="0"/>
              </a:rPr>
              <a:t>La casella PEC può essere usata anche per una comunicazione che non richieda certificazione</a:t>
            </a:r>
            <a:endParaRPr lang="it-IT" sz="3000" b="1" dirty="0">
              <a:solidFill>
                <a:srgbClr val="FF0000"/>
              </a:solidFill>
              <a:latin typeface="Bradley Hand ITC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670924" y="4234534"/>
            <a:ext cx="1802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. . </a:t>
            </a:r>
            <a:endParaRPr lang="it-IT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"/>
                            </p:stCondLst>
                            <p:childTnLst>
                              <p:par>
                                <p:cTn id="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8" grpId="0" animBg="1"/>
      <p:bldP spid="9" grpId="0" animBg="1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Gianni\Documenti\seminario sicurezza\img\lavoratore.g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6152" y="2160107"/>
            <a:ext cx="2466427" cy="219855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588B-B5B7-46C7-8A7B-7BF7F632FC28}" type="slidenum">
              <a:rPr lang="it-IT" smtClean="0"/>
              <a:pPr/>
              <a:t>26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266704" y="6572954"/>
            <a:ext cx="2895600" cy="285046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Donati Gianni – PEC</a:t>
            </a:r>
            <a:endParaRPr lang="it-IT" dirty="0" smtClean="0"/>
          </a:p>
        </p:txBody>
      </p:sp>
      <p:sp>
        <p:nvSpPr>
          <p:cNvPr id="15" name="Segnaposto data 3"/>
          <p:cNvSpPr>
            <a:spLocks noGrp="1"/>
          </p:cNvSpPr>
          <p:nvPr>
            <p:ph type="dt" sz="half" idx="2"/>
          </p:nvPr>
        </p:nvSpPr>
        <p:spPr>
          <a:xfrm>
            <a:off x="1157844" y="6531429"/>
            <a:ext cx="2133600" cy="326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67C8-901D-4F04-B581-9AC8E0C7A836}" type="datetime1">
              <a:rPr lang="it-IT" smtClean="0"/>
              <a:pPr/>
              <a:t>14/06/2010</a:t>
            </a:fld>
            <a:endParaRPr lang="it-IT" dirty="0"/>
          </a:p>
        </p:txBody>
      </p:sp>
      <p:sp>
        <p:nvSpPr>
          <p:cNvPr id="16" name="Arrotonda angolo diagonale rettangolo 15"/>
          <p:cNvSpPr/>
          <p:nvPr/>
        </p:nvSpPr>
        <p:spPr>
          <a:xfrm>
            <a:off x="447261" y="1167637"/>
            <a:ext cx="8249479" cy="612934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tx2"/>
                </a:solidFill>
              </a:rPr>
              <a:t>La PEC offre un servizio sicuro ed affidabile</a:t>
            </a:r>
            <a:endParaRPr lang="it-IT" sz="3000" b="1" dirty="0">
              <a:solidFill>
                <a:schemeClr val="tx2"/>
              </a:solidFill>
            </a:endParaRPr>
          </a:p>
        </p:txBody>
      </p:sp>
      <p:sp>
        <p:nvSpPr>
          <p:cNvPr id="17" name="Arrotonda angolo diagonale rettangolo 16"/>
          <p:cNvSpPr/>
          <p:nvPr/>
        </p:nvSpPr>
        <p:spPr>
          <a:xfrm>
            <a:off x="2676939" y="2117780"/>
            <a:ext cx="6019800" cy="2281476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I fornitori del servizio creano un sistema di fiducia fondamentale per offrire all'utente tutte le garanzie di sicurezza</a:t>
            </a:r>
            <a:endParaRPr lang="it-IT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Arrotonda angolo diagonale rettangolo 17"/>
          <p:cNvSpPr/>
          <p:nvPr/>
        </p:nvSpPr>
        <p:spPr>
          <a:xfrm>
            <a:off x="1431235" y="4567473"/>
            <a:ext cx="7262191" cy="1736646"/>
          </a:xfrm>
          <a:prstGeom prst="round2Diag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Nel primo bimestre del 2009 erano attive circa 300.000 caselle PEC</a:t>
            </a:r>
          </a:p>
          <a:p>
            <a:pPr algn="ctr"/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Con 30 milioni di </a:t>
            </a:r>
            <a:r>
              <a:rPr lang="it-IT" sz="3200" b="1" dirty="0" err="1" smtClean="0">
                <a:solidFill>
                  <a:schemeClr val="tx2">
                    <a:lumMod val="75000"/>
                  </a:schemeClr>
                </a:solidFill>
              </a:rPr>
              <a:t>messaggi…</a:t>
            </a:r>
            <a:endParaRPr lang="it-IT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1481240" y="6199773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1481240" y="4632563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588B-B5B7-46C7-8A7B-7BF7F632FC28}" type="slidenum">
              <a:rPr lang="it-IT" smtClean="0"/>
              <a:pPr/>
              <a:t>27</a:t>
            </a:fld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266704" y="6572954"/>
            <a:ext cx="2895600" cy="285046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Donati Gianni – PEC</a:t>
            </a:r>
            <a:endParaRPr lang="it-IT" dirty="0" smtClean="0"/>
          </a:p>
        </p:txBody>
      </p:sp>
      <p:sp>
        <p:nvSpPr>
          <p:cNvPr id="15" name="Segnaposto data 3"/>
          <p:cNvSpPr>
            <a:spLocks noGrp="1"/>
          </p:cNvSpPr>
          <p:nvPr>
            <p:ph type="dt" sz="half" idx="2"/>
          </p:nvPr>
        </p:nvSpPr>
        <p:spPr>
          <a:xfrm>
            <a:off x="1157844" y="6531429"/>
            <a:ext cx="2133600" cy="326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67C8-901D-4F04-B581-9AC8E0C7A836}" type="datetime1">
              <a:rPr lang="it-IT" smtClean="0"/>
              <a:pPr/>
              <a:t>14/06/2010</a:t>
            </a:fld>
            <a:endParaRPr lang="it-IT" dirty="0"/>
          </a:p>
        </p:txBody>
      </p:sp>
      <p:sp>
        <p:nvSpPr>
          <p:cNvPr id="27" name="Rettangolo 26"/>
          <p:cNvSpPr/>
          <p:nvPr/>
        </p:nvSpPr>
        <p:spPr>
          <a:xfrm>
            <a:off x="-21326" y="1981808"/>
            <a:ext cx="9165326" cy="2643198"/>
          </a:xfrm>
          <a:prstGeom prst="rect">
            <a:avLst/>
          </a:prstGeom>
          <a:solidFill>
            <a:srgbClr val="0000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28" name="Picture 5" descr="C:\Documents and Settings\Gianni D\Desktop\buono\img\barra_1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-21326" y="1981807"/>
            <a:ext cx="913487" cy="1596545"/>
          </a:xfrm>
          <a:prstGeom prst="rect">
            <a:avLst/>
          </a:prstGeom>
          <a:noFill/>
        </p:spPr>
      </p:pic>
      <p:pic>
        <p:nvPicPr>
          <p:cNvPr id="29" name="Picture 6" descr="C:\Documents and Settings\Gianni D\Desktop\buono\img\barra_2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6550970" y="1981807"/>
            <a:ext cx="1865379" cy="2548438"/>
          </a:xfrm>
          <a:prstGeom prst="rect">
            <a:avLst/>
          </a:prstGeom>
          <a:noFill/>
        </p:spPr>
      </p:pic>
      <p:pic>
        <p:nvPicPr>
          <p:cNvPr id="32" name="Picture 6" descr="C:\Documents and Settings\Gianni D\Desktop\buono\img\barra_2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-29318" y="1981807"/>
            <a:ext cx="1865379" cy="2548438"/>
          </a:xfrm>
          <a:prstGeom prst="rect">
            <a:avLst/>
          </a:prstGeom>
          <a:noFill/>
        </p:spPr>
      </p:pic>
      <p:pic>
        <p:nvPicPr>
          <p:cNvPr id="33" name="Picture 6" descr="C:\Documents and Settings\Gianni D\Desktop\buono\img\barra_2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907368" y="1981807"/>
            <a:ext cx="1865379" cy="2548438"/>
          </a:xfrm>
          <a:prstGeom prst="rect">
            <a:avLst/>
          </a:prstGeom>
          <a:noFill/>
        </p:spPr>
      </p:pic>
      <p:pic>
        <p:nvPicPr>
          <p:cNvPr id="34" name="Picture 6" descr="C:\Documents and Settings\Gianni D\Desktop\buono\img\barra_2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1836062" y="1981807"/>
            <a:ext cx="1865379" cy="2548438"/>
          </a:xfrm>
          <a:prstGeom prst="rect">
            <a:avLst/>
          </a:prstGeom>
          <a:noFill/>
        </p:spPr>
      </p:pic>
      <p:pic>
        <p:nvPicPr>
          <p:cNvPr id="35" name="Picture 6" descr="C:\Documents and Settings\Gianni D\Desktop\buono\img\barra_2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2764756" y="1981807"/>
            <a:ext cx="1865379" cy="2548438"/>
          </a:xfrm>
          <a:prstGeom prst="rect">
            <a:avLst/>
          </a:prstGeom>
          <a:noFill/>
        </p:spPr>
      </p:pic>
      <p:pic>
        <p:nvPicPr>
          <p:cNvPr id="36" name="Picture 6" descr="C:\Documents and Settings\Gianni D\Desktop\buono\img\barra_2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3693450" y="1981807"/>
            <a:ext cx="1865379" cy="2548438"/>
          </a:xfrm>
          <a:prstGeom prst="rect">
            <a:avLst/>
          </a:prstGeom>
          <a:noFill/>
        </p:spPr>
      </p:pic>
      <p:pic>
        <p:nvPicPr>
          <p:cNvPr id="37" name="Picture 6" descr="C:\Documents and Settings\Gianni D\Desktop\buono\img\barra_2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5550838" y="1981807"/>
            <a:ext cx="1865379" cy="2548438"/>
          </a:xfrm>
          <a:prstGeom prst="rect">
            <a:avLst/>
          </a:prstGeom>
          <a:noFill/>
        </p:spPr>
      </p:pic>
      <p:pic>
        <p:nvPicPr>
          <p:cNvPr id="38" name="Picture 6" descr="C:\Documents and Settings\Gianni D\Desktop\buono\img\barra_2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4622144" y="1981807"/>
            <a:ext cx="1865379" cy="2548438"/>
          </a:xfrm>
          <a:prstGeom prst="rect">
            <a:avLst/>
          </a:prstGeom>
          <a:noFill/>
        </p:spPr>
      </p:pic>
      <p:pic>
        <p:nvPicPr>
          <p:cNvPr id="47" name="Picture 6" descr="C:\Documents and Settings\Gianni D\Desktop\buono\img\barra_2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7525004" y="1988433"/>
            <a:ext cx="1865379" cy="2548438"/>
          </a:xfrm>
          <a:prstGeom prst="rect">
            <a:avLst/>
          </a:prstGeom>
          <a:noFill/>
        </p:spPr>
      </p:pic>
      <p:pic>
        <p:nvPicPr>
          <p:cNvPr id="48" name="Picture 6" descr="C:\Documents and Settings\Gianni D\Desktop\buono\img\barra_2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8471951" y="1988435"/>
            <a:ext cx="1865379" cy="2548438"/>
          </a:xfrm>
          <a:prstGeom prst="rect">
            <a:avLst/>
          </a:prstGeom>
          <a:noFill/>
        </p:spPr>
      </p:pic>
      <p:sp>
        <p:nvSpPr>
          <p:cNvPr id="43" name="Rettangolo 42"/>
          <p:cNvSpPr/>
          <p:nvPr/>
        </p:nvSpPr>
        <p:spPr>
          <a:xfrm>
            <a:off x="-53008" y="3247807"/>
            <a:ext cx="9356035" cy="1357322"/>
          </a:xfrm>
          <a:prstGeom prst="rect">
            <a:avLst/>
          </a:prstGeom>
          <a:gradFill flip="none" rotWithShape="1">
            <a:gsLst>
              <a:gs pos="0">
                <a:srgbClr val="558ED5">
                  <a:tint val="66000"/>
                  <a:satMod val="160000"/>
                </a:srgbClr>
              </a:gs>
              <a:gs pos="50000">
                <a:srgbClr val="558ED5">
                  <a:tint val="44500"/>
                  <a:satMod val="160000"/>
                </a:srgbClr>
              </a:gs>
              <a:gs pos="100000">
                <a:srgbClr val="558ED5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321455" y="3342811"/>
            <a:ext cx="85010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iller" pitchFamily="82" charset="0"/>
              </a:rPr>
              <a:t>Grazie per l’attenzione</a:t>
            </a:r>
            <a:endParaRPr lang="it-IT" sz="7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iller" pitchFamily="82" charset="0"/>
            </a:endParaRPr>
          </a:p>
        </p:txBody>
      </p:sp>
      <p:sp>
        <p:nvSpPr>
          <p:cNvPr id="49" name="Titolo 4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000"/>
                            </p:stCondLst>
                            <p:childTnLst>
                              <p:par>
                                <p:cTn id="94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6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2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8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4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0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6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2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8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4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0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6" presetID="2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2" presetID="2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8" presetID="2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43" grpId="0" animBg="1"/>
      <p:bldP spid="43" grpId="1" animBg="1"/>
      <p:bldP spid="44" grpId="0"/>
      <p:bldP spid="4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588B-B5B7-46C7-8A7B-7BF7F632FC28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Quando e </a:t>
            </a:r>
            <a:r>
              <a:rPr lang="it-IT" dirty="0" err="1" smtClean="0"/>
              <a:t>come…</a:t>
            </a:r>
            <a:endParaRPr lang="it-IT" dirty="0"/>
          </a:p>
        </p:txBody>
      </p:sp>
      <p:sp>
        <p:nvSpPr>
          <p:cNvPr id="10" name="Segnaposto contenuto 7"/>
          <p:cNvSpPr txBox="1">
            <a:spLocks/>
          </p:cNvSpPr>
          <p:nvPr/>
        </p:nvSpPr>
        <p:spPr>
          <a:xfrm>
            <a:off x="1120460" y="2327390"/>
            <a:ext cx="5316830" cy="7094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it-IT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La PEC è nata in Italia nel 2005</a:t>
            </a:r>
            <a:endParaRPr kumimoji="0" lang="it-IT" sz="32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egnaposto contenuto 7"/>
          <p:cNvSpPr txBox="1">
            <a:spLocks/>
          </p:cNvSpPr>
          <p:nvPr/>
        </p:nvSpPr>
        <p:spPr>
          <a:xfrm>
            <a:off x="1120460" y="2930550"/>
            <a:ext cx="6605557" cy="1291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it-IT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La normativa in materia attribuisce    diversi compiti al CNIPA</a:t>
            </a:r>
            <a:endParaRPr kumimoji="0" lang="it-IT" sz="32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egnaposto contenuto 7"/>
          <p:cNvSpPr txBox="1">
            <a:spLocks/>
          </p:cNvSpPr>
          <p:nvPr/>
        </p:nvSpPr>
        <p:spPr>
          <a:xfrm>
            <a:off x="1120460" y="4074623"/>
            <a:ext cx="7304469" cy="12674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it-IT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La normativa è interamente presente e scaricabile dall’apposita sezione del sito    del </a:t>
            </a:r>
            <a:r>
              <a:rPr lang="it-IT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DigitPA</a:t>
            </a:r>
            <a:r>
              <a:rPr lang="it-IT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(ex CNIPA)</a:t>
            </a:r>
            <a:endParaRPr kumimoji="0" lang="it-IT" sz="32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6" name="Connettore 1 15"/>
          <p:cNvCxnSpPr/>
          <p:nvPr/>
        </p:nvCxnSpPr>
        <p:spPr>
          <a:xfrm>
            <a:off x="0" y="2181569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0" y="118103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119268" y="1272354"/>
            <a:ext cx="887895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 PEC permette di accelerare i contatti tra Pubbliche Amministrazioni e</a:t>
            </a:r>
          </a:p>
          <a:p>
            <a:pPr algn="ctr"/>
            <a:r>
              <a:rPr lang="it-IT" sz="2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imprese e rende più sicura ed economica la trasmissione documentale.</a:t>
            </a:r>
            <a:endParaRPr lang="it-IT" sz="2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266704" y="6572954"/>
            <a:ext cx="2895600" cy="285046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Donati Gianni – PEC</a:t>
            </a:r>
            <a:endParaRPr lang="it-IT" dirty="0" smtClean="0"/>
          </a:p>
        </p:txBody>
      </p:sp>
      <p:sp>
        <p:nvSpPr>
          <p:cNvPr id="21" name="Segnaposto data 3"/>
          <p:cNvSpPr>
            <a:spLocks noGrp="1"/>
          </p:cNvSpPr>
          <p:nvPr>
            <p:ph type="dt" sz="half" idx="2"/>
          </p:nvPr>
        </p:nvSpPr>
        <p:spPr>
          <a:xfrm>
            <a:off x="1157844" y="6531429"/>
            <a:ext cx="2133600" cy="326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67C8-901D-4F04-B581-9AC8E0C7A836}" type="datetime1">
              <a:rPr lang="it-IT" smtClean="0"/>
              <a:pPr/>
              <a:t>14/06/2010</a:t>
            </a:fld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1107583" y="5734945"/>
            <a:ext cx="7984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CNIPA … </a:t>
            </a:r>
            <a:r>
              <a:rPr lang="it-IT" b="1" i="1" dirty="0" smtClean="0"/>
              <a:t>Centro Nazionale per l’Informatizzazione della Pubblica Amministrazione</a:t>
            </a:r>
          </a:p>
          <a:p>
            <a:r>
              <a:rPr lang="it-IT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DigitPA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… </a:t>
            </a:r>
            <a:r>
              <a:rPr lang="it-IT" b="1" dirty="0" smtClean="0"/>
              <a:t>Pubblica </a:t>
            </a:r>
            <a:r>
              <a:rPr lang="it-IT" b="1" i="1" dirty="0" smtClean="0"/>
              <a:t>Amministrazione digitale</a:t>
            </a:r>
            <a:endParaRPr lang="it-IT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588B-B5B7-46C7-8A7B-7BF7F632FC28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Quando e </a:t>
            </a:r>
            <a:r>
              <a:rPr lang="it-IT" dirty="0" err="1" smtClean="0"/>
              <a:t>come…</a:t>
            </a:r>
            <a:endParaRPr lang="it-IT" dirty="0"/>
          </a:p>
        </p:txBody>
      </p:sp>
      <p:sp>
        <p:nvSpPr>
          <p:cNvPr id="2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266704" y="6572954"/>
            <a:ext cx="2895600" cy="285046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Donati Gianni – PEC</a:t>
            </a:r>
            <a:endParaRPr lang="it-IT" dirty="0" smtClean="0"/>
          </a:p>
        </p:txBody>
      </p:sp>
      <p:sp>
        <p:nvSpPr>
          <p:cNvPr id="21" name="Segnaposto data 3"/>
          <p:cNvSpPr>
            <a:spLocks noGrp="1"/>
          </p:cNvSpPr>
          <p:nvPr>
            <p:ph type="dt" sz="half" idx="2"/>
          </p:nvPr>
        </p:nvSpPr>
        <p:spPr>
          <a:xfrm>
            <a:off x="1157844" y="6531429"/>
            <a:ext cx="2133600" cy="326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67C8-901D-4F04-B581-9AC8E0C7A836}" type="datetime1">
              <a:rPr lang="it-IT" smtClean="0"/>
              <a:pPr/>
              <a:t>14/06/2010</a:t>
            </a:fld>
            <a:endParaRPr lang="it-IT" dirty="0"/>
          </a:p>
        </p:txBody>
      </p:sp>
      <p:graphicFrame>
        <p:nvGraphicFramePr>
          <p:cNvPr id="12" name="Diagramma 11"/>
          <p:cNvGraphicFramePr/>
          <p:nvPr/>
        </p:nvGraphicFramePr>
        <p:xfrm>
          <a:off x="-360608" y="1062148"/>
          <a:ext cx="10419008" cy="5081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6EA811F-A79F-4A6C-851A-9B77E8631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6EA811F-A79F-4A6C-851A-9B77E8631F7E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6EA811F-A79F-4A6C-851A-9B77E8631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>
                                            <p:graphicEl>
                                              <a:dgm id="{06EA811F-A79F-4A6C-851A-9B77E8631F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B204184-0594-4FC0-AC70-B5E1C8F54C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B204184-0594-4FC0-AC70-B5E1C8F54CDC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B204184-0594-4FC0-AC70-B5E1C8F54C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>
                                            <p:graphicEl>
                                              <a:dgm id="{0B204184-0594-4FC0-AC70-B5E1C8F54C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836CF9D-30F2-4255-B7D8-F6046F5CD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836CF9D-30F2-4255-B7D8-F6046F5CDBF1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836CF9D-30F2-4255-B7D8-F6046F5CD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>
                                            <p:graphicEl>
                                              <a:dgm id="{4836CF9D-30F2-4255-B7D8-F6046F5CDB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EFC5357-64D3-461D-AB98-194E33697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EFC5357-64D3-461D-AB98-194E336973F5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EFC5357-64D3-461D-AB98-194E33697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>
                                            <p:graphicEl>
                                              <a:dgm id="{3EFC5357-64D3-461D-AB98-194E33697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5243092-4243-4F08-95A7-12E967370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5243092-4243-4F08-95A7-12E967370DD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5243092-4243-4F08-95A7-12E967370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>
                                            <p:graphicEl>
                                              <a:dgm id="{35243092-4243-4F08-95A7-12E967370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EBAC20C-7793-4D19-89D9-9F0019A56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EBAC20C-7793-4D19-89D9-9F0019A56DC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EBAC20C-7793-4D19-89D9-9F0019A56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>
                                            <p:graphicEl>
                                              <a:dgm id="{3EBAC20C-7793-4D19-89D9-9F0019A56D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588B-B5B7-46C7-8A7B-7BF7F632FC28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Quando e </a:t>
            </a:r>
            <a:r>
              <a:rPr lang="it-IT" dirty="0" err="1" smtClean="0"/>
              <a:t>come…</a:t>
            </a:r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266704" y="6572954"/>
            <a:ext cx="2895600" cy="285046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Donati Gianni – PEC</a:t>
            </a:r>
            <a:endParaRPr lang="it-IT" dirty="0" smtClean="0"/>
          </a:p>
        </p:txBody>
      </p:sp>
      <p:sp>
        <p:nvSpPr>
          <p:cNvPr id="15" name="Segnaposto data 3"/>
          <p:cNvSpPr>
            <a:spLocks noGrp="1"/>
          </p:cNvSpPr>
          <p:nvPr>
            <p:ph type="dt" sz="half" idx="2"/>
          </p:nvPr>
        </p:nvSpPr>
        <p:spPr>
          <a:xfrm>
            <a:off x="1157844" y="6531429"/>
            <a:ext cx="2133600" cy="326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67C8-901D-4F04-B581-9AC8E0C7A836}" type="datetime1">
              <a:rPr lang="it-IT" smtClean="0"/>
              <a:pPr/>
              <a:t>14/06/2010</a:t>
            </a:fld>
            <a:endParaRPr lang="it-IT" dirty="0"/>
          </a:p>
        </p:txBody>
      </p:sp>
      <p:graphicFrame>
        <p:nvGraphicFramePr>
          <p:cNvPr id="17" name="Diagramma 16"/>
          <p:cNvGraphicFramePr/>
          <p:nvPr/>
        </p:nvGraphicFramePr>
        <p:xfrm>
          <a:off x="-1544718" y="905362"/>
          <a:ext cx="8183524" cy="5455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Arrotonda angolo diagonale rettangolo 23"/>
          <p:cNvSpPr/>
          <p:nvPr/>
        </p:nvSpPr>
        <p:spPr>
          <a:xfrm>
            <a:off x="5009322" y="967410"/>
            <a:ext cx="3935898" cy="2597425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it-IT" sz="2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Da valore legale (giuridico)                         alla posta elettronica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it-IT" sz="21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it-IT" sz="2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Permette la certificazione del contenuto del messaggio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6245979-F819-452A-A628-A8A2F2F69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>
                                            <p:graphicEl>
                                              <a:dgm id="{B6245979-F819-452A-A628-A8A2F2F69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graphicEl>
                                              <a:dgm id="{B6245979-F819-452A-A628-A8A2F2F69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graphicEl>
                                              <a:dgm id="{B6245979-F819-452A-A628-A8A2F2F69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>
                                            <p:graphicEl>
                                              <a:dgm id="{B6245979-F819-452A-A628-A8A2F2F698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E6B5E7D-6EF1-47B1-905F-D4CA83D5A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graphicEl>
                                              <a:dgm id="{DE6B5E7D-6EF1-47B1-905F-D4CA83D5A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graphicEl>
                                              <a:dgm id="{DE6B5E7D-6EF1-47B1-905F-D4CA83D5A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graphicEl>
                                              <a:dgm id="{DE6B5E7D-6EF1-47B1-905F-D4CA83D5A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>
                                            <p:graphicEl>
                                              <a:dgm id="{DE6B5E7D-6EF1-47B1-905F-D4CA83D5A1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47E204B-6378-440B-B700-3627804B5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>
                                            <p:graphicEl>
                                              <a:dgm id="{947E204B-6378-440B-B700-3627804B5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>
                                            <p:graphicEl>
                                              <a:dgm id="{947E204B-6378-440B-B700-3627804B5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graphicEl>
                                              <a:dgm id="{947E204B-6378-440B-B700-3627804B5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graphicEl>
                                              <a:dgm id="{947E204B-6378-440B-B700-3627804B5C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1E860F4-270C-4DDF-BADB-5176D854B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>
                                            <p:graphicEl>
                                              <a:dgm id="{B1E860F4-270C-4DDF-BADB-5176D854B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graphicEl>
                                              <a:dgm id="{B1E860F4-270C-4DDF-BADB-5176D854B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graphicEl>
                                              <a:dgm id="{B1E860F4-270C-4DDF-BADB-5176D854B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>
                                            <p:graphicEl>
                                              <a:dgm id="{B1E860F4-270C-4DDF-BADB-5176D854B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69B18E3-631F-45B4-B396-5B3B80FF4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>
                                            <p:graphicEl>
                                              <a:dgm id="{C69B18E3-631F-45B4-B396-5B3B80FF4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>
                                            <p:graphicEl>
                                              <a:dgm id="{C69B18E3-631F-45B4-B396-5B3B80FF4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>
                                            <p:graphicEl>
                                              <a:dgm id="{C69B18E3-631F-45B4-B396-5B3B80FF4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>
                                            <p:graphicEl>
                                              <a:dgm id="{C69B18E3-631F-45B4-B396-5B3B80FF4B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3F83773-EB03-4748-A7AA-99E278A21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>
                                            <p:graphicEl>
                                              <a:dgm id="{83F83773-EB03-4748-A7AA-99E278A21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>
                                            <p:graphicEl>
                                              <a:dgm id="{83F83773-EB03-4748-A7AA-99E278A21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>
                                            <p:graphicEl>
                                              <a:dgm id="{83F83773-EB03-4748-A7AA-99E278A21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graphicEl>
                                              <a:dgm id="{83F83773-EB03-4748-A7AA-99E278A21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 uiExpand="1">
        <p:bldSub>
          <a:bldDgm bld="one"/>
        </p:bldSub>
      </p:bldGraphic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588B-B5B7-46C7-8A7B-7BF7F632FC28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Come funziona</a:t>
            </a:r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266704" y="6572954"/>
            <a:ext cx="2895600" cy="285046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Donati Gianni – PEC</a:t>
            </a:r>
            <a:endParaRPr lang="it-IT" dirty="0" smtClean="0"/>
          </a:p>
        </p:txBody>
      </p:sp>
      <p:sp>
        <p:nvSpPr>
          <p:cNvPr id="15" name="Segnaposto data 3"/>
          <p:cNvSpPr>
            <a:spLocks noGrp="1"/>
          </p:cNvSpPr>
          <p:nvPr>
            <p:ph type="dt" sz="half" idx="2"/>
          </p:nvPr>
        </p:nvSpPr>
        <p:spPr>
          <a:xfrm>
            <a:off x="1157844" y="6531429"/>
            <a:ext cx="2133600" cy="326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67C8-901D-4F04-B581-9AC8E0C7A836}" type="datetime1">
              <a:rPr lang="it-IT" smtClean="0"/>
              <a:pPr/>
              <a:t>14/06/2010</a:t>
            </a:fld>
            <a:endParaRPr lang="it-IT" dirty="0"/>
          </a:p>
        </p:txBody>
      </p:sp>
      <p:sp>
        <p:nvSpPr>
          <p:cNvPr id="6" name="Segnaposto contenuto 7"/>
          <p:cNvSpPr txBox="1">
            <a:spLocks/>
          </p:cNvSpPr>
          <p:nvPr/>
        </p:nvSpPr>
        <p:spPr>
          <a:xfrm>
            <a:off x="360608" y="923593"/>
            <a:ext cx="8422784" cy="4544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</a:t>
            </a:r>
            <a:r>
              <a:rPr kumimoji="0" lang="it-IT" sz="2400" b="1" i="0" u="none" strike="noStrike" kern="1200" cap="none" spc="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servizio viene fornito attraverso il gestore PEC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32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Arrotonda angolo diagonale rettangolo 6"/>
          <p:cNvSpPr/>
          <p:nvPr/>
        </p:nvSpPr>
        <p:spPr>
          <a:xfrm>
            <a:off x="437324" y="1550316"/>
            <a:ext cx="3246036" cy="887148"/>
          </a:xfrm>
          <a:prstGeom prst="round2DiagRect">
            <a:avLst/>
          </a:prstGeom>
          <a:solidFill>
            <a:schemeClr val="bg1">
              <a:alpha val="30196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2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Il mittente vuole inviare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2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un messaggio di PEC</a:t>
            </a:r>
          </a:p>
        </p:txBody>
      </p:sp>
      <p:sp>
        <p:nvSpPr>
          <p:cNvPr id="10" name="Arrotonda angolo diagonale rettangolo 9"/>
          <p:cNvSpPr/>
          <p:nvPr/>
        </p:nvSpPr>
        <p:spPr>
          <a:xfrm>
            <a:off x="5445060" y="1548169"/>
            <a:ext cx="3246036" cy="887148"/>
          </a:xfrm>
          <a:prstGeom prst="round2DiagRect">
            <a:avLst/>
          </a:prstGeom>
          <a:solidFill>
            <a:schemeClr val="bg1">
              <a:alpha val="30196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2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Si identifica sul server PEC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2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e gli invia il messaggio</a:t>
            </a:r>
          </a:p>
        </p:txBody>
      </p:sp>
      <p:sp>
        <p:nvSpPr>
          <p:cNvPr id="13" name="Figura a mano libera 12"/>
          <p:cNvSpPr/>
          <p:nvPr/>
        </p:nvSpPr>
        <p:spPr>
          <a:xfrm>
            <a:off x="3657601" y="1643266"/>
            <a:ext cx="1891048" cy="755561"/>
          </a:xfrm>
          <a:custGeom>
            <a:avLst/>
            <a:gdLst>
              <a:gd name="connsiteX0" fmla="*/ 0 w 1891048"/>
              <a:gd name="connsiteY0" fmla="*/ 755561 h 755561"/>
              <a:gd name="connsiteX1" fmla="*/ 553792 w 1891048"/>
              <a:gd name="connsiteY1" fmla="*/ 472226 h 755561"/>
              <a:gd name="connsiteX2" fmla="*/ 360609 w 1891048"/>
              <a:gd name="connsiteY2" fmla="*/ 163133 h 755561"/>
              <a:gd name="connsiteX3" fmla="*/ 1674254 w 1891048"/>
              <a:gd name="connsiteY3" fmla="*/ 21465 h 755561"/>
              <a:gd name="connsiteX4" fmla="*/ 1661375 w 1891048"/>
              <a:gd name="connsiteY4" fmla="*/ 34344 h 75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1048" h="755561">
                <a:moveTo>
                  <a:pt x="0" y="755561"/>
                </a:moveTo>
                <a:cubicBezTo>
                  <a:pt x="246845" y="663262"/>
                  <a:pt x="493691" y="570964"/>
                  <a:pt x="553792" y="472226"/>
                </a:cubicBezTo>
                <a:cubicBezTo>
                  <a:pt x="613893" y="373488"/>
                  <a:pt x="173865" y="238260"/>
                  <a:pt x="360609" y="163133"/>
                </a:cubicBezTo>
                <a:cubicBezTo>
                  <a:pt x="547353" y="88006"/>
                  <a:pt x="1457460" y="42930"/>
                  <a:pt x="1674254" y="21465"/>
                </a:cubicBezTo>
                <a:cubicBezTo>
                  <a:pt x="1891048" y="0"/>
                  <a:pt x="1776211" y="17172"/>
                  <a:pt x="1661375" y="3434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Arrotonda angolo diagonale rettangolo 13"/>
          <p:cNvSpPr/>
          <p:nvPr/>
        </p:nvSpPr>
        <p:spPr>
          <a:xfrm>
            <a:off x="456128" y="2524818"/>
            <a:ext cx="8212431" cy="440680"/>
          </a:xfrm>
          <a:prstGeom prst="round2DiagRect">
            <a:avLst/>
          </a:prstGeom>
          <a:solidFill>
            <a:srgbClr val="4F81BD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2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Il server risponde con un ricevuta dopo vari controlli</a:t>
            </a:r>
          </a:p>
        </p:txBody>
      </p:sp>
      <p:sp>
        <p:nvSpPr>
          <p:cNvPr id="16" name="Arrotonda angolo diagonale rettangolo 15"/>
          <p:cNvSpPr/>
          <p:nvPr/>
        </p:nvSpPr>
        <p:spPr>
          <a:xfrm>
            <a:off x="9453093" y="2454919"/>
            <a:ext cx="3388221" cy="1601925"/>
          </a:xfrm>
          <a:prstGeom prst="round2DiagRect">
            <a:avLst/>
          </a:prstGeom>
          <a:solidFill>
            <a:srgbClr val="4F81BD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2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La ricevuta contiene, data, ora, l’oggetto del messaggio,</a:t>
            </a:r>
          </a:p>
          <a:p>
            <a:pPr marL="342900" lvl="0" indent="-342900" algn="ctr">
              <a:defRPr/>
            </a:pPr>
            <a:r>
              <a:rPr lang="it-IT" sz="2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mittente e destinatario</a:t>
            </a:r>
          </a:p>
        </p:txBody>
      </p:sp>
      <p:sp>
        <p:nvSpPr>
          <p:cNvPr id="17" name="Arrotonda angolo diagonale rettangolo 16"/>
          <p:cNvSpPr/>
          <p:nvPr/>
        </p:nvSpPr>
        <p:spPr>
          <a:xfrm>
            <a:off x="453279" y="3119673"/>
            <a:ext cx="8212431" cy="636010"/>
          </a:xfrm>
          <a:prstGeom prst="round2DiagRect">
            <a:avLst/>
          </a:prstGeom>
          <a:solidFill>
            <a:srgbClr val="4F81BD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it-IT" sz="2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Il messaggio viene “imbustato” (S/MIME) in un altro messaggio</a:t>
            </a:r>
          </a:p>
          <a:p>
            <a:pPr lvl="0" algn="ctr">
              <a:defRPr/>
            </a:pPr>
            <a:r>
              <a:rPr lang="it-IT" sz="2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firmato digitalmente e inviato al punto di ricezione</a:t>
            </a:r>
          </a:p>
        </p:txBody>
      </p:sp>
      <p:sp>
        <p:nvSpPr>
          <p:cNvPr id="18" name="Arrotonda angolo diagonale rettangolo 17"/>
          <p:cNvSpPr/>
          <p:nvPr/>
        </p:nvSpPr>
        <p:spPr>
          <a:xfrm>
            <a:off x="412124" y="3997396"/>
            <a:ext cx="8212430" cy="636010"/>
          </a:xfrm>
          <a:prstGeom prst="round2DiagRect">
            <a:avLst/>
          </a:prstGeom>
          <a:solidFill>
            <a:srgbClr val="4F81BD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it-IT" sz="2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In ricezione il gestore controlla la firma del gestore mittente</a:t>
            </a:r>
          </a:p>
          <a:p>
            <a:pPr lvl="0" algn="ctr">
              <a:defRPr/>
            </a:pPr>
            <a:r>
              <a:rPr lang="it-IT" sz="2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e la validità del </a:t>
            </a:r>
            <a:r>
              <a:rPr lang="it-IT" sz="21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messaggio…</a:t>
            </a:r>
            <a:r>
              <a:rPr lang="it-IT" sz="2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9" name="Arrotonda angolo diagonale rettangolo 18"/>
          <p:cNvSpPr/>
          <p:nvPr/>
        </p:nvSpPr>
        <p:spPr>
          <a:xfrm>
            <a:off x="1259984" y="4946186"/>
            <a:ext cx="3492321" cy="1320085"/>
          </a:xfrm>
          <a:prstGeom prst="round2DiagRect">
            <a:avLst/>
          </a:prstGeom>
          <a:solidFill>
            <a:srgbClr val="4F81BD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it-IT" sz="2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il gestore di ricezione invia la ricevuta al gestore PEC e manda il messaggio al destinatario</a:t>
            </a:r>
          </a:p>
        </p:txBody>
      </p:sp>
      <p:sp>
        <p:nvSpPr>
          <p:cNvPr id="20" name="Arrotonda angolo diagonale rettangolo 19"/>
          <p:cNvSpPr/>
          <p:nvPr/>
        </p:nvSpPr>
        <p:spPr>
          <a:xfrm>
            <a:off x="5134378" y="4946186"/>
            <a:ext cx="3492321" cy="1320085"/>
          </a:xfrm>
          <a:prstGeom prst="round2DiagRect">
            <a:avLst/>
          </a:prstGeom>
          <a:solidFill>
            <a:srgbClr val="4F81BD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it-IT" sz="2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Il destinatario può leggere il messaggio e il mittente riceve la ricevuta di consegna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1" animBg="1"/>
      <p:bldP spid="10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rco 31"/>
          <p:cNvSpPr/>
          <p:nvPr/>
        </p:nvSpPr>
        <p:spPr>
          <a:xfrm flipH="1">
            <a:off x="5292405" y="940160"/>
            <a:ext cx="3787200" cy="5550794"/>
          </a:xfrm>
          <a:prstGeom prst="arc">
            <a:avLst>
              <a:gd name="adj1" fmla="val 10628255"/>
              <a:gd name="adj2" fmla="val 6357134"/>
            </a:avLst>
          </a:prstGeom>
          <a:solidFill>
            <a:schemeClr val="tx2">
              <a:lumMod val="40000"/>
              <a:lumOff val="60000"/>
              <a:alpha val="4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Arco 61"/>
          <p:cNvSpPr/>
          <p:nvPr/>
        </p:nvSpPr>
        <p:spPr>
          <a:xfrm flipH="1">
            <a:off x="5491163" y="3156707"/>
            <a:ext cx="1911600" cy="610431"/>
          </a:xfrm>
          <a:prstGeom prst="arc">
            <a:avLst>
              <a:gd name="adj1" fmla="val 17296501"/>
              <a:gd name="adj2" fmla="val 0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Arco 30"/>
          <p:cNvSpPr/>
          <p:nvPr/>
        </p:nvSpPr>
        <p:spPr>
          <a:xfrm>
            <a:off x="51516" y="940160"/>
            <a:ext cx="3786389" cy="5550794"/>
          </a:xfrm>
          <a:prstGeom prst="arc">
            <a:avLst>
              <a:gd name="adj1" fmla="val 10628255"/>
              <a:gd name="adj2" fmla="val 6357134"/>
            </a:avLst>
          </a:prstGeom>
          <a:solidFill>
            <a:schemeClr val="tx2">
              <a:lumMod val="40000"/>
              <a:lumOff val="60000"/>
              <a:alpha val="40000"/>
            </a:schemeClr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Arco 59"/>
          <p:cNvSpPr/>
          <p:nvPr/>
        </p:nvSpPr>
        <p:spPr>
          <a:xfrm>
            <a:off x="1704975" y="3166232"/>
            <a:ext cx="1909763" cy="610431"/>
          </a:xfrm>
          <a:prstGeom prst="arc">
            <a:avLst>
              <a:gd name="adj1" fmla="val 17296501"/>
              <a:gd name="adj2" fmla="val 0"/>
            </a:avLst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588B-B5B7-46C7-8A7B-7BF7F632FC28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Come funziona</a:t>
            </a:r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266704" y="6572954"/>
            <a:ext cx="2895600" cy="285046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Donati Gianni – PEC</a:t>
            </a:r>
            <a:endParaRPr lang="it-IT" dirty="0" smtClean="0"/>
          </a:p>
        </p:txBody>
      </p:sp>
      <p:sp>
        <p:nvSpPr>
          <p:cNvPr id="15" name="Segnaposto data 3"/>
          <p:cNvSpPr>
            <a:spLocks noGrp="1"/>
          </p:cNvSpPr>
          <p:nvPr>
            <p:ph type="dt" sz="half" idx="2"/>
          </p:nvPr>
        </p:nvSpPr>
        <p:spPr>
          <a:xfrm>
            <a:off x="1157844" y="6531429"/>
            <a:ext cx="2133600" cy="326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67C8-901D-4F04-B581-9AC8E0C7A836}" type="datetime1">
              <a:rPr lang="it-IT" smtClean="0"/>
              <a:pPr/>
              <a:t>14/06/2010</a:t>
            </a:fld>
            <a:endParaRPr lang="it-IT" dirty="0"/>
          </a:p>
        </p:txBody>
      </p:sp>
      <p:sp>
        <p:nvSpPr>
          <p:cNvPr id="9" name="Freccia in su 8"/>
          <p:cNvSpPr/>
          <p:nvPr/>
        </p:nvSpPr>
        <p:spPr>
          <a:xfrm>
            <a:off x="1674626" y="3458817"/>
            <a:ext cx="410789" cy="1007353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su 9"/>
          <p:cNvSpPr/>
          <p:nvPr/>
        </p:nvSpPr>
        <p:spPr>
          <a:xfrm flipV="1">
            <a:off x="2442038" y="3445563"/>
            <a:ext cx="401453" cy="1948071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/>
          </a:p>
        </p:txBody>
      </p:sp>
      <p:sp>
        <p:nvSpPr>
          <p:cNvPr id="16" name="Rettangolo arrotondato 15"/>
          <p:cNvSpPr/>
          <p:nvPr/>
        </p:nvSpPr>
        <p:spPr>
          <a:xfrm>
            <a:off x="478012" y="1956558"/>
            <a:ext cx="2446060" cy="12136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300" dirty="0" smtClean="0"/>
              <a:t>Gestore di </a:t>
            </a:r>
            <a:r>
              <a:rPr lang="it-IT" sz="2300" b="1" dirty="0" smtClean="0">
                <a:solidFill>
                  <a:srgbClr val="FF0000"/>
                </a:solidFill>
              </a:rPr>
              <a:t>Pec</a:t>
            </a:r>
            <a:r>
              <a:rPr lang="it-IT" sz="2300" dirty="0" smtClean="0"/>
              <a:t> </a:t>
            </a:r>
          </a:p>
          <a:p>
            <a:pPr algn="ctr"/>
            <a:r>
              <a:rPr lang="it-IT" sz="2300" dirty="0" smtClean="0"/>
              <a:t>del </a:t>
            </a:r>
            <a:r>
              <a:rPr lang="it-IT" sz="2300" b="1" i="1" dirty="0" smtClean="0">
                <a:solidFill>
                  <a:srgbClr val="FF0000"/>
                </a:solidFill>
              </a:rPr>
              <a:t>mittente</a:t>
            </a:r>
            <a:endParaRPr lang="it-IT" sz="2300" b="1" i="1" dirty="0">
              <a:solidFill>
                <a:srgbClr val="FF0000"/>
              </a:solidFill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6168327" y="1915776"/>
            <a:ext cx="2446060" cy="12136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300" dirty="0" smtClean="0"/>
              <a:t>Gestore di </a:t>
            </a:r>
            <a:r>
              <a:rPr lang="it-IT" sz="2300" b="1" dirty="0" smtClean="0">
                <a:solidFill>
                  <a:srgbClr val="00B050"/>
                </a:solidFill>
              </a:rPr>
              <a:t>Pec</a:t>
            </a:r>
            <a:r>
              <a:rPr lang="it-IT" sz="2300" dirty="0" smtClean="0"/>
              <a:t> </a:t>
            </a:r>
          </a:p>
          <a:p>
            <a:pPr algn="ctr"/>
            <a:r>
              <a:rPr lang="it-IT" sz="2300" dirty="0" smtClean="0"/>
              <a:t>del </a:t>
            </a:r>
            <a:r>
              <a:rPr lang="it-IT" sz="2300" b="1" i="1" dirty="0" smtClean="0">
                <a:solidFill>
                  <a:srgbClr val="00B050"/>
                </a:solidFill>
              </a:rPr>
              <a:t>destinatario</a:t>
            </a:r>
          </a:p>
        </p:txBody>
      </p:sp>
      <p:sp>
        <p:nvSpPr>
          <p:cNvPr id="19" name="Ovale 18"/>
          <p:cNvSpPr/>
          <p:nvPr/>
        </p:nvSpPr>
        <p:spPr>
          <a:xfrm>
            <a:off x="1725777" y="3049724"/>
            <a:ext cx="308486" cy="30848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in su 19"/>
          <p:cNvSpPr/>
          <p:nvPr/>
        </p:nvSpPr>
        <p:spPr>
          <a:xfrm flipV="1">
            <a:off x="6251784" y="3421752"/>
            <a:ext cx="401453" cy="1911017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in su 21"/>
          <p:cNvSpPr/>
          <p:nvPr/>
        </p:nvSpPr>
        <p:spPr>
          <a:xfrm rot="5400000">
            <a:off x="4303202" y="874251"/>
            <a:ext cx="403952" cy="2863964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in su 22"/>
          <p:cNvSpPr/>
          <p:nvPr/>
        </p:nvSpPr>
        <p:spPr>
          <a:xfrm rot="16200000" flipH="1">
            <a:off x="4355219" y="1449011"/>
            <a:ext cx="403954" cy="2946528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2496355" y="3034698"/>
            <a:ext cx="308486" cy="30848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/>
          </a:p>
        </p:txBody>
      </p:sp>
      <p:sp>
        <p:nvSpPr>
          <p:cNvPr id="26" name="Ovale 25"/>
          <p:cNvSpPr/>
          <p:nvPr/>
        </p:nvSpPr>
        <p:spPr>
          <a:xfrm>
            <a:off x="6035901" y="2156788"/>
            <a:ext cx="308486" cy="30848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6303955" y="3018725"/>
            <a:ext cx="308486" cy="30848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Picture 2" descr="C:\Documents and Settings\Gianni\Desktop\tesi_gianni_donati\img\capuffici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23862"/>
            <a:ext cx="1457739" cy="1457739"/>
          </a:xfrm>
          <a:prstGeom prst="rect">
            <a:avLst/>
          </a:prstGeom>
          <a:noFill/>
        </p:spPr>
      </p:pic>
      <p:pic>
        <p:nvPicPr>
          <p:cNvPr id="24" name="Picture 4" descr="C:\Documents and Settings\Gianni\Desktop\tesi_gianni_donati\img\impiega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2865" y="3723862"/>
            <a:ext cx="1641135" cy="1641135"/>
          </a:xfrm>
          <a:prstGeom prst="rect">
            <a:avLst/>
          </a:prstGeom>
          <a:noFill/>
        </p:spPr>
      </p:pic>
      <p:grpSp>
        <p:nvGrpSpPr>
          <p:cNvPr id="63" name="Gruppo 62"/>
          <p:cNvGrpSpPr/>
          <p:nvPr/>
        </p:nvGrpSpPr>
        <p:grpSpPr>
          <a:xfrm>
            <a:off x="2826540" y="4148454"/>
            <a:ext cx="685286" cy="821578"/>
            <a:chOff x="2826540" y="4148454"/>
            <a:chExt cx="685286" cy="821578"/>
          </a:xfrm>
        </p:grpSpPr>
        <p:sp>
          <p:nvSpPr>
            <p:cNvPr id="33" name="Documento 32"/>
            <p:cNvSpPr/>
            <p:nvPr/>
          </p:nvSpPr>
          <p:spPr>
            <a:xfrm>
              <a:off x="2826540" y="4148454"/>
              <a:ext cx="685286" cy="821578"/>
            </a:xfrm>
            <a:prstGeom prst="flowChartDocumen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endParaRPr lang="it-IT" sz="1100" dirty="0" smtClean="0">
                <a:ln/>
                <a:solidFill>
                  <a:sysClr val="windowText" lastClr="000000"/>
                </a:solidFill>
              </a:endParaRPr>
            </a:p>
            <a:p>
              <a:pPr algn="ctr"/>
              <a:endParaRPr lang="it-IT" sz="1100" dirty="0" smtClean="0">
                <a:ln/>
                <a:solidFill>
                  <a:sysClr val="windowText" lastClr="000000"/>
                </a:solidFill>
              </a:endParaRPr>
            </a:p>
            <a:p>
              <a:pPr algn="ctr"/>
              <a:r>
                <a:rPr lang="it-IT" sz="1100" dirty="0" smtClean="0">
                  <a:ln/>
                  <a:solidFill>
                    <a:sysClr val="windowText" lastClr="000000"/>
                  </a:solidFill>
                </a:rPr>
                <a:t>Ricevuta</a:t>
              </a:r>
              <a:endParaRPr lang="it-IT" sz="1100" dirty="0">
                <a:ln/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Rettangolo 33"/>
            <p:cNvSpPr/>
            <p:nvPr/>
          </p:nvSpPr>
          <p:spPr>
            <a:xfrm>
              <a:off x="2915478" y="4161183"/>
              <a:ext cx="106018" cy="304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027" name="Picture 3" descr="C:\Documents and Settings\Gianni\Documenti\seminario sicurezza\img\bust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5077" y="874644"/>
            <a:ext cx="1893956" cy="1180136"/>
          </a:xfrm>
          <a:prstGeom prst="rect">
            <a:avLst/>
          </a:prstGeom>
          <a:noFill/>
        </p:spPr>
      </p:pic>
      <p:grpSp>
        <p:nvGrpSpPr>
          <p:cNvPr id="37" name="Gruppo 36"/>
          <p:cNvGrpSpPr/>
          <p:nvPr/>
        </p:nvGrpSpPr>
        <p:grpSpPr>
          <a:xfrm>
            <a:off x="1468193" y="4579150"/>
            <a:ext cx="854596" cy="830705"/>
            <a:chOff x="1468193" y="4579150"/>
            <a:chExt cx="854596" cy="830705"/>
          </a:xfrm>
        </p:grpSpPr>
        <p:sp>
          <p:nvSpPr>
            <p:cNvPr id="11" name="Documento 10"/>
            <p:cNvSpPr/>
            <p:nvPr/>
          </p:nvSpPr>
          <p:spPr>
            <a:xfrm>
              <a:off x="1468193" y="4579150"/>
              <a:ext cx="744920" cy="821578"/>
            </a:xfrm>
            <a:prstGeom prst="flowChartDocumen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026" name="Picture 2" descr="C:\Documents and Settings\Gianni\Documenti\seminario sicurezza\img\ceralacca mail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28800" y="4919160"/>
              <a:ext cx="493989" cy="490695"/>
            </a:xfrm>
            <a:prstGeom prst="rect">
              <a:avLst/>
            </a:prstGeom>
            <a:noFill/>
          </p:spPr>
        </p:pic>
        <p:sp>
          <p:nvSpPr>
            <p:cNvPr id="35" name="Rettangolo 34"/>
            <p:cNvSpPr/>
            <p:nvPr/>
          </p:nvSpPr>
          <p:spPr>
            <a:xfrm>
              <a:off x="1557130" y="4591879"/>
              <a:ext cx="106018" cy="3048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8" name="Gruppo 37"/>
          <p:cNvGrpSpPr/>
          <p:nvPr/>
        </p:nvGrpSpPr>
        <p:grpSpPr>
          <a:xfrm>
            <a:off x="4774611" y="1352241"/>
            <a:ext cx="854596" cy="830705"/>
            <a:chOff x="1468193" y="4579150"/>
            <a:chExt cx="854596" cy="830705"/>
          </a:xfrm>
        </p:grpSpPr>
        <p:sp>
          <p:nvSpPr>
            <p:cNvPr id="39" name="Documento 38"/>
            <p:cNvSpPr/>
            <p:nvPr/>
          </p:nvSpPr>
          <p:spPr>
            <a:xfrm>
              <a:off x="1468193" y="4579150"/>
              <a:ext cx="744920" cy="821578"/>
            </a:xfrm>
            <a:prstGeom prst="flowChartDocumen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0" name="Picture 2" descr="C:\Documents and Settings\Gianni\Documenti\seminario sicurezza\img\ceralacca mail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28800" y="4919160"/>
              <a:ext cx="493989" cy="490695"/>
            </a:xfrm>
            <a:prstGeom prst="rect">
              <a:avLst/>
            </a:prstGeom>
            <a:noFill/>
          </p:spPr>
        </p:pic>
        <p:sp>
          <p:nvSpPr>
            <p:cNvPr id="41" name="Rettangolo 40"/>
            <p:cNvSpPr/>
            <p:nvPr/>
          </p:nvSpPr>
          <p:spPr>
            <a:xfrm>
              <a:off x="1557130" y="4591879"/>
              <a:ext cx="106018" cy="3048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8" name="Gruppo 47"/>
          <p:cNvGrpSpPr/>
          <p:nvPr/>
        </p:nvGrpSpPr>
        <p:grpSpPr>
          <a:xfrm>
            <a:off x="1997467" y="5493025"/>
            <a:ext cx="1263098" cy="980662"/>
            <a:chOff x="1997467" y="5493025"/>
            <a:chExt cx="1263098" cy="980662"/>
          </a:xfrm>
        </p:grpSpPr>
        <p:sp>
          <p:nvSpPr>
            <p:cNvPr id="42" name="Documento multiplo 41"/>
            <p:cNvSpPr/>
            <p:nvPr/>
          </p:nvSpPr>
          <p:spPr>
            <a:xfrm>
              <a:off x="1997467" y="5493025"/>
              <a:ext cx="1263098" cy="841746"/>
            </a:xfrm>
            <a:prstGeom prst="flowChartMultidocumen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b="1" dirty="0" smtClean="0"/>
                <a:t>Mailbox</a:t>
              </a:r>
              <a:endParaRPr lang="it-IT" b="1" dirty="0"/>
            </a:p>
          </p:txBody>
        </p:sp>
        <p:pic>
          <p:nvPicPr>
            <p:cNvPr id="43" name="Picture 3" descr="C:\Documents and Settings\Gianni\Documenti\seminario sicurezza\img\busta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81641" y="6133389"/>
              <a:ext cx="546131" cy="3402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9" name="Gruppo 48"/>
          <p:cNvGrpSpPr/>
          <p:nvPr/>
        </p:nvGrpSpPr>
        <p:grpSpPr>
          <a:xfrm>
            <a:off x="5819040" y="5480146"/>
            <a:ext cx="1263098" cy="980662"/>
            <a:chOff x="6218285" y="5493025"/>
            <a:chExt cx="1263098" cy="980662"/>
          </a:xfrm>
        </p:grpSpPr>
        <p:sp>
          <p:nvSpPr>
            <p:cNvPr id="46" name="Documento multiplo 45"/>
            <p:cNvSpPr/>
            <p:nvPr/>
          </p:nvSpPr>
          <p:spPr>
            <a:xfrm>
              <a:off x="6218285" y="5493025"/>
              <a:ext cx="1263098" cy="841746"/>
            </a:xfrm>
            <a:prstGeom prst="flowChartMultidocumen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b="1" dirty="0" smtClean="0"/>
                <a:t>Mailbox</a:t>
              </a:r>
              <a:endParaRPr lang="it-IT" b="1" dirty="0"/>
            </a:p>
          </p:txBody>
        </p:sp>
        <p:pic>
          <p:nvPicPr>
            <p:cNvPr id="47" name="Picture 3" descr="C:\Documents and Settings\Gianni\Documenti\seminario sicurezza\img\busta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02459" y="6133389"/>
              <a:ext cx="546131" cy="3402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2" name="Rettangolo 51"/>
          <p:cNvSpPr/>
          <p:nvPr/>
        </p:nvSpPr>
        <p:spPr>
          <a:xfrm flipH="1">
            <a:off x="-1" y="1076740"/>
            <a:ext cx="2981740" cy="689113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25000"/>
                </a:schemeClr>
              </a:gs>
              <a:gs pos="100000">
                <a:schemeClr val="bg1"/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it-IT" dirty="0" smtClean="0"/>
              <a:t>Dominio di posta              certificata  del </a:t>
            </a:r>
            <a:r>
              <a:rPr lang="it-IT" b="1" i="1" dirty="0" smtClean="0">
                <a:solidFill>
                  <a:srgbClr val="FF0000"/>
                </a:solidFill>
              </a:rPr>
              <a:t>mittente</a:t>
            </a:r>
            <a:endParaRPr lang="it-IT" dirty="0" smtClean="0">
              <a:solidFill>
                <a:srgbClr val="FF0000"/>
              </a:solidFill>
            </a:endParaRPr>
          </a:p>
        </p:txBody>
      </p:sp>
      <p:sp>
        <p:nvSpPr>
          <p:cNvPr id="53" name="Rettangolo 52"/>
          <p:cNvSpPr/>
          <p:nvPr/>
        </p:nvSpPr>
        <p:spPr>
          <a:xfrm>
            <a:off x="6175512" y="1076740"/>
            <a:ext cx="2968487" cy="689113"/>
          </a:xfrm>
          <a:prstGeom prst="rect">
            <a:avLst/>
          </a:prstGeom>
          <a:gradFill flip="none" rotWithShape="1">
            <a:gsLst>
              <a:gs pos="0">
                <a:srgbClr val="00B050">
                  <a:alpha val="25000"/>
                </a:srgbClr>
              </a:gs>
              <a:gs pos="100000">
                <a:schemeClr val="bg1"/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it-IT" dirty="0" smtClean="0"/>
              <a:t>Dominio di posta              certificata  del </a:t>
            </a:r>
            <a:r>
              <a:rPr lang="it-IT" b="1" i="1" dirty="0" smtClean="0">
                <a:solidFill>
                  <a:srgbClr val="00B050"/>
                </a:solidFill>
              </a:rPr>
              <a:t>destinatario</a:t>
            </a:r>
            <a:endParaRPr lang="it-IT" dirty="0" smtClean="0"/>
          </a:p>
        </p:txBody>
      </p:sp>
      <p:sp>
        <p:nvSpPr>
          <p:cNvPr id="54" name="CasellaDiTesto 53"/>
          <p:cNvSpPr txBox="1"/>
          <p:nvPr/>
        </p:nvSpPr>
        <p:spPr>
          <a:xfrm>
            <a:off x="154546" y="5038065"/>
            <a:ext cx="105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mittente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7647571" y="5230222"/>
            <a:ext cx="1351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B050"/>
                </a:solidFill>
              </a:rPr>
              <a:t>destinatario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6" name="Arrotonda angolo diagonale rettangolo 55"/>
          <p:cNvSpPr/>
          <p:nvPr/>
        </p:nvSpPr>
        <p:spPr>
          <a:xfrm>
            <a:off x="3525079" y="3445564"/>
            <a:ext cx="2020956" cy="23854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500" b="1" dirty="0" smtClean="0">
                <a:solidFill>
                  <a:schemeClr val="tx2">
                    <a:lumMod val="75000"/>
                  </a:schemeClr>
                </a:solidFill>
              </a:rPr>
              <a:t>PUNTO </a:t>
            </a:r>
            <a:r>
              <a:rPr lang="it-IT" sz="1500" b="1" dirty="0" err="1" smtClean="0">
                <a:solidFill>
                  <a:schemeClr val="tx2">
                    <a:lumMod val="75000"/>
                  </a:schemeClr>
                </a:solidFill>
              </a:rPr>
              <a:t>DI</a:t>
            </a:r>
            <a:r>
              <a:rPr lang="it-IT" sz="1500" b="1" dirty="0" smtClean="0">
                <a:solidFill>
                  <a:schemeClr val="tx2">
                    <a:lumMod val="75000"/>
                  </a:schemeClr>
                </a:solidFill>
              </a:rPr>
              <a:t> CONSEGNA</a:t>
            </a:r>
            <a:endParaRPr lang="it-IT" sz="1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7" name="Arrotonda angolo diagonale rettangolo 56"/>
          <p:cNvSpPr/>
          <p:nvPr/>
        </p:nvSpPr>
        <p:spPr>
          <a:xfrm>
            <a:off x="503583" y="3107636"/>
            <a:ext cx="1099929" cy="549964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500" b="1" dirty="0" smtClean="0">
                <a:solidFill>
                  <a:schemeClr val="tx2">
                    <a:lumMod val="75000"/>
                  </a:schemeClr>
                </a:solidFill>
              </a:rPr>
              <a:t>PUNTO </a:t>
            </a:r>
            <a:r>
              <a:rPr lang="it-IT" sz="1500" b="1" dirty="0" err="1" smtClean="0">
                <a:solidFill>
                  <a:schemeClr val="tx2">
                    <a:lumMod val="75000"/>
                  </a:schemeClr>
                </a:solidFill>
              </a:rPr>
              <a:t>DI</a:t>
            </a:r>
            <a:endParaRPr lang="it-IT" sz="15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it-IT" sz="1500" b="1" dirty="0" smtClean="0">
                <a:solidFill>
                  <a:schemeClr val="tx2">
                    <a:lumMod val="75000"/>
                  </a:schemeClr>
                </a:solidFill>
              </a:rPr>
              <a:t>ACCESSO</a:t>
            </a:r>
            <a:endParaRPr lang="it-IT" sz="1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9" name="Arrotonda angolo diagonale rettangolo 58"/>
          <p:cNvSpPr/>
          <p:nvPr/>
        </p:nvSpPr>
        <p:spPr>
          <a:xfrm>
            <a:off x="5917096" y="1849423"/>
            <a:ext cx="2020956" cy="23854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500" b="1" dirty="0" smtClean="0">
                <a:solidFill>
                  <a:schemeClr val="tx2">
                    <a:lumMod val="75000"/>
                  </a:schemeClr>
                </a:solidFill>
              </a:rPr>
              <a:t>PUNTO </a:t>
            </a:r>
            <a:r>
              <a:rPr lang="it-IT" sz="1500" b="1" dirty="0" err="1" smtClean="0">
                <a:solidFill>
                  <a:schemeClr val="tx2">
                    <a:lumMod val="75000"/>
                  </a:schemeClr>
                </a:solidFill>
              </a:rPr>
              <a:t>DI</a:t>
            </a:r>
            <a:r>
              <a:rPr lang="it-IT" sz="1500" b="1" dirty="0" smtClean="0">
                <a:solidFill>
                  <a:schemeClr val="tx2">
                    <a:lumMod val="75000"/>
                  </a:schemeClr>
                </a:solidFill>
              </a:rPr>
              <a:t> RICEZIONE</a:t>
            </a:r>
            <a:endParaRPr lang="it-IT" sz="1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0" name="Rettangolo 49"/>
          <p:cNvSpPr/>
          <p:nvPr/>
        </p:nvSpPr>
        <p:spPr>
          <a:xfrm>
            <a:off x="3325969" y="5411153"/>
            <a:ext cx="24920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chemeClr val="tx2"/>
                </a:solidFill>
              </a:rPr>
              <a:t>S/MIME</a:t>
            </a:r>
          </a:p>
          <a:p>
            <a:pPr algn="ctr"/>
            <a:r>
              <a:rPr lang="it-IT" b="1" dirty="0" err="1" smtClean="0">
                <a:solidFill>
                  <a:schemeClr val="tx2"/>
                </a:solidFill>
              </a:rPr>
              <a:t>Secure</a:t>
            </a:r>
            <a:r>
              <a:rPr lang="it-IT" b="1" dirty="0" smtClean="0">
                <a:solidFill>
                  <a:schemeClr val="tx2"/>
                </a:solidFill>
              </a:rPr>
              <a:t>/</a:t>
            </a:r>
            <a:r>
              <a:rPr lang="it-IT" b="1" dirty="0" err="1" smtClean="0">
                <a:solidFill>
                  <a:schemeClr val="tx2"/>
                </a:solidFill>
              </a:rPr>
              <a:t>Multipurpose</a:t>
            </a:r>
            <a:endParaRPr lang="it-IT" b="1" dirty="0" smtClean="0">
              <a:solidFill>
                <a:schemeClr val="tx2"/>
              </a:solidFill>
            </a:endParaRPr>
          </a:p>
          <a:p>
            <a:pPr algn="ctr"/>
            <a:r>
              <a:rPr lang="it-IT" b="1" dirty="0" smtClean="0">
                <a:solidFill>
                  <a:schemeClr val="tx2"/>
                </a:solidFill>
              </a:rPr>
              <a:t>Internet Mail </a:t>
            </a:r>
            <a:r>
              <a:rPr lang="it-IT" b="1" dirty="0" err="1" smtClean="0">
                <a:solidFill>
                  <a:schemeClr val="tx2"/>
                </a:solidFill>
              </a:rPr>
              <a:t>Extensions</a:t>
            </a:r>
            <a:endParaRPr lang="it-IT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000"/>
                            </p:stCondLst>
                            <p:childTnLst>
                              <p:par>
                                <p:cTn id="1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000"/>
                            </p:stCondLst>
                            <p:childTnLst>
                              <p:par>
                                <p:cTn id="1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000"/>
                            </p:stCondLst>
                            <p:childTnLst>
                              <p:par>
                                <p:cTn id="2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000"/>
                            </p:stCondLst>
                            <p:childTnLst>
                              <p:par>
                                <p:cTn id="2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62" grpId="0" animBg="1"/>
      <p:bldP spid="31" grpId="0" animBg="1"/>
      <p:bldP spid="60" grpId="0" animBg="1"/>
      <p:bldP spid="9" grpId="0" animBg="1"/>
      <p:bldP spid="10" grpId="0" animBg="1"/>
      <p:bldP spid="10" grpId="2" animBg="1"/>
      <p:bldP spid="18" grpId="0" animBg="1"/>
      <p:bldP spid="19" grpId="0" animBg="1"/>
      <p:bldP spid="20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52" grpId="0" animBg="1"/>
      <p:bldP spid="53" grpId="0" animBg="1"/>
      <p:bldP spid="54" grpId="0"/>
      <p:bldP spid="55" grpId="0"/>
      <p:bldP spid="56" grpId="0" animBg="1"/>
      <p:bldP spid="59" grpId="0" animBg="1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588B-B5B7-46C7-8A7B-7BF7F632FC28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Pec, confidenzialità e integrità</a:t>
            </a:r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266704" y="6572954"/>
            <a:ext cx="2895600" cy="285046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Donati Gianni – PEC</a:t>
            </a:r>
            <a:endParaRPr lang="it-IT" dirty="0" smtClean="0"/>
          </a:p>
        </p:txBody>
      </p:sp>
      <p:sp>
        <p:nvSpPr>
          <p:cNvPr id="15" name="Segnaposto data 3"/>
          <p:cNvSpPr>
            <a:spLocks noGrp="1"/>
          </p:cNvSpPr>
          <p:nvPr>
            <p:ph type="dt" sz="half" idx="2"/>
          </p:nvPr>
        </p:nvSpPr>
        <p:spPr>
          <a:xfrm>
            <a:off x="1157844" y="6531429"/>
            <a:ext cx="2133600" cy="326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67C8-901D-4F04-B581-9AC8E0C7A836}" type="datetime1">
              <a:rPr lang="it-IT" smtClean="0"/>
              <a:pPr/>
              <a:t>14/06/2010</a:t>
            </a:fld>
            <a:endParaRPr lang="it-IT" dirty="0"/>
          </a:p>
        </p:txBody>
      </p:sp>
      <p:sp>
        <p:nvSpPr>
          <p:cNvPr id="52" name="Rettangolo 51"/>
          <p:cNvSpPr/>
          <p:nvPr/>
        </p:nvSpPr>
        <p:spPr>
          <a:xfrm flipH="1">
            <a:off x="0" y="1012345"/>
            <a:ext cx="4095482" cy="6619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it-IT" sz="2300" b="1" dirty="0" smtClean="0">
                <a:solidFill>
                  <a:srgbClr val="FF0000"/>
                </a:solidFill>
              </a:rPr>
              <a:t>La PEC usa certificati S/MIME.</a:t>
            </a:r>
          </a:p>
        </p:txBody>
      </p:sp>
      <p:sp>
        <p:nvSpPr>
          <p:cNvPr id="51" name="Rettangolo 50"/>
          <p:cNvSpPr/>
          <p:nvPr/>
        </p:nvSpPr>
        <p:spPr>
          <a:xfrm flipH="1">
            <a:off x="2279561" y="1885962"/>
            <a:ext cx="6864439" cy="74132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25000"/>
                </a:schemeClr>
              </a:gs>
              <a:gs pos="100000">
                <a:schemeClr val="bg1"/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2100" dirty="0" smtClean="0"/>
              <a:t>Permettono di firmare e criptare digitalmente i messaggi</a:t>
            </a:r>
          </a:p>
          <a:p>
            <a:r>
              <a:rPr lang="it-IT" sz="2100" dirty="0" smtClean="0"/>
              <a:t>di posta elettronica ed eventuali allegati associati.</a:t>
            </a:r>
            <a:endParaRPr lang="it-IT" sz="2100" dirty="0" smtClean="0">
              <a:solidFill>
                <a:srgbClr val="FF0000"/>
              </a:solidFill>
            </a:endParaRPr>
          </a:p>
        </p:txBody>
      </p:sp>
      <p:sp>
        <p:nvSpPr>
          <p:cNvPr id="61" name="CasellaDiTesto 60"/>
          <p:cNvSpPr txBox="1"/>
          <p:nvPr/>
        </p:nvSpPr>
        <p:spPr>
          <a:xfrm rot="594129">
            <a:off x="247706" y="1220755"/>
            <a:ext cx="1562318" cy="30162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19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it-IT" sz="19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ttangolo 62"/>
          <p:cNvSpPr/>
          <p:nvPr/>
        </p:nvSpPr>
        <p:spPr>
          <a:xfrm>
            <a:off x="2891306" y="2730108"/>
            <a:ext cx="586632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300" dirty="0" smtClean="0">
                <a:solidFill>
                  <a:schemeClr val="tx2"/>
                </a:solidFill>
              </a:rPr>
              <a:t>Si garantisce la </a:t>
            </a:r>
            <a:r>
              <a:rPr lang="it-IT" sz="2300" b="1" dirty="0" smtClean="0">
                <a:solidFill>
                  <a:schemeClr val="tx2"/>
                </a:solidFill>
              </a:rPr>
              <a:t>confidenzialità</a:t>
            </a:r>
          </a:p>
          <a:p>
            <a:pPr algn="ctr"/>
            <a:r>
              <a:rPr lang="it-IT" sz="2300" dirty="0" smtClean="0">
                <a:solidFill>
                  <a:schemeClr val="tx2"/>
                </a:solidFill>
              </a:rPr>
              <a:t>delle informazioni.</a:t>
            </a:r>
          </a:p>
        </p:txBody>
      </p:sp>
      <p:cxnSp>
        <p:nvCxnSpPr>
          <p:cNvPr id="64" name="Connettore 1 63"/>
          <p:cNvCxnSpPr/>
          <p:nvPr/>
        </p:nvCxnSpPr>
        <p:spPr>
          <a:xfrm>
            <a:off x="0" y="1554518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tangolo 64"/>
          <p:cNvSpPr/>
          <p:nvPr/>
        </p:nvSpPr>
        <p:spPr>
          <a:xfrm flipH="1">
            <a:off x="6980348" y="3511700"/>
            <a:ext cx="2163651" cy="6619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2300" b="1" dirty="0" smtClean="0">
                <a:solidFill>
                  <a:srgbClr val="FF0000"/>
                </a:solidFill>
              </a:rPr>
              <a:t>L’</a:t>
            </a:r>
            <a:r>
              <a:rPr lang="it-IT" sz="2300" b="1" dirty="0" err="1" smtClean="0">
                <a:solidFill>
                  <a:srgbClr val="FF0000"/>
                </a:solidFill>
              </a:rPr>
              <a:t>integrità…</a:t>
            </a:r>
            <a:endParaRPr lang="it-IT" sz="2300" b="1" dirty="0" smtClean="0">
              <a:solidFill>
                <a:srgbClr val="FF0000"/>
              </a:solidFill>
            </a:endParaRPr>
          </a:p>
        </p:txBody>
      </p:sp>
      <p:cxnSp>
        <p:nvCxnSpPr>
          <p:cNvPr id="66" name="Connettore 1 65"/>
          <p:cNvCxnSpPr/>
          <p:nvPr/>
        </p:nvCxnSpPr>
        <p:spPr>
          <a:xfrm>
            <a:off x="0" y="4053873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ttangolo 66"/>
          <p:cNvSpPr/>
          <p:nvPr/>
        </p:nvSpPr>
        <p:spPr>
          <a:xfrm>
            <a:off x="1562636" y="4407451"/>
            <a:ext cx="758136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300" dirty="0" smtClean="0">
                <a:solidFill>
                  <a:schemeClr val="tx2"/>
                </a:solidFill>
              </a:rPr>
              <a:t>La busta di trasporto  creata e firmata dal gestore PEC mittente, permette al gestore destinatario di verificare l’integrità del messaggio</a:t>
            </a:r>
          </a:p>
        </p:txBody>
      </p:sp>
      <p:cxnSp>
        <p:nvCxnSpPr>
          <p:cNvPr id="68" name="Connettore 1 67"/>
          <p:cNvCxnSpPr/>
          <p:nvPr/>
        </p:nvCxnSpPr>
        <p:spPr>
          <a:xfrm>
            <a:off x="1311965" y="5801840"/>
            <a:ext cx="7832035" cy="15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1 72"/>
          <p:cNvCxnSpPr/>
          <p:nvPr/>
        </p:nvCxnSpPr>
        <p:spPr>
          <a:xfrm>
            <a:off x="1311965" y="6457823"/>
            <a:ext cx="7832035" cy="15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ttangolo 73"/>
          <p:cNvSpPr/>
          <p:nvPr/>
        </p:nvSpPr>
        <p:spPr>
          <a:xfrm>
            <a:off x="1383731" y="5929124"/>
            <a:ext cx="758136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300" dirty="0" smtClean="0">
                <a:solidFill>
                  <a:schemeClr val="tx2"/>
                </a:solidFill>
              </a:rPr>
              <a:t>La firma digitale garantisce anche </a:t>
            </a:r>
            <a:r>
              <a:rPr lang="it-IT" sz="2300" smtClean="0">
                <a:solidFill>
                  <a:schemeClr val="tx2"/>
                </a:solidFill>
              </a:rPr>
              <a:t>il “</a:t>
            </a:r>
            <a:r>
              <a:rPr lang="it-IT" sz="2300" dirty="0" smtClean="0">
                <a:solidFill>
                  <a:schemeClr val="tx2"/>
                </a:solidFill>
              </a:rPr>
              <a:t>non ripudio”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1" grpId="0" animBg="1"/>
      <p:bldP spid="61" grpId="0"/>
      <p:bldP spid="63" grpId="0"/>
      <p:bldP spid="65" grpId="0"/>
      <p:bldP spid="67" grpId="0"/>
      <p:bldP spid="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E588B-B5B7-46C7-8A7B-7BF7F632FC28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La Pec e le ricevute di certificazione</a:t>
            </a:r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266704" y="6572954"/>
            <a:ext cx="2895600" cy="285046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Donati Gianni – PEC</a:t>
            </a:r>
            <a:endParaRPr lang="it-IT" dirty="0" smtClean="0"/>
          </a:p>
        </p:txBody>
      </p:sp>
      <p:sp>
        <p:nvSpPr>
          <p:cNvPr id="15" name="Segnaposto data 3"/>
          <p:cNvSpPr>
            <a:spLocks noGrp="1"/>
          </p:cNvSpPr>
          <p:nvPr>
            <p:ph type="dt" sz="half" idx="2"/>
          </p:nvPr>
        </p:nvSpPr>
        <p:spPr>
          <a:xfrm>
            <a:off x="1157844" y="6531429"/>
            <a:ext cx="2133600" cy="326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67C8-901D-4F04-B581-9AC8E0C7A836}" type="datetime1">
              <a:rPr lang="it-IT" smtClean="0"/>
              <a:pPr/>
              <a:t>14/06/2010</a:t>
            </a:fld>
            <a:endParaRPr lang="it-IT" dirty="0"/>
          </a:p>
        </p:txBody>
      </p:sp>
      <p:grpSp>
        <p:nvGrpSpPr>
          <p:cNvPr id="49" name="Gruppo 48"/>
          <p:cNvGrpSpPr/>
          <p:nvPr/>
        </p:nvGrpSpPr>
        <p:grpSpPr>
          <a:xfrm>
            <a:off x="6471261" y="1058371"/>
            <a:ext cx="1243183" cy="1581797"/>
            <a:chOff x="2826540" y="4148454"/>
            <a:chExt cx="685286" cy="821578"/>
          </a:xfrm>
        </p:grpSpPr>
        <p:sp>
          <p:nvSpPr>
            <p:cNvPr id="50" name="Documento 49"/>
            <p:cNvSpPr/>
            <p:nvPr/>
          </p:nvSpPr>
          <p:spPr>
            <a:xfrm>
              <a:off x="2826540" y="4148454"/>
              <a:ext cx="685286" cy="821578"/>
            </a:xfrm>
            <a:prstGeom prst="flowChartDocumen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endParaRPr lang="it-IT" sz="1100" dirty="0" smtClean="0">
                <a:ln/>
                <a:solidFill>
                  <a:sysClr val="windowText" lastClr="000000"/>
                </a:solidFill>
              </a:endParaRPr>
            </a:p>
            <a:p>
              <a:pPr algn="ctr"/>
              <a:endParaRPr lang="it-IT" sz="1100" dirty="0" smtClean="0">
                <a:ln/>
                <a:solidFill>
                  <a:sysClr val="windowText" lastClr="000000"/>
                </a:solidFill>
              </a:endParaRPr>
            </a:p>
            <a:p>
              <a:pPr algn="ctr"/>
              <a:r>
                <a:rPr lang="it-IT" dirty="0" smtClean="0">
                  <a:ln/>
                  <a:solidFill>
                    <a:sysClr val="windowText" lastClr="000000"/>
                  </a:solidFill>
                </a:rPr>
                <a:t>Ricevuta</a:t>
              </a:r>
              <a:endParaRPr lang="it-IT" dirty="0">
                <a:ln/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Rettangolo 50"/>
            <p:cNvSpPr/>
            <p:nvPr/>
          </p:nvSpPr>
          <p:spPr>
            <a:xfrm>
              <a:off x="2915478" y="4161183"/>
              <a:ext cx="106018" cy="304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8" name="Arrotonda angolo diagonale rettangolo 57"/>
          <p:cNvSpPr/>
          <p:nvPr/>
        </p:nvSpPr>
        <p:spPr>
          <a:xfrm flipH="1">
            <a:off x="-3" y="1076740"/>
            <a:ext cx="5769737" cy="752060"/>
          </a:xfrm>
          <a:prstGeom prst="round2DiagRect">
            <a:avLst>
              <a:gd name="adj1" fmla="val 38787"/>
              <a:gd name="adj2" fmla="val 0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it-IT" sz="2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Per la certificazione del messaggio</a:t>
            </a:r>
          </a:p>
          <a:p>
            <a:pPr algn="r"/>
            <a:r>
              <a:rPr lang="it-IT" sz="2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vengono tre tipologie di ricevute</a:t>
            </a:r>
          </a:p>
        </p:txBody>
      </p:sp>
      <p:sp>
        <p:nvSpPr>
          <p:cNvPr id="61" name="Segnaposto contenuto 7"/>
          <p:cNvSpPr txBox="1">
            <a:spLocks/>
          </p:cNvSpPr>
          <p:nvPr/>
        </p:nvSpPr>
        <p:spPr>
          <a:xfrm>
            <a:off x="1378037" y="2327392"/>
            <a:ext cx="5331855" cy="3043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it-IT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ACCETTAZIONE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it-IT" sz="32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it-IT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PRESA IN CARICO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it-IT" sz="32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it-IT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AVVENUTA CONSEGNA</a:t>
            </a:r>
            <a:endParaRPr kumimoji="0" lang="it-IT" sz="32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3" name="Arrotonda angolo diagonale rettangolo 62"/>
          <p:cNvSpPr/>
          <p:nvPr/>
        </p:nvSpPr>
        <p:spPr>
          <a:xfrm>
            <a:off x="3361387" y="5646594"/>
            <a:ext cx="5782613" cy="752060"/>
          </a:xfrm>
          <a:prstGeom prst="round2DiagRect">
            <a:avLst>
              <a:gd name="adj1" fmla="val 38787"/>
              <a:gd name="adj2" fmla="val 0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2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Ed in caso di situazione negativa????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1" grpId="0" uiExpand="1" build="p"/>
      <p:bldP spid="63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2183</TotalTime>
  <Words>1598</Words>
  <Application>Microsoft Office PowerPoint</Application>
  <PresentationFormat>Presentazione su schermo (4:3)</PresentationFormat>
  <Paragraphs>332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Seminario di Sicurezza Informatica Prof. Stefano Bistarelli</vt:lpstr>
      <vt:lpstr>Cos’è la PEC</vt:lpstr>
      <vt:lpstr>Quando e come…</vt:lpstr>
      <vt:lpstr>Quando e come…</vt:lpstr>
      <vt:lpstr>Quando e come…</vt:lpstr>
      <vt:lpstr>Come funziona</vt:lpstr>
      <vt:lpstr>Come funziona</vt:lpstr>
      <vt:lpstr>Pec, confidenzialità e integrità</vt:lpstr>
      <vt:lpstr>La Pec e le ricevute di certificazione</vt:lpstr>
      <vt:lpstr>I tipi di ricevuta di avvenuta consegna</vt:lpstr>
      <vt:lpstr>La Pec e le ricevute di certificazione</vt:lpstr>
      <vt:lpstr>La Pec e le ricevute di certificazione</vt:lpstr>
      <vt:lpstr>La Pec e le ricevute di certificazione</vt:lpstr>
      <vt:lpstr>Incapsulamento del messaggio</vt:lpstr>
      <vt:lpstr>Cosa garantisce la PEC</vt:lpstr>
      <vt:lpstr>Sicurezza e Privacy</vt:lpstr>
      <vt:lpstr>Sicurezza e Privacy - log dei messaggi</vt:lpstr>
      <vt:lpstr>Sicurezza e Privacy – I gestori PEC</vt:lpstr>
      <vt:lpstr>Vantaggi PEC</vt:lpstr>
      <vt:lpstr>Vantaggi PEC</vt:lpstr>
      <vt:lpstr>Svantaggi PEC</vt:lpstr>
      <vt:lpstr>Svantaggi PEC</vt:lpstr>
      <vt:lpstr>Cec Pac</vt:lpstr>
      <vt:lpstr>QUALE POSTA USARE???</vt:lpstr>
      <vt:lpstr>QUALE POSTA USARE???</vt:lpstr>
      <vt:lpstr>CONCLUSIONI</vt:lpstr>
      <vt:lpstr>Diapositiva 27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 </dc:creator>
  <cp:lastModifiedBy> </cp:lastModifiedBy>
  <cp:revision>309</cp:revision>
  <dcterms:created xsi:type="dcterms:W3CDTF">2009-05-16T16:21:41Z</dcterms:created>
  <dcterms:modified xsi:type="dcterms:W3CDTF">2010-06-14T09:03:02Z</dcterms:modified>
</cp:coreProperties>
</file>