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00"/>
  </p:notesMasterIdLst>
  <p:sldIdLst>
    <p:sldId id="256" r:id="rId2"/>
    <p:sldId id="257" r:id="rId3"/>
    <p:sldId id="258" r:id="rId4"/>
    <p:sldId id="259" r:id="rId5"/>
    <p:sldId id="260" r:id="rId6"/>
    <p:sldId id="261" r:id="rId7"/>
    <p:sldId id="262" r:id="rId8"/>
    <p:sldId id="340" r:id="rId9"/>
    <p:sldId id="341" r:id="rId10"/>
    <p:sldId id="342" r:id="rId11"/>
    <p:sldId id="349" r:id="rId12"/>
    <p:sldId id="350" r:id="rId13"/>
    <p:sldId id="343" r:id="rId14"/>
    <p:sldId id="344" r:id="rId15"/>
    <p:sldId id="345" r:id="rId16"/>
    <p:sldId id="351" r:id="rId17"/>
    <p:sldId id="352" r:id="rId18"/>
    <p:sldId id="353" r:id="rId19"/>
    <p:sldId id="354" r:id="rId20"/>
    <p:sldId id="355" r:id="rId21"/>
    <p:sldId id="356" r:id="rId22"/>
    <p:sldId id="357" r:id="rId23"/>
    <p:sldId id="358" r:id="rId24"/>
    <p:sldId id="359" r:id="rId25"/>
    <p:sldId id="266" r:id="rId26"/>
    <p:sldId id="267" r:id="rId27"/>
    <p:sldId id="280" r:id="rId28"/>
    <p:sldId id="282" r:id="rId29"/>
    <p:sldId id="283" r:id="rId30"/>
    <p:sldId id="284" r:id="rId31"/>
    <p:sldId id="285" r:id="rId32"/>
    <p:sldId id="288" r:id="rId33"/>
    <p:sldId id="286" r:id="rId34"/>
    <p:sldId id="287" r:id="rId35"/>
    <p:sldId id="291" r:id="rId36"/>
    <p:sldId id="289" r:id="rId37"/>
    <p:sldId id="292" r:id="rId38"/>
    <p:sldId id="290" r:id="rId39"/>
    <p:sldId id="293" r:id="rId40"/>
    <p:sldId id="294" r:id="rId41"/>
    <p:sldId id="295" r:id="rId42"/>
    <p:sldId id="374" r:id="rId43"/>
    <p:sldId id="376" r:id="rId44"/>
    <p:sldId id="373"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3" r:id="rId61"/>
    <p:sldId id="312" r:id="rId62"/>
    <p:sldId id="314" r:id="rId63"/>
    <p:sldId id="322" r:id="rId64"/>
    <p:sldId id="360" r:id="rId65"/>
    <p:sldId id="361" r:id="rId66"/>
    <p:sldId id="323" r:id="rId67"/>
    <p:sldId id="362" r:id="rId68"/>
    <p:sldId id="363" r:id="rId69"/>
    <p:sldId id="364" r:id="rId70"/>
    <p:sldId id="365" r:id="rId71"/>
    <p:sldId id="326" r:id="rId72"/>
    <p:sldId id="366" r:id="rId73"/>
    <p:sldId id="367" r:id="rId74"/>
    <p:sldId id="317" r:id="rId75"/>
    <p:sldId id="318" r:id="rId76"/>
    <p:sldId id="320" r:id="rId77"/>
    <p:sldId id="321" r:id="rId78"/>
    <p:sldId id="324" r:id="rId79"/>
    <p:sldId id="328" r:id="rId80"/>
    <p:sldId id="368" r:id="rId81"/>
    <p:sldId id="383" r:id="rId82"/>
    <p:sldId id="380" r:id="rId83"/>
    <p:sldId id="325" r:id="rId84"/>
    <p:sldId id="327" r:id="rId85"/>
    <p:sldId id="330" r:id="rId86"/>
    <p:sldId id="384" r:id="rId87"/>
    <p:sldId id="370" r:id="rId88"/>
    <p:sldId id="331" r:id="rId89"/>
    <p:sldId id="371" r:id="rId90"/>
    <p:sldId id="332" r:id="rId91"/>
    <p:sldId id="333" r:id="rId92"/>
    <p:sldId id="334" r:id="rId93"/>
    <p:sldId id="335" r:id="rId94"/>
    <p:sldId id="369" r:id="rId95"/>
    <p:sldId id="336" r:id="rId96"/>
    <p:sldId id="337" r:id="rId97"/>
    <p:sldId id="372" r:id="rId98"/>
    <p:sldId id="339" r:id="rId9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9" d="100"/>
          <a:sy n="69" d="100"/>
        </p:scale>
        <p:origin x="-142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F7319-3148-44BA-BCEF-3ABE971054C1}" type="datetimeFigureOut">
              <a:rPr lang="it-IT" smtClean="0"/>
              <a:pPr/>
              <a:t>24/05/2010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F08CC-6E0D-4460-9F0A-0228A570D40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FBF08CC-6E0D-4460-9F0A-0228A570D40A}" type="slidenum">
              <a:rPr lang="it-IT" smtClean="0"/>
              <a:pPr/>
              <a:t>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694F1C9E-88FC-41BF-B112-AE09502FE483}" type="datetimeFigureOut">
              <a:rPr lang="it-IT" smtClean="0"/>
              <a:pPr/>
              <a:t>24/05/2010</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67A14E6-2DC4-4521-B8ED-F6255929EA35}"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94F1C9E-88FC-41BF-B112-AE09502FE483}" type="datetimeFigureOut">
              <a:rPr lang="it-IT" smtClean="0"/>
              <a:pPr/>
              <a:t>24/05/2010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7A14E6-2DC4-4521-B8ED-F6255929EA3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94F1C9E-88FC-41BF-B112-AE09502FE483}" type="datetimeFigureOut">
              <a:rPr lang="it-IT" smtClean="0"/>
              <a:pPr/>
              <a:t>24/05/2010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7A14E6-2DC4-4521-B8ED-F6255929EA3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94F1C9E-88FC-41BF-B112-AE09502FE483}" type="datetimeFigureOut">
              <a:rPr lang="it-IT" smtClean="0"/>
              <a:pPr/>
              <a:t>24/05/2010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7A14E6-2DC4-4521-B8ED-F6255929EA3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694F1C9E-88FC-41BF-B112-AE09502FE483}" type="datetimeFigureOut">
              <a:rPr lang="it-IT" smtClean="0"/>
              <a:pPr/>
              <a:t>24/05/2010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7A14E6-2DC4-4521-B8ED-F6255929EA35}"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694F1C9E-88FC-41BF-B112-AE09502FE483}" type="datetimeFigureOut">
              <a:rPr lang="it-IT" smtClean="0"/>
              <a:pPr/>
              <a:t>24/05/2010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67A14E6-2DC4-4521-B8ED-F6255929EA3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694F1C9E-88FC-41BF-B112-AE09502FE483}" type="datetimeFigureOut">
              <a:rPr lang="it-IT" smtClean="0"/>
              <a:pPr/>
              <a:t>24/05/2010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67A14E6-2DC4-4521-B8ED-F6255929EA3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694F1C9E-88FC-41BF-B112-AE09502FE483}" type="datetimeFigureOut">
              <a:rPr lang="it-IT" smtClean="0"/>
              <a:pPr/>
              <a:t>24/05/2010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67A14E6-2DC4-4521-B8ED-F6255929EA3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94F1C9E-88FC-41BF-B112-AE09502FE483}" type="datetimeFigureOut">
              <a:rPr lang="it-IT" smtClean="0"/>
              <a:pPr/>
              <a:t>24/05/2010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67A14E6-2DC4-4521-B8ED-F6255929EA3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694F1C9E-88FC-41BF-B112-AE09502FE483}" type="datetimeFigureOut">
              <a:rPr lang="it-IT" smtClean="0"/>
              <a:pPr/>
              <a:t>24/05/2010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67A14E6-2DC4-4521-B8ED-F6255929EA3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694F1C9E-88FC-41BF-B112-AE09502FE483}" type="datetimeFigureOut">
              <a:rPr lang="it-IT" smtClean="0"/>
              <a:pPr/>
              <a:t>24/05/2010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67A14E6-2DC4-4521-B8ED-F6255929EA35}"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4F1C9E-88FC-41BF-B112-AE09502FE483}" type="datetimeFigureOut">
              <a:rPr lang="it-IT" smtClean="0"/>
              <a:pPr/>
              <a:t>24/05/2010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7A14E6-2DC4-4521-B8ED-F6255929EA35}"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ia.unisa.it/~ads/corso-security/www/CORSO-0304/ATM_0304/Glossario.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785794"/>
            <a:ext cx="7772400" cy="2528904"/>
          </a:xfrm>
        </p:spPr>
        <p:txBody>
          <a:bodyPr/>
          <a:lstStyle/>
          <a:p>
            <a:r>
              <a:rPr lang="it-IT" dirty="0" smtClean="0"/>
              <a:t>ATTACCHI AD ATM</a:t>
            </a:r>
            <a:endParaRPr lang="it-IT" dirty="0"/>
          </a:p>
        </p:txBody>
      </p:sp>
      <p:sp>
        <p:nvSpPr>
          <p:cNvPr id="3" name="Sottotitolo 2"/>
          <p:cNvSpPr>
            <a:spLocks noGrp="1"/>
          </p:cNvSpPr>
          <p:nvPr>
            <p:ph type="subTitle" idx="1"/>
          </p:nvPr>
        </p:nvSpPr>
        <p:spPr>
          <a:xfrm>
            <a:off x="500034" y="3500438"/>
            <a:ext cx="7854696" cy="1752600"/>
          </a:xfrm>
        </p:spPr>
        <p:txBody>
          <a:bodyPr>
            <a:normAutofit/>
          </a:bodyPr>
          <a:lstStyle/>
          <a:p>
            <a:r>
              <a:rPr lang="it-IT" dirty="0" smtClean="0"/>
              <a:t>Studente: Luca </a:t>
            </a:r>
            <a:r>
              <a:rPr lang="it-IT" dirty="0" err="1" smtClean="0"/>
              <a:t>Mortaro</a:t>
            </a:r>
            <a:endParaRPr lang="it-IT" dirty="0" smtClean="0"/>
          </a:p>
          <a:p>
            <a:r>
              <a:rPr lang="it-IT" dirty="0" smtClean="0"/>
              <a:t>Corso Elementi di Sicurezza Informatica</a:t>
            </a:r>
          </a:p>
          <a:p>
            <a:r>
              <a:rPr lang="it-IT" dirty="0" smtClean="0"/>
              <a:t>Anno Accademico 2009/2010</a:t>
            </a:r>
          </a:p>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normAutofit/>
          </a:bodyPr>
          <a:lstStyle/>
          <a:p>
            <a:r>
              <a:rPr lang="it-IT" dirty="0" smtClean="0"/>
              <a:t>Per accedere agli ATM vengono utilizzate delle schede, dette carte ATM( corredate di una banda magnetica e di un microchip) che hanno associato un codice PIN che l'utente deve digitare ogni volta che desidera effettuare un' operazione da uno sportello bancomat.</a:t>
            </a:r>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Il cliente inserisce la carta. Se la carta è valida il controllo passa allo stato successivo. Al primo passo possono accadere 3 eccezioni:</a:t>
            </a:r>
          </a:p>
          <a:p>
            <a:pPr>
              <a:buNone/>
            </a:pPr>
            <a:r>
              <a:rPr lang="it-IT" dirty="0" smtClean="0"/>
              <a:t>        1. </a:t>
            </a:r>
            <a:r>
              <a:rPr lang="it-IT" dirty="0" err="1" smtClean="0"/>
              <a:t>Time</a:t>
            </a:r>
            <a:r>
              <a:rPr lang="it-IT" dirty="0" smtClean="0"/>
              <a:t> out: il cliente non immette il PIN      entro un tempo limitato. La carta è restituita;</a:t>
            </a:r>
          </a:p>
          <a:p>
            <a:pPr>
              <a:buNone/>
            </a:pPr>
            <a:r>
              <a:rPr lang="it-IT" dirty="0" smtClean="0"/>
              <a:t>       2. Carta invalida: la carta non è riconosciuta ed è restituita;  </a:t>
            </a:r>
          </a:p>
          <a:p>
            <a:pPr>
              <a:buNone/>
            </a:pPr>
            <a:r>
              <a:rPr lang="it-IT" dirty="0" smtClean="0"/>
              <a:t>       3. Carta rubata: se la carta riconosciuta è rubata, questa è ritirata.</a:t>
            </a:r>
          </a:p>
          <a:p>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lstStyle/>
          <a:p>
            <a:endParaRPr lang="it-IT" dirty="0" smtClean="0"/>
          </a:p>
          <a:p>
            <a:endParaRPr lang="it-IT" dirty="0" smtClean="0"/>
          </a:p>
          <a:p>
            <a:endParaRPr lang="it-IT" dirty="0" smtClean="0"/>
          </a:p>
          <a:p>
            <a:r>
              <a:rPr lang="it-IT" dirty="0" smtClean="0"/>
              <a:t>Il funzionamento degli ATM è basato su due concetti fondamentali: PIN e PAN.</a:t>
            </a:r>
          </a:p>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normAutofit/>
          </a:bodyPr>
          <a:lstStyle/>
          <a:p>
            <a:r>
              <a:rPr lang="it-IT" dirty="0" smtClean="0"/>
              <a:t>Il </a:t>
            </a:r>
            <a:r>
              <a:rPr lang="it-IT" b="1" i="1" dirty="0" smtClean="0"/>
              <a:t>PIN</a:t>
            </a:r>
            <a:r>
              <a:rPr lang="it-IT" dirty="0" smtClean="0"/>
              <a:t> (Personal </a:t>
            </a:r>
            <a:r>
              <a:rPr lang="it-IT" dirty="0" err="1" smtClean="0"/>
              <a:t>Identification</a:t>
            </a:r>
            <a:r>
              <a:rPr lang="it-IT" dirty="0" smtClean="0"/>
              <a:t> </a:t>
            </a:r>
            <a:r>
              <a:rPr lang="it-IT" dirty="0" err="1" smtClean="0"/>
              <a:t>Number</a:t>
            </a:r>
            <a:r>
              <a:rPr lang="it-IT" dirty="0" smtClean="0"/>
              <a:t>) è usato dal possessore di conto per identificarsi alla banca che ha emesso la carta ATM ed è usato come mezzo per autenticare un’operazione finanziaria. </a:t>
            </a:r>
          </a:p>
          <a:p>
            <a:r>
              <a:rPr lang="it-IT" dirty="0" smtClean="0"/>
              <a:t>Poiché tali operazioni devono essere eseguite in modo sicuro è necessario che il PIN sia condiviso solamente tra l'utente e la banca che detiene il conto.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lstStyle/>
          <a:p>
            <a:r>
              <a:rPr lang="it-IT" dirty="0" smtClean="0"/>
              <a:t>Per mantenere segreto il PIN, durante la trasmissione tra l'ATM e la banca che detiene il conto, viene utilizzata una cifratura. Ma prima di essere cifrato il PIN è configurato in un buffer di 8-byte chiamato “</a:t>
            </a:r>
            <a:r>
              <a:rPr lang="it-IT" u="sng" dirty="0" smtClean="0"/>
              <a:t>PIN Block</a:t>
            </a:r>
            <a:r>
              <a:rPr lang="it-IT" dirty="0" smtClean="0"/>
              <a:t>” (PB). </a:t>
            </a:r>
          </a:p>
          <a:p>
            <a:r>
              <a:rPr lang="it-IT" dirty="0" smtClean="0"/>
              <a:t>Il risultato codificato è chiamato EPB (</a:t>
            </a:r>
            <a:r>
              <a:rPr lang="it-IT" u="sng" dirty="0" err="1" smtClean="0"/>
              <a:t>Encrypted</a:t>
            </a:r>
            <a:r>
              <a:rPr lang="it-IT" u="sng" dirty="0" smtClean="0"/>
              <a:t> PIN Block</a:t>
            </a:r>
            <a:r>
              <a:rPr lang="it-IT" dirty="0" smtClean="0"/>
              <a:t>).</a:t>
            </a:r>
          </a:p>
          <a:p>
            <a:endParaRPr lang="it-IT" dirty="0" smtClean="0"/>
          </a:p>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lstStyle/>
          <a:p>
            <a:r>
              <a:rPr lang="it-IT" dirty="0" smtClean="0"/>
              <a:t>Associato al conto di ogni utente c’è un numero di conto conosciuto come </a:t>
            </a:r>
            <a:r>
              <a:rPr lang="it-IT" b="1" i="1" dirty="0" smtClean="0"/>
              <a:t>PAN</a:t>
            </a:r>
            <a:r>
              <a:rPr lang="it-IT" dirty="0" smtClean="0"/>
              <a:t> (Personal Account </a:t>
            </a:r>
            <a:r>
              <a:rPr lang="it-IT" dirty="0" err="1" smtClean="0"/>
              <a:t>Number</a:t>
            </a:r>
            <a:r>
              <a:rPr lang="it-IT" dirty="0" smtClean="0"/>
              <a:t>). </a:t>
            </a:r>
          </a:p>
          <a:p>
            <a:endParaRPr lang="it-IT" dirty="0" smtClean="0"/>
          </a:p>
          <a:p>
            <a:endParaRPr lang="it-IT" dirty="0" smtClean="0"/>
          </a:p>
          <a:p>
            <a:r>
              <a:rPr lang="it-IT" dirty="0" smtClean="0"/>
              <a:t>La banca usa il PAN per identificare quale conto è usato per una transazione bancaria.</a:t>
            </a:r>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lstStyle/>
          <a:p>
            <a:r>
              <a:rPr lang="it-IT" dirty="0" smtClean="0"/>
              <a:t>Quando gli ATM e le reti </a:t>
            </a:r>
            <a:r>
              <a:rPr lang="it-IT" dirty="0" smtClean="0">
                <a:hlinkClick r:id="rId2"/>
              </a:rPr>
              <a:t>EFTPOS</a:t>
            </a:r>
            <a:r>
              <a:rPr lang="it-IT" dirty="0" smtClean="0"/>
              <a:t> (Electronic </a:t>
            </a:r>
            <a:r>
              <a:rPr lang="it-IT" dirty="0" err="1" smtClean="0"/>
              <a:t>Funds</a:t>
            </a:r>
            <a:r>
              <a:rPr lang="it-IT" dirty="0" smtClean="0"/>
              <a:t> Transfer at the Point </a:t>
            </a:r>
            <a:r>
              <a:rPr lang="it-IT" dirty="0" err="1" smtClean="0"/>
              <a:t>of</a:t>
            </a:r>
            <a:r>
              <a:rPr lang="it-IT" dirty="0" smtClean="0"/>
              <a:t> Sale) furono introdotti nei tardi anni '70, una chiave, detta chiave di zona, era condivisa direttamente tra le due banche che desideravano comunicare.</a:t>
            </a:r>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lstStyle/>
          <a:p>
            <a:r>
              <a:rPr lang="it-IT" dirty="0" smtClean="0"/>
              <a:t>Tale tecnica aveva 2 inconvenienti:</a:t>
            </a:r>
          </a:p>
          <a:p>
            <a:pPr>
              <a:buNone/>
            </a:pPr>
            <a:r>
              <a:rPr lang="it-IT" dirty="0" smtClean="0"/>
              <a:t>     1.  una banca non poteva comunicare con una nuova banca se non stabiliva prima la chiave di zona; </a:t>
            </a:r>
          </a:p>
          <a:p>
            <a:pPr>
              <a:buNone/>
            </a:pPr>
            <a:r>
              <a:rPr lang="it-IT" dirty="0" smtClean="0"/>
              <a:t>     2.  il processo per stabilire le chiavi di zona con tutte le banche, con cui si voleva comunicare, era oneroso in termini di  tempo e denaro.</a:t>
            </a:r>
          </a:p>
          <a:p>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lstStyle/>
          <a:p>
            <a:endParaRPr lang="it-IT" dirty="0" smtClean="0"/>
          </a:p>
          <a:p>
            <a:endParaRPr lang="it-IT" dirty="0" smtClean="0"/>
          </a:p>
          <a:p>
            <a:endParaRPr lang="it-IT" dirty="0" smtClean="0"/>
          </a:p>
          <a:p>
            <a:r>
              <a:rPr lang="it-IT" dirty="0" smtClean="0"/>
              <a:t>Perciò </a:t>
            </a:r>
            <a:r>
              <a:rPr lang="it-IT" dirty="0" smtClean="0"/>
              <a:t>si richiese l’uso di depositi dove poter memorizzare un gran numero di chiavi: gli </a:t>
            </a:r>
            <a:r>
              <a:rPr lang="it-IT" i="1" dirty="0" err="1" smtClean="0"/>
              <a:t>switch</a:t>
            </a:r>
            <a:r>
              <a:rPr lang="it-IT" dirty="0" smtClean="0"/>
              <a:t>.</a:t>
            </a:r>
          </a:p>
          <a:p>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lstStyle/>
          <a:p>
            <a:r>
              <a:rPr lang="it-IT" dirty="0" smtClean="0"/>
              <a:t>Un dispositivo ATM è connesso con la banca acquirente</a:t>
            </a:r>
          </a:p>
          <a:p>
            <a:r>
              <a:rPr lang="it-IT" dirty="0" smtClean="0"/>
              <a:t>La banca acquirente è collegata ad uno </a:t>
            </a:r>
            <a:r>
              <a:rPr lang="it-IT" dirty="0" err="1" smtClean="0"/>
              <a:t>switch</a:t>
            </a:r>
            <a:r>
              <a:rPr lang="it-IT" dirty="0" smtClean="0"/>
              <a:t>, col quale condivide una chiave</a:t>
            </a:r>
          </a:p>
          <a:p>
            <a:r>
              <a:rPr lang="it-IT" dirty="0" smtClean="0"/>
              <a:t>Per raggiungere la banca di destinazione la comunicazione può dover attraversare più </a:t>
            </a:r>
            <a:r>
              <a:rPr lang="it-IT" dirty="0" err="1" smtClean="0"/>
              <a:t>switch</a:t>
            </a:r>
            <a:endParaRPr lang="it-IT" dirty="0" smtClean="0"/>
          </a:p>
          <a:p>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  Storia ATM</a:t>
            </a:r>
          </a:p>
          <a:p>
            <a:r>
              <a:rPr lang="it-IT" dirty="0" smtClean="0"/>
              <a:t>  Funzionamento ATM</a:t>
            </a:r>
          </a:p>
          <a:p>
            <a:r>
              <a:rPr lang="it-IT" dirty="0" smtClean="0"/>
              <a:t>  Vulnerabilità ATM</a:t>
            </a:r>
          </a:p>
          <a:p>
            <a:r>
              <a:rPr lang="it-IT" dirty="0" smtClean="0"/>
              <a:t>  Attacchi all’ATM:</a:t>
            </a:r>
          </a:p>
          <a:p>
            <a:pPr marL="514350" indent="-514350">
              <a:buNone/>
            </a:pPr>
            <a:r>
              <a:rPr lang="it-IT" dirty="0" smtClean="0"/>
              <a:t>         1. Attacchi fisici</a:t>
            </a:r>
          </a:p>
          <a:p>
            <a:pPr marL="514350" indent="-514350">
              <a:buNone/>
            </a:pPr>
            <a:r>
              <a:rPr lang="it-IT" dirty="0" smtClean="0"/>
              <a:t>         2. </a:t>
            </a:r>
            <a:r>
              <a:rPr lang="it-IT" dirty="0" err="1" smtClean="0"/>
              <a:t>Lebanese</a:t>
            </a:r>
            <a:r>
              <a:rPr lang="it-IT" dirty="0" smtClean="0"/>
              <a:t> </a:t>
            </a:r>
            <a:r>
              <a:rPr lang="it-IT" dirty="0" err="1" smtClean="0"/>
              <a:t>Loop</a:t>
            </a:r>
            <a:endParaRPr lang="it-IT" dirty="0" smtClean="0"/>
          </a:p>
          <a:p>
            <a:pPr marL="514350" indent="-514350">
              <a:buNone/>
            </a:pPr>
            <a:r>
              <a:rPr lang="it-IT" dirty="0"/>
              <a:t> </a:t>
            </a:r>
            <a:r>
              <a:rPr lang="it-IT" dirty="0" smtClean="0"/>
              <a:t>        3. </a:t>
            </a:r>
            <a:r>
              <a:rPr lang="it-IT" dirty="0" err="1" smtClean="0"/>
              <a:t>Skimming</a:t>
            </a:r>
            <a:r>
              <a:rPr lang="it-IT" dirty="0" smtClean="0"/>
              <a:t> </a:t>
            </a:r>
            <a:r>
              <a:rPr lang="it-IT" dirty="0" err="1" smtClean="0"/>
              <a:t>attack</a:t>
            </a:r>
            <a:endParaRPr lang="it-IT" dirty="0" smtClean="0"/>
          </a:p>
          <a:p>
            <a:pPr marL="514350" indent="-514350">
              <a:buNone/>
            </a:pPr>
            <a:r>
              <a:rPr lang="it-IT" dirty="0"/>
              <a:t> </a:t>
            </a:r>
            <a:r>
              <a:rPr lang="it-IT" dirty="0" smtClean="0"/>
              <a:t>        4. Virus e </a:t>
            </a:r>
            <a:r>
              <a:rPr lang="it-IT" dirty="0" err="1" smtClean="0"/>
              <a:t>worm</a:t>
            </a:r>
            <a:endParaRPr lang="it-IT" dirty="0"/>
          </a:p>
          <a:p>
            <a:pPr marL="514350" indent="-514350">
              <a:buNone/>
            </a:pPr>
            <a:r>
              <a:rPr lang="it-IT" dirty="0" smtClean="0"/>
              <a:t>         5. </a:t>
            </a:r>
            <a:r>
              <a:rPr lang="it-IT" dirty="0" err="1" smtClean="0"/>
              <a:t>Phishing</a:t>
            </a:r>
            <a:endParaRPr lang="it-IT" dirty="0" smtClean="0"/>
          </a:p>
          <a:p>
            <a:pPr marL="514350" indent="-514350">
              <a:buNone/>
            </a:pPr>
            <a:r>
              <a:rPr lang="it-IT" dirty="0" smtClean="0"/>
              <a:t>         6. Insider </a:t>
            </a:r>
            <a:r>
              <a:rPr lang="it-IT" dirty="0" err="1" smtClean="0"/>
              <a:t>attack</a:t>
            </a:r>
            <a:endParaRPr lang="it-IT" dirty="0" smtClean="0"/>
          </a:p>
          <a:p>
            <a:pPr marL="514350" indent="-514350">
              <a:buNone/>
            </a:pPr>
            <a:r>
              <a:rPr lang="it-IT" dirty="0" smtClean="0"/>
              <a:t>         7. Competitor </a:t>
            </a:r>
            <a:r>
              <a:rPr lang="it-IT" dirty="0" err="1" smtClean="0"/>
              <a:t>Attack</a:t>
            </a:r>
            <a:r>
              <a:rPr lang="it-IT" dirty="0" smtClean="0"/>
              <a:t> </a:t>
            </a:r>
          </a:p>
          <a:p>
            <a:pPr marL="514350" indent="-514350">
              <a:buNone/>
            </a:pPr>
            <a:r>
              <a:rPr lang="it-IT" dirty="0" smtClean="0"/>
              <a:t>         8. </a:t>
            </a:r>
            <a:r>
              <a:rPr lang="it-IT" dirty="0" err="1" smtClean="0"/>
              <a:t>Decimalization</a:t>
            </a:r>
            <a:r>
              <a:rPr lang="it-IT" dirty="0" smtClean="0"/>
              <a:t> </a:t>
            </a:r>
            <a:r>
              <a:rPr lang="it-IT" dirty="0" err="1" smtClean="0"/>
              <a:t>attack</a:t>
            </a:r>
            <a:endParaRPr lang="it-IT" dirty="0" smtClean="0"/>
          </a:p>
          <a:p>
            <a:endParaRPr lang="it-IT" dirty="0" smtClean="0"/>
          </a:p>
          <a:p>
            <a:endParaRPr lang="it-IT" dirty="0" smtClean="0"/>
          </a:p>
          <a:p>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pic>
        <p:nvPicPr>
          <p:cNvPr id="4" name="Picture 2"/>
          <p:cNvPicPr>
            <a:picLocks noGrp="1" noChangeAspect="1" noChangeArrowheads="1"/>
          </p:cNvPicPr>
          <p:nvPr>
            <p:ph idx="1"/>
          </p:nvPr>
        </p:nvPicPr>
        <p:blipFill>
          <a:blip r:embed="rId2" cstate="print"/>
          <a:stretch>
            <a:fillRect/>
          </a:stretch>
        </p:blipFill>
        <p:spPr bwMode="auto">
          <a:xfrm>
            <a:off x="2071670" y="2143116"/>
            <a:ext cx="5072098"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normAutofit/>
          </a:bodyPr>
          <a:lstStyle/>
          <a:p>
            <a:r>
              <a:rPr lang="it-IT" dirty="0" smtClean="0"/>
              <a:t>L'utente inserisce la carta nello sportello ATM e digita il PIN.</a:t>
            </a:r>
          </a:p>
          <a:p>
            <a:r>
              <a:rPr lang="it-IT" dirty="0" smtClean="0"/>
              <a:t> La banca acquirente condivide una chiave, detta chiave di zona, con lo </a:t>
            </a:r>
            <a:r>
              <a:rPr lang="it-IT" dirty="0" err="1" smtClean="0"/>
              <a:t>switch</a:t>
            </a:r>
            <a:r>
              <a:rPr lang="it-IT" dirty="0" smtClean="0"/>
              <a:t> al quale è collegata.</a:t>
            </a:r>
          </a:p>
          <a:p>
            <a:r>
              <a:rPr lang="it-IT" dirty="0" smtClean="0"/>
              <a:t> La banca acquirente cifra il PIN con la sua chiave di zona e lo invia allo switch-1. </a:t>
            </a:r>
          </a:p>
          <a:p>
            <a:r>
              <a:rPr lang="it-IT" dirty="0" smtClean="0"/>
              <a:t>A questo punto lo switch-1 prende il PIN Block e lo invia allo switch-2, collegato alla banca detentrice del conto.  </a:t>
            </a:r>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normAutofit/>
          </a:bodyPr>
          <a:lstStyle/>
          <a:p>
            <a:r>
              <a:rPr lang="it-IT" dirty="0" smtClean="0"/>
              <a:t>La banca acquirente e la banca che detiene il conto hanno chiavi di zona diverse e quindi cifrature differenti del PIN. </a:t>
            </a:r>
          </a:p>
          <a:p>
            <a:r>
              <a:rPr lang="it-IT" dirty="0" smtClean="0"/>
              <a:t>Per questo motivo è necessario che i due </a:t>
            </a:r>
            <a:r>
              <a:rPr lang="it-IT" dirty="0" err="1" smtClean="0"/>
              <a:t>switch</a:t>
            </a:r>
            <a:r>
              <a:rPr lang="it-IT" dirty="0" smtClean="0"/>
              <a:t> gestiscano in modo opportuno la comunicazione tra le due banche, e quindi la manipolazione del PIN, in particolare lo switch-2 dovrà cifrare il PIN Block inviatogli dallo switch-1 in modo tale che la banca detentrice del conto possa decifrarlo in maniera corretta. </a:t>
            </a:r>
          </a:p>
          <a:p>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normAutofit fontScale="92500"/>
          </a:bodyPr>
          <a:lstStyle/>
          <a:p>
            <a:r>
              <a:rPr lang="it-IT" dirty="0" smtClean="0"/>
              <a:t>Esistono tre funzioni di base per la gestione dei PIN:</a:t>
            </a:r>
          </a:p>
          <a:p>
            <a:pPr>
              <a:buNone/>
            </a:pPr>
            <a:r>
              <a:rPr lang="it-IT" dirty="0" smtClean="0"/>
              <a:t>      1.     Cifratura del PIN;</a:t>
            </a:r>
          </a:p>
          <a:p>
            <a:pPr>
              <a:buNone/>
            </a:pPr>
            <a:r>
              <a:rPr lang="it-IT" dirty="0" smtClean="0"/>
              <a:t>      2.     Traduzione del PIN tra chiavi di zona;</a:t>
            </a:r>
          </a:p>
          <a:p>
            <a:pPr>
              <a:buNone/>
            </a:pPr>
            <a:r>
              <a:rPr lang="it-IT" dirty="0" smtClean="0"/>
              <a:t>      3.     Verifica del PIN. </a:t>
            </a:r>
          </a:p>
          <a:p>
            <a:r>
              <a:rPr lang="it-IT" dirty="0" smtClean="0"/>
              <a:t>La prima operazione è un processo banale. Il PIN viene formattato in  un blocco di 8 byte in chiaro e cifrato usando il DES o il 3DES (input/output 64 </a:t>
            </a:r>
            <a:r>
              <a:rPr lang="it-IT" dirty="0" err="1" smtClean="0"/>
              <a:t>bits</a:t>
            </a:r>
            <a:r>
              <a:rPr lang="it-IT" dirty="0" smtClean="0"/>
              <a:t>). </a:t>
            </a:r>
          </a:p>
          <a:p>
            <a:r>
              <a:rPr lang="it-IT" dirty="0" smtClean="0"/>
              <a:t>La seconda operazione indirizza la richiesta del possessore di conto dalla banca su cui si effettua la connessione, alla banca con la quale l’utente detiene il conto.</a:t>
            </a:r>
          </a:p>
          <a:p>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normAutofit/>
          </a:bodyPr>
          <a:lstStyle/>
          <a:p>
            <a:r>
              <a:rPr lang="it-IT" dirty="0" smtClean="0"/>
              <a:t> Questa operazione è effettuata perché le due banche hanno cifrature differenti del PIN, quindi lo switch-2 deve convertire (tradurre) il PIN Block inviatogli dallo switch-1 in modo tale che la banca detentrice del conto possa decifrarlo con la sua chiave di zona ed ottenere il PIN corretto.</a:t>
            </a:r>
          </a:p>
          <a:p>
            <a:r>
              <a:rPr lang="it-IT" dirty="0" smtClean="0"/>
              <a:t>La terza operazione serve alla banca per verificare se il PIN associato ad un conto è corretto.</a:t>
            </a:r>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normAutofit/>
          </a:bodyPr>
          <a:lstStyle/>
          <a:p>
            <a:r>
              <a:rPr lang="it-IT" dirty="0"/>
              <a:t>Il compito degli </a:t>
            </a:r>
            <a:r>
              <a:rPr lang="it-IT" dirty="0" err="1"/>
              <a:t>Auto-Teller-Machines</a:t>
            </a:r>
            <a:r>
              <a:rPr lang="it-IT" dirty="0"/>
              <a:t> </a:t>
            </a:r>
            <a:r>
              <a:rPr lang="it-IT" dirty="0" smtClean="0"/>
              <a:t> è quello di </a:t>
            </a:r>
            <a:r>
              <a:rPr lang="it-IT" dirty="0"/>
              <a:t>fornire un’interfaccia con l’utente, </a:t>
            </a:r>
            <a:r>
              <a:rPr lang="it-IT" dirty="0" smtClean="0"/>
              <a:t>pertanto prevedono </a:t>
            </a:r>
            <a:r>
              <a:rPr lang="it-IT" dirty="0"/>
              <a:t>periferiche di I/O come </a:t>
            </a:r>
            <a:r>
              <a:rPr lang="it-IT" dirty="0" smtClean="0"/>
              <a:t>monitor, tastiera</a:t>
            </a:r>
            <a:r>
              <a:rPr lang="it-IT" dirty="0"/>
              <a:t>, lettore di schede magnetiche </a:t>
            </a:r>
            <a:r>
              <a:rPr lang="it-IT" dirty="0" smtClean="0"/>
              <a:t>e/o </a:t>
            </a:r>
            <a:r>
              <a:rPr lang="it-IT" dirty="0" err="1" smtClean="0"/>
              <a:t>smartcard</a:t>
            </a:r>
            <a:r>
              <a:rPr lang="it-IT" dirty="0"/>
              <a:t>, un dispositivo per fornire il </a:t>
            </a:r>
            <a:r>
              <a:rPr lang="it-IT" dirty="0" smtClean="0"/>
              <a:t>denaro richiesto </a:t>
            </a:r>
            <a:r>
              <a:rPr lang="it-IT" dirty="0"/>
              <a:t>e una telecamera</a:t>
            </a:r>
            <a:r>
              <a:rPr lang="it-IT" dirty="0" smtClean="0"/>
              <a:t>.</a:t>
            </a:r>
          </a:p>
          <a:p>
            <a:pPr>
              <a:buNone/>
            </a:pPr>
            <a:endParaRPr lang="it-IT" dirty="0"/>
          </a:p>
          <a:p>
            <a:r>
              <a:rPr lang="it-IT" dirty="0" smtClean="0"/>
              <a:t>Gli </a:t>
            </a:r>
            <a:r>
              <a:rPr lang="it-IT" dirty="0"/>
              <a:t>ATM generalmente utilizzavano un </a:t>
            </a:r>
            <a:r>
              <a:rPr lang="it-IT" dirty="0" smtClean="0"/>
              <a:t>sistema operativo </a:t>
            </a:r>
            <a:r>
              <a:rPr lang="it-IT" dirty="0"/>
              <a:t>della </a:t>
            </a:r>
            <a:r>
              <a:rPr lang="it-IT" dirty="0" smtClean="0"/>
              <a:t>IBM (OS/2).</a:t>
            </a:r>
            <a:endParaRPr lang="it-IT" dirty="0"/>
          </a:p>
          <a:p>
            <a:pPr>
              <a:buNone/>
            </a:pPr>
            <a:r>
              <a:rPr lang="it-IT" dirty="0" smtClean="0"/>
              <a:t> </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Funzionamento ATM</a:t>
            </a:r>
            <a:endParaRPr lang="it-IT" dirty="0"/>
          </a:p>
        </p:txBody>
      </p:sp>
      <p:sp>
        <p:nvSpPr>
          <p:cNvPr id="3" name="Segnaposto contenuto 2"/>
          <p:cNvSpPr>
            <a:spLocks noGrp="1"/>
          </p:cNvSpPr>
          <p:nvPr>
            <p:ph idx="1"/>
          </p:nvPr>
        </p:nvSpPr>
        <p:spPr/>
        <p:txBody>
          <a:bodyPr>
            <a:normAutofit/>
          </a:bodyPr>
          <a:lstStyle/>
          <a:p>
            <a:endParaRPr lang="it-IT" dirty="0" smtClean="0"/>
          </a:p>
          <a:p>
            <a:endParaRPr lang="it-IT" dirty="0" smtClean="0"/>
          </a:p>
          <a:p>
            <a:endParaRPr lang="it-IT" dirty="0" smtClean="0"/>
          </a:p>
          <a:p>
            <a:r>
              <a:rPr lang="it-IT" dirty="0" smtClean="0"/>
              <a:t> Ora gli ATM usano Windows </a:t>
            </a:r>
            <a:r>
              <a:rPr lang="it-IT" dirty="0" err="1" smtClean="0"/>
              <a:t>Xp</a:t>
            </a:r>
            <a:r>
              <a:rPr lang="it-IT" dirty="0" smtClean="0"/>
              <a:t> e TCP/IP.</a:t>
            </a:r>
          </a:p>
          <a:p>
            <a:pPr>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8229600" cy="1143000"/>
          </a:xfrm>
        </p:spPr>
        <p:txBody>
          <a:bodyPr>
            <a:normAutofit fontScale="90000"/>
          </a:bodyPr>
          <a:lstStyle/>
          <a:p>
            <a:r>
              <a:rPr lang="it-IT" dirty="0" smtClean="0"/>
              <a:t>Funzionamento ATM</a:t>
            </a:r>
            <a:br>
              <a:rPr lang="it-IT" dirty="0" smtClean="0"/>
            </a:br>
            <a:r>
              <a:rPr lang="it-IT" dirty="0" smtClean="0"/>
              <a:t>Prelievo locale</a:t>
            </a:r>
            <a:endParaRPr lang="it-IT" dirty="0"/>
          </a:p>
        </p:txBody>
      </p:sp>
      <p:pic>
        <p:nvPicPr>
          <p:cNvPr id="1027" name="Picture 3"/>
          <p:cNvPicPr>
            <a:picLocks noGrp="1" noChangeAspect="1" noChangeArrowheads="1"/>
          </p:cNvPicPr>
          <p:nvPr>
            <p:ph idx="1"/>
          </p:nvPr>
        </p:nvPicPr>
        <p:blipFill>
          <a:blip r:embed="rId2" cstate="print"/>
          <a:stretch>
            <a:fillRect/>
          </a:stretch>
        </p:blipFill>
        <p:spPr bwMode="auto">
          <a:xfrm>
            <a:off x="1290637" y="2696369"/>
            <a:ext cx="6562725"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Funzionamento ATM</a:t>
            </a:r>
            <a:br>
              <a:rPr lang="it-IT" dirty="0" smtClean="0"/>
            </a:br>
            <a:r>
              <a:rPr lang="it-IT" dirty="0"/>
              <a:t>P</a:t>
            </a:r>
            <a:r>
              <a:rPr lang="it-IT" dirty="0" smtClean="0"/>
              <a:t>relievo remoto</a:t>
            </a:r>
            <a:endParaRPr lang="it-IT" dirty="0"/>
          </a:p>
        </p:txBody>
      </p:sp>
      <p:pic>
        <p:nvPicPr>
          <p:cNvPr id="2050" name="Picture 2"/>
          <p:cNvPicPr>
            <a:picLocks noGrp="1" noChangeAspect="1" noChangeArrowheads="1"/>
          </p:cNvPicPr>
          <p:nvPr>
            <p:ph idx="1"/>
          </p:nvPr>
        </p:nvPicPr>
        <p:blipFill>
          <a:blip r:embed="rId2" cstate="print"/>
          <a:stretch>
            <a:fillRect/>
          </a:stretch>
        </p:blipFill>
        <p:spPr bwMode="auto">
          <a:xfrm>
            <a:off x="1338262" y="2277269"/>
            <a:ext cx="6467475" cy="370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Vulnerabilità ATM</a:t>
            </a:r>
            <a:endParaRPr lang="it-IT" dirty="0"/>
          </a:p>
        </p:txBody>
      </p:sp>
      <p:sp>
        <p:nvSpPr>
          <p:cNvPr id="3" name="Segnaposto contenuto 2"/>
          <p:cNvSpPr>
            <a:spLocks noGrp="1"/>
          </p:cNvSpPr>
          <p:nvPr>
            <p:ph idx="1"/>
          </p:nvPr>
        </p:nvSpPr>
        <p:spPr/>
        <p:txBody>
          <a:bodyPr/>
          <a:lstStyle/>
          <a:p>
            <a:endParaRPr lang="it-IT" dirty="0" smtClean="0"/>
          </a:p>
          <a:p>
            <a:endParaRPr lang="it-IT" dirty="0" smtClean="0"/>
          </a:p>
          <a:p>
            <a:endParaRPr lang="it-IT" dirty="0" smtClean="0"/>
          </a:p>
          <a:p>
            <a:r>
              <a:rPr lang="it-IT" dirty="0" smtClean="0"/>
              <a:t>I punti in cui la rete EFTPOS è maggiormente vulnerabile sono i seguenti:</a:t>
            </a:r>
          </a:p>
          <a:p>
            <a:pPr>
              <a:buNone/>
            </a:pPr>
            <a:r>
              <a:rPr lang="it-IT" dirty="0" smtClean="0"/>
              <a:t>        </a:t>
            </a:r>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ATM</a:t>
            </a:r>
            <a:endParaRPr lang="it-IT" dirty="0"/>
          </a:p>
        </p:txBody>
      </p:sp>
      <p:sp>
        <p:nvSpPr>
          <p:cNvPr id="3" name="Segnaposto contenuto 2"/>
          <p:cNvSpPr>
            <a:spLocks noGrp="1"/>
          </p:cNvSpPr>
          <p:nvPr>
            <p:ph idx="1"/>
          </p:nvPr>
        </p:nvSpPr>
        <p:spPr/>
        <p:txBody>
          <a:bodyPr/>
          <a:lstStyle/>
          <a:p>
            <a:r>
              <a:rPr lang="it-IT" dirty="0" smtClean="0"/>
              <a:t>L’ ATM (</a:t>
            </a:r>
            <a:r>
              <a:rPr lang="it-IT" dirty="0" err="1" smtClean="0"/>
              <a:t>Automated</a:t>
            </a:r>
            <a:r>
              <a:rPr lang="it-IT" dirty="0" smtClean="0"/>
              <a:t> </a:t>
            </a:r>
            <a:r>
              <a:rPr lang="it-IT" dirty="0" err="1"/>
              <a:t>T</a:t>
            </a:r>
            <a:r>
              <a:rPr lang="it-IT" dirty="0" err="1" smtClean="0"/>
              <a:t>eller</a:t>
            </a:r>
            <a:r>
              <a:rPr lang="it-IT" dirty="0" smtClean="0"/>
              <a:t> </a:t>
            </a:r>
            <a:r>
              <a:rPr lang="it-IT" dirty="0" err="1" smtClean="0"/>
              <a:t>Machine</a:t>
            </a:r>
            <a:r>
              <a:rPr lang="it-IT" dirty="0" smtClean="0"/>
              <a:t>) in Italia è meglio conosciuto come sportello Bancomat ed è utilizzato da milioni di persone.</a:t>
            </a:r>
          </a:p>
          <a:p>
            <a:endParaRPr lang="it-IT" dirty="0"/>
          </a:p>
          <a:p>
            <a:pPr>
              <a:buNone/>
            </a:pPr>
            <a:endParaRPr lang="it-IT" dirty="0" smtClean="0"/>
          </a:p>
          <a:p>
            <a:r>
              <a:rPr lang="it-IT" dirty="0" smtClean="0"/>
              <a:t>Gli ATM sono dei veri punti di distribuzione di servizi bancari. </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Vulnerabilità ATM</a:t>
            </a:r>
            <a:endParaRPr lang="it-IT" dirty="0"/>
          </a:p>
        </p:txBody>
      </p:sp>
      <p:pic>
        <p:nvPicPr>
          <p:cNvPr id="2050" name="Picture 2"/>
          <p:cNvPicPr>
            <a:picLocks noGrp="1" noChangeAspect="1" noChangeArrowheads="1"/>
          </p:cNvPicPr>
          <p:nvPr>
            <p:ph idx="1"/>
          </p:nvPr>
        </p:nvPicPr>
        <p:blipFill>
          <a:blip r:embed="rId2" cstate="print"/>
          <a:stretch>
            <a:fillRect/>
          </a:stretch>
        </p:blipFill>
        <p:spPr bwMode="auto">
          <a:xfrm>
            <a:off x="2409825" y="3196431"/>
            <a:ext cx="4324350" cy="1866900"/>
          </a:xfrm>
          <a:prstGeom prst="rect">
            <a:avLst/>
          </a:prstGeom>
          <a:noFill/>
          <a:ln w="9525">
            <a:noFill/>
            <a:miter lim="800000"/>
            <a:headEnd/>
            <a:tailEnd/>
          </a:ln>
        </p:spPr>
      </p:pic>
      <p:sp>
        <p:nvSpPr>
          <p:cNvPr id="5" name="CasellaDiTesto 4"/>
          <p:cNvSpPr txBox="1"/>
          <p:nvPr/>
        </p:nvSpPr>
        <p:spPr>
          <a:xfrm>
            <a:off x="1571604" y="2000240"/>
            <a:ext cx="5572164" cy="400110"/>
          </a:xfrm>
          <a:prstGeom prst="rect">
            <a:avLst/>
          </a:prstGeom>
          <a:noFill/>
        </p:spPr>
        <p:txBody>
          <a:bodyPr wrap="square" rtlCol="0">
            <a:spAutoFit/>
          </a:bodyPr>
          <a:lstStyle/>
          <a:p>
            <a:r>
              <a:rPr lang="it-IT" sz="2000" dirty="0" smtClean="0"/>
              <a:t>1. Nello sportello ATM</a:t>
            </a:r>
            <a:endParaRPr lang="it-IT"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Vulnerabilità ATM</a:t>
            </a:r>
            <a:endParaRPr lang="it-IT" dirty="0"/>
          </a:p>
        </p:txBody>
      </p:sp>
      <p:sp>
        <p:nvSpPr>
          <p:cNvPr id="3" name="Segnaposto contenuto 2"/>
          <p:cNvSpPr>
            <a:spLocks noGrp="1"/>
          </p:cNvSpPr>
          <p:nvPr>
            <p:ph idx="1"/>
          </p:nvPr>
        </p:nvSpPr>
        <p:spPr/>
        <p:txBody>
          <a:bodyPr>
            <a:normAutofit/>
          </a:bodyPr>
          <a:lstStyle/>
          <a:p>
            <a:r>
              <a:rPr lang="it-IT" b="1" dirty="0" smtClean="0"/>
              <a:t>Per risolvere questo problema il cliente deve:</a:t>
            </a:r>
          </a:p>
          <a:p>
            <a:pPr>
              <a:buFont typeface="Courier New" pitchFamily="49" charset="0"/>
              <a:buChar char="o"/>
            </a:pPr>
            <a:r>
              <a:rPr lang="it-IT" dirty="0" smtClean="0"/>
              <a:t>accertarsi che non ci sia nessuno a spiarlo</a:t>
            </a:r>
          </a:p>
          <a:p>
            <a:pPr>
              <a:buNone/>
            </a:pPr>
            <a:r>
              <a:rPr lang="it-IT" dirty="0" smtClean="0"/>
              <a:t> mentre digita il PIN;</a:t>
            </a:r>
          </a:p>
          <a:p>
            <a:pPr>
              <a:buNone/>
            </a:pPr>
            <a:endParaRPr lang="it-IT" dirty="0" smtClean="0"/>
          </a:p>
          <a:p>
            <a:pPr>
              <a:buFont typeface="Courier New" pitchFamily="49" charset="0"/>
              <a:buChar char="o"/>
            </a:pPr>
            <a:r>
              <a:rPr lang="it-IT" dirty="0" smtClean="0"/>
              <a:t>verificare che lo sportello ATM sia integro;</a:t>
            </a:r>
          </a:p>
          <a:p>
            <a:pPr>
              <a:buFont typeface="Courier New" pitchFamily="49" charset="0"/>
              <a:buChar char="o"/>
            </a:pPr>
            <a:endParaRPr lang="it-IT" dirty="0" smtClean="0"/>
          </a:p>
          <a:p>
            <a:pPr>
              <a:buFont typeface="Courier New" pitchFamily="49" charset="0"/>
              <a:buChar char="o"/>
            </a:pPr>
            <a:r>
              <a:rPr lang="it-IT" dirty="0" smtClean="0"/>
              <a:t>non tenere la carta ATM ed il codice PIN nello stesso posto.</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Vulnerabilità ATM</a:t>
            </a:r>
            <a:endParaRPr lang="it-IT" dirty="0"/>
          </a:p>
        </p:txBody>
      </p:sp>
      <p:sp>
        <p:nvSpPr>
          <p:cNvPr id="3" name="Segnaposto contenuto 2"/>
          <p:cNvSpPr>
            <a:spLocks noGrp="1"/>
          </p:cNvSpPr>
          <p:nvPr>
            <p:ph idx="1"/>
          </p:nvPr>
        </p:nvSpPr>
        <p:spPr/>
        <p:txBody>
          <a:bodyPr>
            <a:normAutofit/>
          </a:bodyPr>
          <a:lstStyle/>
          <a:p>
            <a:r>
              <a:rPr lang="it-IT" dirty="0" smtClean="0"/>
              <a:t>Inoltre lo sportello ATM utilizza due metodi di protezione:</a:t>
            </a:r>
          </a:p>
          <a:p>
            <a:pPr>
              <a:buFont typeface="Courier New" pitchFamily="49" charset="0"/>
              <a:buChar char="o"/>
            </a:pPr>
            <a:r>
              <a:rPr lang="it-IT" dirty="0" smtClean="0"/>
              <a:t>se entro 30 secondi dall'erogazione del denaro l'utente non lo ritira il denaro viene ripreso dallo sportello;</a:t>
            </a:r>
          </a:p>
          <a:p>
            <a:pPr>
              <a:buFont typeface="Courier New" pitchFamily="49" charset="0"/>
              <a:buChar char="o"/>
            </a:pPr>
            <a:r>
              <a:rPr lang="it-IT" dirty="0" smtClean="0"/>
              <a:t>se l'utente inserisce per tre volte consecutive il PIN errato lo sportello non eroga il denaro e non restituisce la carta ATM.</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Vulnerabilità ATM</a:t>
            </a:r>
            <a:endParaRPr lang="it-IT" dirty="0"/>
          </a:p>
        </p:txBody>
      </p:sp>
      <p:sp>
        <p:nvSpPr>
          <p:cNvPr id="5" name="Segnaposto contenuto 4"/>
          <p:cNvSpPr>
            <a:spLocks noGrp="1"/>
          </p:cNvSpPr>
          <p:nvPr>
            <p:ph idx="1"/>
          </p:nvPr>
        </p:nvSpPr>
        <p:spPr/>
        <p:txBody>
          <a:bodyPr/>
          <a:lstStyle/>
          <a:p>
            <a:pPr>
              <a:buNone/>
            </a:pPr>
            <a:r>
              <a:rPr lang="it-IT" dirty="0" smtClean="0"/>
              <a:t>   2. Nella rete che unisce la banca acquirente con la banca detentrice del conto</a:t>
            </a:r>
            <a:endParaRPr lang="it-IT" dirty="0"/>
          </a:p>
        </p:txBody>
      </p:sp>
      <p:pic>
        <p:nvPicPr>
          <p:cNvPr id="3075" name="Picture 3"/>
          <p:cNvPicPr>
            <a:picLocks noChangeAspect="1" noChangeArrowheads="1"/>
          </p:cNvPicPr>
          <p:nvPr/>
        </p:nvPicPr>
        <p:blipFill>
          <a:blip r:embed="rId2" cstate="print"/>
          <a:srcRect/>
          <a:stretch>
            <a:fillRect/>
          </a:stretch>
        </p:blipFill>
        <p:spPr bwMode="auto">
          <a:xfrm>
            <a:off x="571472" y="2928934"/>
            <a:ext cx="8143932"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Vulnerabilità ATM</a:t>
            </a:r>
            <a:endParaRPr lang="it-IT" dirty="0"/>
          </a:p>
        </p:txBody>
      </p:sp>
      <p:sp>
        <p:nvSpPr>
          <p:cNvPr id="3" name="Segnaposto contenuto 2"/>
          <p:cNvSpPr>
            <a:spLocks noGrp="1"/>
          </p:cNvSpPr>
          <p:nvPr>
            <p:ph idx="1"/>
          </p:nvPr>
        </p:nvSpPr>
        <p:spPr/>
        <p:txBody>
          <a:bodyPr>
            <a:normAutofit/>
          </a:bodyPr>
          <a:lstStyle/>
          <a:p>
            <a:r>
              <a:rPr lang="it-IT" dirty="0" smtClean="0"/>
              <a:t>In questo caso ogni banca ed ogni </a:t>
            </a:r>
            <a:r>
              <a:rPr lang="it-IT" dirty="0" err="1" smtClean="0"/>
              <a:t>switch</a:t>
            </a:r>
            <a:r>
              <a:rPr lang="it-IT" dirty="0" smtClean="0"/>
              <a:t> deve rispettare i seguenti punti:</a:t>
            </a:r>
          </a:p>
          <a:p>
            <a:pPr>
              <a:buFont typeface="Courier New" pitchFamily="49" charset="0"/>
              <a:buChar char="o"/>
            </a:pPr>
            <a:r>
              <a:rPr lang="it-IT" dirty="0" smtClean="0"/>
              <a:t>aggiornare sistematicamente i dispositivi di sicurezza;</a:t>
            </a:r>
          </a:p>
          <a:p>
            <a:pPr>
              <a:buFont typeface="Courier New" pitchFamily="49" charset="0"/>
              <a:buChar char="o"/>
            </a:pPr>
            <a:r>
              <a:rPr lang="it-IT" dirty="0" smtClean="0"/>
              <a:t>essere vigile aumentando le verifiche</a:t>
            </a:r>
          </a:p>
          <a:p>
            <a:r>
              <a:rPr lang="it-IT" dirty="0" smtClean="0"/>
              <a:t>È abbastanza?</a:t>
            </a:r>
          </a:p>
          <a:p>
            <a:pPr>
              <a:buFont typeface="Courier New" pitchFamily="49" charset="0"/>
              <a:buChar char="o"/>
            </a:pPr>
            <a:r>
              <a:rPr lang="it-IT" dirty="0" smtClean="0"/>
              <a:t>No ogni punto della rete attraversato da un PIN Block deve essere </a:t>
            </a:r>
            <a:r>
              <a:rPr lang="it-IT" dirty="0" err="1" smtClean="0"/>
              <a:t>controllato…</a:t>
            </a:r>
            <a:endParaRPr lang="it-IT" dirty="0" smtClean="0"/>
          </a:p>
          <a:p>
            <a:pPr>
              <a:buNone/>
            </a:pPr>
            <a:r>
              <a:rPr lang="it-IT" dirty="0" smtClean="0"/>
              <a:t>                      ….. Possibili </a:t>
            </a:r>
            <a:r>
              <a:rPr lang="it-IT" dirty="0" err="1" smtClean="0"/>
              <a:t>sniffer</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Attacchi all’ATM</a:t>
            </a:r>
            <a:endParaRPr lang="it-IT" dirty="0"/>
          </a:p>
        </p:txBody>
      </p:sp>
      <p:sp>
        <p:nvSpPr>
          <p:cNvPr id="3" name="Segnaposto contenuto 2"/>
          <p:cNvSpPr>
            <a:spLocks noGrp="1"/>
          </p:cNvSpPr>
          <p:nvPr>
            <p:ph idx="1"/>
          </p:nvPr>
        </p:nvSpPr>
        <p:spPr/>
        <p:txBody>
          <a:bodyPr>
            <a:normAutofit/>
          </a:bodyPr>
          <a:lstStyle/>
          <a:p>
            <a:r>
              <a:rPr lang="it-IT" dirty="0" smtClean="0"/>
              <a:t>Nel 2008, il Consiglio europeo ATM Security Team (East) ha calcolato 383.951 sportelli automatici in Europa e oltre 1,5 milioni di sportelli automatici in tutto il mondo. </a:t>
            </a:r>
          </a:p>
          <a:p>
            <a:r>
              <a:rPr lang="it-IT" dirty="0" smtClean="0"/>
              <a:t>Il 72% del numero totale di distributori automatici di banconote europee si trova in cinque paesi: Regno Unito, Spagna, Germania, Francia e Italia.</a:t>
            </a:r>
          </a:p>
          <a:p>
            <a:r>
              <a:rPr lang="it-IT" dirty="0" smtClean="0"/>
              <a:t> Il numero totale di distributori automatici europeo è aumentata del 6% rispetto all'anno precedente.</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Attacchi all’ATM</a:t>
            </a:r>
            <a:endParaRPr lang="it-IT" dirty="0"/>
          </a:p>
        </p:txBody>
      </p:sp>
      <p:sp>
        <p:nvSpPr>
          <p:cNvPr id="3" name="Segnaposto contenuto 2"/>
          <p:cNvSpPr>
            <a:spLocks noGrp="1"/>
          </p:cNvSpPr>
          <p:nvPr>
            <p:ph idx="1"/>
          </p:nvPr>
        </p:nvSpPr>
        <p:spPr/>
        <p:txBody>
          <a:bodyPr/>
          <a:lstStyle/>
          <a:p>
            <a:r>
              <a:rPr lang="it-IT" dirty="0" smtClean="0"/>
              <a:t>Con l'aumento del numero di sportelli automatici in Europa vi è stato anche un aumento significativo del numero totale degli attacchi segnalati ATM </a:t>
            </a:r>
          </a:p>
          <a:p>
            <a:r>
              <a:rPr lang="it-IT" dirty="0" smtClean="0"/>
              <a:t>Il totale delle perdite hanno raggiunto 485,15 milioni di euro nel 2008.</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Attacchi all’ATM</a:t>
            </a:r>
            <a:endParaRPr lang="it-IT" dirty="0"/>
          </a:p>
        </p:txBody>
      </p:sp>
      <p:pic>
        <p:nvPicPr>
          <p:cNvPr id="4098" name="Picture 2"/>
          <p:cNvPicPr>
            <a:picLocks noGrp="1" noChangeAspect="1" noChangeArrowheads="1"/>
          </p:cNvPicPr>
          <p:nvPr>
            <p:ph idx="1"/>
          </p:nvPr>
        </p:nvPicPr>
        <p:blipFill>
          <a:blip r:embed="rId2" cstate="print"/>
          <a:stretch>
            <a:fillRect/>
          </a:stretch>
        </p:blipFill>
        <p:spPr bwMode="auto">
          <a:xfrm>
            <a:off x="1271587" y="2024856"/>
            <a:ext cx="6600825"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Attacchi all’ATM</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  Un recente rapporto pubblicato dalla East dice che nel 2008, i reati connessi ATM in Europa, sono aumentati del 149% rispetto all'anno precedente.</a:t>
            </a:r>
          </a:p>
          <a:p>
            <a:pPr>
              <a:buNone/>
            </a:pPr>
            <a:r>
              <a:rPr lang="it-IT" dirty="0" smtClean="0"/>
              <a:t> </a:t>
            </a:r>
          </a:p>
          <a:p>
            <a:r>
              <a:rPr lang="it-IT" dirty="0" smtClean="0"/>
              <a:t>Secondo il rapporto, questo aumento delle frodi ATM è legato principalmente ad un aumento drammatico dei cosiddetti attacchi di </a:t>
            </a:r>
            <a:r>
              <a:rPr lang="it-IT" dirty="0" err="1" smtClean="0"/>
              <a:t>ATM-skimming</a:t>
            </a:r>
            <a:r>
              <a:rPr lang="it-IT" dirty="0" smtClean="0"/>
              <a:t>.</a:t>
            </a:r>
          </a:p>
          <a:p>
            <a:r>
              <a:rPr lang="it-IT" dirty="0" smtClean="0"/>
              <a:t> Nel corso del 2008, un totale di 10.302 </a:t>
            </a:r>
            <a:r>
              <a:rPr lang="it-IT" dirty="0" smtClean="0"/>
              <a:t>incidenti di card </a:t>
            </a:r>
            <a:r>
              <a:rPr lang="it-IT" dirty="0" err="1" smtClean="0"/>
              <a:t>skimming</a:t>
            </a:r>
            <a:r>
              <a:rPr lang="it-IT" dirty="0" smtClean="0"/>
              <a:t> </a:t>
            </a:r>
            <a:r>
              <a:rPr lang="it-IT" dirty="0" smtClean="0"/>
              <a:t>sono stati segnalati in Europa.</a:t>
            </a:r>
          </a:p>
          <a:p>
            <a:endParaRPr lang="it-IT" dirty="0" smtClean="0"/>
          </a:p>
          <a:p>
            <a:r>
              <a:rPr lang="it-IT" dirty="0" smtClean="0"/>
              <a:t> Ma più inquietante sono le recenti notizie di attacchi che sfruttano prontamente </a:t>
            </a:r>
            <a:r>
              <a:rPr lang="it-IT" dirty="0" err="1" smtClean="0"/>
              <a:t>malware</a:t>
            </a:r>
            <a:r>
              <a:rPr lang="it-IT" dirty="0" smtClean="0"/>
              <a:t> disponibile e avanzato che ha infettato le reti ATM e ATM stessi.</a:t>
            </a:r>
          </a:p>
          <a:p>
            <a:pPr>
              <a:buNone/>
            </a:pP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Attacchi ATM</a:t>
            </a:r>
            <a:endParaRPr lang="it-IT" dirty="0"/>
          </a:p>
        </p:txBody>
      </p:sp>
      <p:sp>
        <p:nvSpPr>
          <p:cNvPr id="3" name="Segnaposto contenuto 2"/>
          <p:cNvSpPr>
            <a:spLocks noGrp="1"/>
          </p:cNvSpPr>
          <p:nvPr>
            <p:ph idx="1"/>
          </p:nvPr>
        </p:nvSpPr>
        <p:spPr/>
        <p:txBody>
          <a:bodyPr>
            <a:normAutofit lnSpcReduction="10000"/>
          </a:bodyPr>
          <a:lstStyle/>
          <a:p>
            <a:r>
              <a:rPr lang="it-IT" dirty="0" smtClean="0"/>
              <a:t>Secondo la stessa relazione, le aggressioni contro gli utenti dei distributori automatici di banconote europee sono diminuite del 29% principalmente a causa di una diminuzione del numero di rapine segnalate. </a:t>
            </a:r>
          </a:p>
          <a:p>
            <a:r>
              <a:rPr lang="it-IT" dirty="0" smtClean="0"/>
              <a:t>Tuttavia i casi di ATM attacchi fisici contro gli stessi sportelli automatici sono aumentati del 32%. </a:t>
            </a:r>
          </a:p>
          <a:p>
            <a:r>
              <a:rPr lang="it-IT" dirty="0" smtClean="0"/>
              <a:t>Nonostante le perdite di denaro per questi attacchi sono inferiori a quelli di altri crimini di ATM, questi attacchi continueranno a rimanere di grande preoccupazione per l'industria.</a:t>
            </a:r>
          </a:p>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ATM</a:t>
            </a:r>
            <a:endParaRPr lang="it-IT" dirty="0"/>
          </a:p>
        </p:txBody>
      </p:sp>
      <p:sp>
        <p:nvSpPr>
          <p:cNvPr id="3" name="Segnaposto contenuto 2"/>
          <p:cNvSpPr>
            <a:spLocks noGrp="1"/>
          </p:cNvSpPr>
          <p:nvPr>
            <p:ph idx="1"/>
          </p:nvPr>
        </p:nvSpPr>
        <p:spPr/>
        <p:txBody>
          <a:bodyPr>
            <a:normAutofit/>
          </a:bodyPr>
          <a:lstStyle/>
          <a:p>
            <a:r>
              <a:rPr lang="it-IT" dirty="0" smtClean="0"/>
              <a:t>Prelievo contanti</a:t>
            </a:r>
          </a:p>
          <a:p>
            <a:r>
              <a:rPr lang="it-IT" dirty="0" smtClean="0"/>
              <a:t>Versamento contanti/assegni</a:t>
            </a:r>
          </a:p>
          <a:p>
            <a:r>
              <a:rPr lang="it-IT" dirty="0" smtClean="0"/>
              <a:t>Ricarica delle carte prepagate per telefoni cellulari</a:t>
            </a:r>
          </a:p>
          <a:p>
            <a:r>
              <a:rPr lang="it-IT" dirty="0" smtClean="0"/>
              <a:t>Informazioni conti</a:t>
            </a:r>
          </a:p>
          <a:p>
            <a:r>
              <a:rPr lang="it-IT" dirty="0" smtClean="0"/>
              <a:t>Pagamenti e utenze</a:t>
            </a:r>
          </a:p>
          <a:p>
            <a:r>
              <a:rPr lang="it-IT" dirty="0" smtClean="0"/>
              <a:t>Donazioni</a:t>
            </a:r>
          </a:p>
          <a:p>
            <a:r>
              <a:rPr lang="it-IT" dirty="0" smtClean="0"/>
              <a:t>Pagamento dei biglietti aerei </a:t>
            </a:r>
          </a:p>
          <a:p>
            <a:r>
              <a:rPr lang="it-IT" dirty="0" err="1" smtClean="0"/>
              <a:t>Etc…</a:t>
            </a:r>
            <a:endParaRPr lang="it-IT" dirty="0" smtClean="0"/>
          </a:p>
        </p:txBody>
      </p:sp>
      <p:pic>
        <p:nvPicPr>
          <p:cNvPr id="4" name="Immagine 3" descr="banc.jpg"/>
          <p:cNvPicPr>
            <a:picLocks noChangeAspect="1"/>
          </p:cNvPicPr>
          <p:nvPr/>
        </p:nvPicPr>
        <p:blipFill>
          <a:blip r:embed="rId3" cstate="print"/>
          <a:stretch>
            <a:fillRect/>
          </a:stretch>
        </p:blipFill>
        <p:spPr>
          <a:xfrm>
            <a:off x="5786446" y="3286124"/>
            <a:ext cx="3357554" cy="314327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Attacchi ATM</a:t>
            </a:r>
            <a:endParaRPr lang="it-IT" dirty="0"/>
          </a:p>
        </p:txBody>
      </p:sp>
      <p:pic>
        <p:nvPicPr>
          <p:cNvPr id="5122" name="Picture 2"/>
          <p:cNvPicPr>
            <a:picLocks noGrp="1" noChangeAspect="1" noChangeArrowheads="1"/>
          </p:cNvPicPr>
          <p:nvPr>
            <p:ph idx="1"/>
          </p:nvPr>
        </p:nvPicPr>
        <p:blipFill>
          <a:blip r:embed="rId2" cstate="print"/>
          <a:stretch>
            <a:fillRect/>
          </a:stretch>
        </p:blipFill>
        <p:spPr bwMode="auto">
          <a:xfrm>
            <a:off x="1909762" y="2753519"/>
            <a:ext cx="5324475"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Attacchi fisici</a:t>
            </a:r>
            <a:endParaRPr lang="it-IT" dirty="0"/>
          </a:p>
        </p:txBody>
      </p:sp>
      <p:sp>
        <p:nvSpPr>
          <p:cNvPr id="3" name="Segnaposto contenuto 2"/>
          <p:cNvSpPr>
            <a:spLocks noGrp="1"/>
          </p:cNvSpPr>
          <p:nvPr>
            <p:ph idx="1"/>
          </p:nvPr>
        </p:nvSpPr>
        <p:spPr/>
        <p:txBody>
          <a:bodyPr/>
          <a:lstStyle/>
          <a:p>
            <a:r>
              <a:rPr lang="it-IT" dirty="0" smtClean="0"/>
              <a:t>L’attacco fisico è il meno sofisticato, ma è efficace!</a:t>
            </a:r>
            <a:endParaRPr lang="it-IT" dirty="0"/>
          </a:p>
        </p:txBody>
      </p:sp>
      <p:pic>
        <p:nvPicPr>
          <p:cNvPr id="5" name="Immagine 4" descr="escavatore2.jpg"/>
          <p:cNvPicPr>
            <a:picLocks noChangeAspect="1"/>
          </p:cNvPicPr>
          <p:nvPr/>
        </p:nvPicPr>
        <p:blipFill>
          <a:blip r:embed="rId2" cstate="print"/>
          <a:stretch>
            <a:fillRect/>
          </a:stretch>
        </p:blipFill>
        <p:spPr>
          <a:xfrm>
            <a:off x="2857488" y="2857496"/>
            <a:ext cx="3286148" cy="3071834"/>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Attacchi fisici</a:t>
            </a:r>
            <a:endParaRPr lang="it-IT" dirty="0"/>
          </a:p>
        </p:txBody>
      </p:sp>
      <p:pic>
        <p:nvPicPr>
          <p:cNvPr id="4" name="Segnaposto contenuto 3" descr="122539_482964_DSC_9772_8804287_medium.jpg"/>
          <p:cNvPicPr>
            <a:picLocks noGrp="1" noChangeAspect="1"/>
          </p:cNvPicPr>
          <p:nvPr>
            <p:ph idx="1"/>
          </p:nvPr>
        </p:nvPicPr>
        <p:blipFill>
          <a:blip r:embed="rId2" cstate="print"/>
          <a:stretch>
            <a:fillRect/>
          </a:stretch>
        </p:blipFill>
        <p:spPr>
          <a:xfrm>
            <a:off x="1639191" y="1935163"/>
            <a:ext cx="5865617" cy="4389437"/>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Attacchi fisici</a:t>
            </a:r>
            <a:endParaRPr lang="it-IT" dirty="0"/>
          </a:p>
        </p:txBody>
      </p:sp>
      <p:pic>
        <p:nvPicPr>
          <p:cNvPr id="4" name="Segnaposto contenuto 3" descr="122540_482965_DSC_9754_8804266_medium.jpg"/>
          <p:cNvPicPr>
            <a:picLocks noGrp="1" noChangeAspect="1"/>
          </p:cNvPicPr>
          <p:nvPr>
            <p:ph idx="1"/>
          </p:nvPr>
        </p:nvPicPr>
        <p:blipFill>
          <a:blip r:embed="rId2" cstate="print"/>
          <a:stretch>
            <a:fillRect/>
          </a:stretch>
        </p:blipFill>
        <p:spPr>
          <a:xfrm>
            <a:off x="1639191" y="1935163"/>
            <a:ext cx="5865617" cy="4389437"/>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Attacchi fisici</a:t>
            </a:r>
            <a:endParaRPr lang="it-IT" dirty="0"/>
          </a:p>
        </p:txBody>
      </p:sp>
      <p:sp>
        <p:nvSpPr>
          <p:cNvPr id="3" name="Segnaposto contenuto 2"/>
          <p:cNvSpPr>
            <a:spLocks noGrp="1"/>
          </p:cNvSpPr>
          <p:nvPr>
            <p:ph idx="1"/>
          </p:nvPr>
        </p:nvSpPr>
        <p:spPr/>
        <p:txBody>
          <a:bodyPr/>
          <a:lstStyle/>
          <a:p>
            <a:r>
              <a:rPr lang="it-IT" dirty="0" smtClean="0">
                <a:latin typeface="+mj-lt"/>
              </a:rPr>
              <a:t>Articolo del quotidiano  “Il Resto Del Carlino”:</a:t>
            </a:r>
          </a:p>
          <a:p>
            <a:r>
              <a:rPr lang="it-IT" dirty="0" smtClean="0">
                <a:latin typeface="+mj-lt"/>
              </a:rPr>
              <a:t>Reggio </a:t>
            </a:r>
            <a:r>
              <a:rPr lang="it-IT" dirty="0" smtClean="0">
                <a:latin typeface="+mj-lt"/>
              </a:rPr>
              <a:t>Emilia, 23 gennaio 2010. Hanno usato un escavatore rubato, che hanno poi abbandonato sul posto, per asportare la cassa bancomat della filiale del Credito emiliano di </a:t>
            </a:r>
            <a:r>
              <a:rPr lang="it-IT" dirty="0" err="1" smtClean="0">
                <a:latin typeface="+mj-lt"/>
              </a:rPr>
              <a:t>Bibbiano</a:t>
            </a:r>
            <a:r>
              <a:rPr lang="it-IT" dirty="0" smtClean="0">
                <a:latin typeface="+mj-lt"/>
              </a:rPr>
              <a:t>, nella </a:t>
            </a:r>
            <a:r>
              <a:rPr lang="it-IT" dirty="0" err="1" smtClean="0">
                <a:latin typeface="+mj-lt"/>
              </a:rPr>
              <a:t>Val</a:t>
            </a:r>
            <a:r>
              <a:rPr lang="it-IT" dirty="0" smtClean="0">
                <a:latin typeface="+mj-lt"/>
              </a:rPr>
              <a:t> d’Enza reggiana.</a:t>
            </a:r>
          </a:p>
          <a:p>
            <a:r>
              <a:rPr lang="it-IT" dirty="0" smtClean="0">
                <a:latin typeface="+mj-lt"/>
              </a:rPr>
              <a:t> L’hanno poi caricata su un furgone e sono fuggiti, con un bottino di circa 40 mila </a:t>
            </a:r>
            <a:r>
              <a:rPr lang="it-IT" dirty="0" smtClean="0">
                <a:latin typeface="+mj-lt"/>
              </a:rPr>
              <a:t>euro.</a:t>
            </a:r>
            <a:endParaRPr lang="it-IT" dirty="0" smtClean="0">
              <a:latin typeface="+mj-lt"/>
            </a:endParaRPr>
          </a:p>
          <a:p>
            <a:endParaRPr lang="it-IT" dirty="0">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Attacchi fisici</a:t>
            </a:r>
            <a:endParaRPr lang="it-IT" dirty="0"/>
          </a:p>
        </p:txBody>
      </p:sp>
      <p:sp>
        <p:nvSpPr>
          <p:cNvPr id="3" name="Segnaposto contenuto 2"/>
          <p:cNvSpPr>
            <a:spLocks noGrp="1"/>
          </p:cNvSpPr>
          <p:nvPr>
            <p:ph idx="1"/>
          </p:nvPr>
        </p:nvSpPr>
        <p:spPr/>
        <p:txBody>
          <a:bodyPr>
            <a:normAutofit fontScale="92500"/>
          </a:bodyPr>
          <a:lstStyle/>
          <a:p>
            <a:r>
              <a:rPr lang="it-IT" dirty="0" smtClean="0"/>
              <a:t>Gli attacchi fisici sono effettuati con l'intenzione di accedere al denaro contante all'interno della cassaforte bancomat.</a:t>
            </a:r>
          </a:p>
          <a:p>
            <a:r>
              <a:rPr lang="it-IT" dirty="0" smtClean="0"/>
              <a:t> Alcuni dei metodi più comuni comprendono </a:t>
            </a:r>
          </a:p>
          <a:p>
            <a:r>
              <a:rPr lang="it-IT" dirty="0" smtClean="0"/>
              <a:t>attacchi esplosivi (gas e non-gas) e di taglio (ad esempio fiamma ossidrica, lancia termica, punta di diamante). </a:t>
            </a:r>
          </a:p>
          <a:p>
            <a:r>
              <a:rPr lang="it-IT" dirty="0" smtClean="0"/>
              <a:t>Rapina può verificarsi anche quando i distributori automatici sono sotto manutenzione. Il Personale che trasporta il denaro da o verso un bancomat è attaccato, o quando la cassetta di sicurezza ATM è aperta e le cassette di cassa sostituite.</a:t>
            </a: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Lebanese</a:t>
            </a:r>
            <a:r>
              <a:rPr lang="it-IT" dirty="0" smtClean="0"/>
              <a:t> </a:t>
            </a:r>
            <a:r>
              <a:rPr lang="it-IT" dirty="0" err="1" smtClean="0"/>
              <a:t>loop</a:t>
            </a:r>
            <a:endParaRPr lang="it-IT" dirty="0"/>
          </a:p>
        </p:txBody>
      </p:sp>
      <p:sp>
        <p:nvSpPr>
          <p:cNvPr id="3" name="Segnaposto contenuto 2"/>
          <p:cNvSpPr>
            <a:spLocks noGrp="1"/>
          </p:cNvSpPr>
          <p:nvPr>
            <p:ph idx="1"/>
          </p:nvPr>
        </p:nvSpPr>
        <p:spPr/>
        <p:txBody>
          <a:bodyPr/>
          <a:lstStyle/>
          <a:p>
            <a:r>
              <a:rPr lang="it-IT" dirty="0" smtClean="0"/>
              <a:t>Con la tecnica chiamata </a:t>
            </a:r>
            <a:r>
              <a:rPr lang="it-IT" dirty="0" err="1" smtClean="0"/>
              <a:t>Lebanese</a:t>
            </a:r>
            <a:r>
              <a:rPr lang="it-IT" dirty="0" smtClean="0"/>
              <a:t> </a:t>
            </a:r>
            <a:r>
              <a:rPr lang="it-IT" dirty="0" err="1" smtClean="0"/>
              <a:t>loop</a:t>
            </a:r>
            <a:r>
              <a:rPr lang="it-IT" dirty="0" smtClean="0"/>
              <a:t> il truffatore entra in possesso del Bancomat e del relativo Pin.</a:t>
            </a:r>
          </a:p>
          <a:p>
            <a:r>
              <a:rPr lang="it-IT" dirty="0" smtClean="0"/>
              <a:t>Sullo sportello di prelievo automatico viene applicato un dispositivo che, una volta inserita la carta la trattiene in modo che il distributore non riesca più a restituirla</a:t>
            </a:r>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Lebanese</a:t>
            </a:r>
            <a:r>
              <a:rPr lang="it-IT" dirty="0" smtClean="0"/>
              <a:t> </a:t>
            </a:r>
            <a:r>
              <a:rPr lang="it-IT" dirty="0" err="1" smtClean="0"/>
              <a:t>loop</a:t>
            </a:r>
            <a:endParaRPr lang="it-IT" dirty="0"/>
          </a:p>
        </p:txBody>
      </p:sp>
      <p:pic>
        <p:nvPicPr>
          <p:cNvPr id="6146" name="Picture 2"/>
          <p:cNvPicPr>
            <a:picLocks noGrp="1" noChangeAspect="1" noChangeArrowheads="1"/>
          </p:cNvPicPr>
          <p:nvPr>
            <p:ph idx="1"/>
          </p:nvPr>
        </p:nvPicPr>
        <p:blipFill>
          <a:blip r:embed="rId2" cstate="print"/>
          <a:stretch>
            <a:fillRect/>
          </a:stretch>
        </p:blipFill>
        <p:spPr bwMode="auto">
          <a:xfrm>
            <a:off x="771525" y="2739231"/>
            <a:ext cx="760095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Lebanese</a:t>
            </a:r>
            <a:r>
              <a:rPr lang="it-IT" dirty="0" smtClean="0"/>
              <a:t> </a:t>
            </a:r>
            <a:r>
              <a:rPr lang="it-IT" dirty="0" err="1" smtClean="0"/>
              <a:t>loop</a:t>
            </a:r>
            <a:endParaRPr lang="it-IT" dirty="0"/>
          </a:p>
        </p:txBody>
      </p:sp>
      <p:sp>
        <p:nvSpPr>
          <p:cNvPr id="3" name="Segnaposto contenuto 2"/>
          <p:cNvSpPr>
            <a:spLocks noGrp="1"/>
          </p:cNvSpPr>
          <p:nvPr>
            <p:ph idx="1"/>
          </p:nvPr>
        </p:nvSpPr>
        <p:spPr/>
        <p:txBody>
          <a:bodyPr/>
          <a:lstStyle/>
          <a:p>
            <a:r>
              <a:rPr lang="it-IT" dirty="0" smtClean="0"/>
              <a:t>A questo punto può intervenire il truffatore che, fingendo di prestare soccorso al cliente davanti allo sportello, lo invita a digitare nuovamente il PIN consentendogli cosi di memorizzarlo</a:t>
            </a:r>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Lebanese</a:t>
            </a:r>
            <a:r>
              <a:rPr lang="it-IT" dirty="0" smtClean="0"/>
              <a:t> </a:t>
            </a:r>
            <a:r>
              <a:rPr lang="it-IT" dirty="0" err="1" smtClean="0"/>
              <a:t>loop</a:t>
            </a:r>
            <a:endParaRPr lang="it-IT" dirty="0"/>
          </a:p>
        </p:txBody>
      </p:sp>
      <p:pic>
        <p:nvPicPr>
          <p:cNvPr id="7170" name="Picture 2"/>
          <p:cNvPicPr>
            <a:picLocks noGrp="1" noChangeAspect="1" noChangeArrowheads="1"/>
          </p:cNvPicPr>
          <p:nvPr>
            <p:ph idx="1"/>
          </p:nvPr>
        </p:nvPicPr>
        <p:blipFill>
          <a:blip r:embed="rId2" cstate="print"/>
          <a:stretch>
            <a:fillRect/>
          </a:stretch>
        </p:blipFill>
        <p:spPr bwMode="auto">
          <a:xfrm>
            <a:off x="800100" y="2772569"/>
            <a:ext cx="75438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ATM</a:t>
            </a:r>
            <a:endParaRPr lang="it-IT" dirty="0"/>
          </a:p>
        </p:txBody>
      </p:sp>
      <p:sp>
        <p:nvSpPr>
          <p:cNvPr id="3" name="Segnaposto contenuto 2"/>
          <p:cNvSpPr>
            <a:spLocks noGrp="1"/>
          </p:cNvSpPr>
          <p:nvPr>
            <p:ph idx="1"/>
          </p:nvPr>
        </p:nvSpPr>
        <p:spPr/>
        <p:txBody>
          <a:bodyPr>
            <a:normAutofit/>
          </a:bodyPr>
          <a:lstStyle/>
          <a:p>
            <a:r>
              <a:rPr lang="it-IT" dirty="0" smtClean="0"/>
              <a:t>Il primo Bancomat fu sviluppato dalla società inglese De La Rue e installato a </a:t>
            </a:r>
            <a:r>
              <a:rPr lang="it-IT" dirty="0" err="1" smtClean="0"/>
              <a:t>Enfield</a:t>
            </a:r>
            <a:r>
              <a:rPr lang="it-IT" dirty="0" smtClean="0"/>
              <a:t> Town (zona nord di Londra) il 27 giugno 1967 presso la Barclays </a:t>
            </a:r>
            <a:r>
              <a:rPr lang="it-IT" dirty="0" err="1" smtClean="0"/>
              <a:t>Bank</a:t>
            </a:r>
            <a:r>
              <a:rPr lang="it-IT" dirty="0" smtClean="0"/>
              <a:t>.</a:t>
            </a:r>
          </a:p>
          <a:p>
            <a:pPr>
              <a:buNone/>
            </a:pPr>
            <a:endParaRPr lang="it-IT" dirty="0" smtClean="0"/>
          </a:p>
          <a:p>
            <a:r>
              <a:rPr lang="it-IT" dirty="0" smtClean="0"/>
              <a:t> In Italia compare nel 1976, a Ferrara: la Cassa di Risparmio di Ferrara fu la prima banca italiana ad installarlo. </a:t>
            </a: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8229600" cy="1143000"/>
          </a:xfrm>
        </p:spPr>
        <p:txBody>
          <a:bodyPr/>
          <a:lstStyle/>
          <a:p>
            <a:r>
              <a:rPr lang="it-IT" dirty="0" err="1" smtClean="0"/>
              <a:t>Lebanese</a:t>
            </a:r>
            <a:r>
              <a:rPr lang="it-IT" dirty="0" smtClean="0"/>
              <a:t> </a:t>
            </a:r>
            <a:r>
              <a:rPr lang="it-IT" dirty="0" err="1" smtClean="0"/>
              <a:t>loop</a:t>
            </a:r>
            <a:endParaRPr lang="it-IT" dirty="0"/>
          </a:p>
        </p:txBody>
      </p:sp>
      <p:pic>
        <p:nvPicPr>
          <p:cNvPr id="8196" name="Picture 4"/>
          <p:cNvPicPr>
            <a:picLocks noGrp="1" noChangeAspect="1" noChangeArrowheads="1"/>
          </p:cNvPicPr>
          <p:nvPr>
            <p:ph idx="1"/>
          </p:nvPr>
        </p:nvPicPr>
        <p:blipFill>
          <a:blip r:embed="rId2" cstate="print"/>
          <a:stretch>
            <a:fillRect/>
          </a:stretch>
        </p:blipFill>
        <p:spPr bwMode="auto">
          <a:xfrm>
            <a:off x="785786" y="3286124"/>
            <a:ext cx="7562850" cy="2838450"/>
          </a:xfrm>
          <a:prstGeom prst="rect">
            <a:avLst/>
          </a:prstGeom>
          <a:noFill/>
          <a:ln w="9525">
            <a:noFill/>
            <a:miter lim="800000"/>
            <a:headEnd/>
            <a:tailEnd/>
          </a:ln>
        </p:spPr>
      </p:pic>
      <p:sp>
        <p:nvSpPr>
          <p:cNvPr id="12" name="CasellaDiTesto 11"/>
          <p:cNvSpPr txBox="1"/>
          <p:nvPr/>
        </p:nvSpPr>
        <p:spPr>
          <a:xfrm>
            <a:off x="785786" y="1428736"/>
            <a:ext cx="7429552" cy="1384995"/>
          </a:xfrm>
          <a:prstGeom prst="rect">
            <a:avLst/>
          </a:prstGeom>
          <a:noFill/>
        </p:spPr>
        <p:txBody>
          <a:bodyPr wrap="square" rtlCol="0">
            <a:spAutoFit/>
          </a:bodyPr>
          <a:lstStyle/>
          <a:p>
            <a:r>
              <a:rPr lang="it-IT" sz="2800" dirty="0" smtClean="0"/>
              <a:t>Dopo l’allontanamento della vittima il criminale può recuperare la carta e</a:t>
            </a:r>
          </a:p>
          <a:p>
            <a:r>
              <a:rPr lang="it-IT" sz="2800" dirty="0" smtClean="0"/>
              <a:t>utilizzarla con il PIN appena memorizzato.</a:t>
            </a:r>
            <a:endParaRPr lang="it-IT"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Skimming</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Lo </a:t>
            </a:r>
            <a:r>
              <a:rPr lang="it-IT" dirty="0" err="1" smtClean="0"/>
              <a:t>skimmer</a:t>
            </a:r>
            <a:r>
              <a:rPr lang="it-IT" dirty="0" smtClean="0"/>
              <a:t> è un piccolo apparecchio che copia i dati più significativi della banda magnetica e li ricopia su di un’altra.</a:t>
            </a:r>
          </a:p>
          <a:p>
            <a:endParaRPr lang="it-IT" dirty="0" smtClean="0"/>
          </a:p>
          <a:p>
            <a:r>
              <a:rPr lang="it-IT" dirty="0" smtClean="0"/>
              <a:t>Lo </a:t>
            </a:r>
            <a:r>
              <a:rPr lang="it-IT" dirty="0" err="1" smtClean="0"/>
              <a:t>skimmer</a:t>
            </a:r>
            <a:r>
              <a:rPr lang="it-IT" dirty="0" smtClean="0"/>
              <a:t> può essere infilato nella fessura dello sportello bancomat per la copia dei dati oppure installato direttamente nel POS con contestuale trasmissione dati a computer portatili vicini tramite wireless e la tecnica bluetooth.</a:t>
            </a:r>
          </a:p>
          <a:p>
            <a:endParaRPr lang="it-IT" dirty="0" smtClean="0"/>
          </a:p>
          <a:p>
            <a:r>
              <a:rPr lang="it-IT" dirty="0" smtClean="0"/>
              <a:t>Lo </a:t>
            </a:r>
            <a:r>
              <a:rPr lang="it-IT" dirty="0" err="1" smtClean="0"/>
              <a:t>skimmer</a:t>
            </a:r>
            <a:r>
              <a:rPr lang="it-IT" dirty="0" smtClean="0"/>
              <a:t> è alla base della falsificazione, o clonazione, ossia carte stampate senza l’autorizzazione della società emittente, ma con dati copiati da carte regolari o dati copiati su carte già esistenti, emesse regolarmente.</a:t>
            </a:r>
            <a:endParaRPr lang="it-IT"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Skimming</a:t>
            </a:r>
            <a:r>
              <a:rPr lang="it-IT" dirty="0" smtClean="0"/>
              <a:t> </a:t>
            </a:r>
            <a:r>
              <a:rPr lang="it-IT" dirty="0" err="1" smtClean="0"/>
              <a:t>attack</a:t>
            </a:r>
            <a:endParaRPr lang="it-IT" dirty="0"/>
          </a:p>
        </p:txBody>
      </p:sp>
      <p:pic>
        <p:nvPicPr>
          <p:cNvPr id="9218" name="Picture 2"/>
          <p:cNvPicPr>
            <a:picLocks noGrp="1" noChangeAspect="1" noChangeArrowheads="1"/>
          </p:cNvPicPr>
          <p:nvPr>
            <p:ph idx="1"/>
          </p:nvPr>
        </p:nvPicPr>
        <p:blipFill>
          <a:blip r:embed="rId3" cstate="print"/>
          <a:stretch>
            <a:fillRect/>
          </a:stretch>
        </p:blipFill>
        <p:spPr bwMode="auto">
          <a:xfrm>
            <a:off x="2952750" y="3048794"/>
            <a:ext cx="3238500" cy="2162175"/>
          </a:xfrm>
          <a:prstGeom prst="rect">
            <a:avLst/>
          </a:prstGeom>
          <a:noFill/>
          <a:ln w="9525">
            <a:noFill/>
            <a:miter lim="800000"/>
            <a:headEnd/>
            <a:tailEnd/>
          </a:ln>
        </p:spPr>
      </p:pic>
      <p:sp>
        <p:nvSpPr>
          <p:cNvPr id="7" name="CasellaDiTesto 6"/>
          <p:cNvSpPr txBox="1"/>
          <p:nvPr/>
        </p:nvSpPr>
        <p:spPr>
          <a:xfrm>
            <a:off x="1000100" y="1785926"/>
            <a:ext cx="6500858" cy="954107"/>
          </a:xfrm>
          <a:prstGeom prst="rect">
            <a:avLst/>
          </a:prstGeom>
          <a:noFill/>
        </p:spPr>
        <p:txBody>
          <a:bodyPr wrap="square" rtlCol="0">
            <a:spAutoFit/>
          </a:bodyPr>
          <a:lstStyle/>
          <a:p>
            <a:r>
              <a:rPr lang="it-IT" sz="2800" dirty="0" smtClean="0"/>
              <a:t>Alcune immagini ci aiuteranno a capire questo trucco:</a:t>
            </a:r>
            <a:endParaRPr lang="it-IT" sz="2800" dirty="0"/>
          </a:p>
        </p:txBody>
      </p:sp>
      <p:sp>
        <p:nvSpPr>
          <p:cNvPr id="8" name="CasellaDiTesto 7"/>
          <p:cNvSpPr txBox="1"/>
          <p:nvPr/>
        </p:nvSpPr>
        <p:spPr>
          <a:xfrm>
            <a:off x="1000100" y="5572140"/>
            <a:ext cx="7000924" cy="523220"/>
          </a:xfrm>
          <a:prstGeom prst="rect">
            <a:avLst/>
          </a:prstGeom>
          <a:noFill/>
        </p:spPr>
        <p:txBody>
          <a:bodyPr wrap="square" rtlCol="0">
            <a:spAutoFit/>
          </a:bodyPr>
          <a:lstStyle/>
          <a:p>
            <a:r>
              <a:rPr lang="it-IT" sz="2800" dirty="0" smtClean="0"/>
              <a:t>Tutto sembra normale...</a:t>
            </a:r>
            <a:endParaRPr lang="it-IT"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Skimming</a:t>
            </a:r>
            <a:r>
              <a:rPr lang="it-IT" dirty="0" smtClean="0"/>
              <a:t> </a:t>
            </a:r>
            <a:r>
              <a:rPr lang="it-IT" dirty="0" err="1" smtClean="0"/>
              <a:t>attack</a:t>
            </a:r>
            <a:endParaRPr lang="it-I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428860" y="1928802"/>
            <a:ext cx="4071966" cy="2714644"/>
          </a:xfrm>
          <a:prstGeom prst="rect">
            <a:avLst/>
          </a:prstGeom>
          <a:noFill/>
          <a:ln w="9525">
            <a:noFill/>
            <a:miter lim="800000"/>
            <a:headEnd/>
            <a:tailEnd/>
          </a:ln>
        </p:spPr>
      </p:pic>
      <p:sp>
        <p:nvSpPr>
          <p:cNvPr id="5" name="CasellaDiTesto 4"/>
          <p:cNvSpPr txBox="1"/>
          <p:nvPr/>
        </p:nvSpPr>
        <p:spPr>
          <a:xfrm>
            <a:off x="857224" y="5000636"/>
            <a:ext cx="6715172" cy="1815882"/>
          </a:xfrm>
          <a:prstGeom prst="rect">
            <a:avLst/>
          </a:prstGeom>
          <a:noFill/>
        </p:spPr>
        <p:txBody>
          <a:bodyPr wrap="square" rtlCol="0">
            <a:spAutoFit/>
          </a:bodyPr>
          <a:lstStyle/>
          <a:p>
            <a:r>
              <a:rPr lang="it-IT" sz="2800" dirty="0" smtClean="0"/>
              <a:t>In realtà la fessura di inserimento della carta è coperta da un pannello creato per catturare le informazioni presenti sulla banda </a:t>
            </a:r>
            <a:r>
              <a:rPr lang="it-IT" sz="2800" dirty="0" err="1" smtClean="0"/>
              <a:t>magnetica…</a:t>
            </a:r>
            <a:endParaRPr lang="it-IT"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Skimming</a:t>
            </a:r>
            <a:r>
              <a:rPr lang="it-IT" dirty="0" smtClean="0"/>
              <a:t> </a:t>
            </a:r>
            <a:r>
              <a:rPr lang="it-IT" dirty="0" err="1" smtClean="0"/>
              <a:t>attack</a:t>
            </a:r>
            <a:endParaRPr lang="it-IT"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000232" y="2000240"/>
            <a:ext cx="5000660" cy="3071834"/>
          </a:xfrm>
          <a:prstGeom prst="rect">
            <a:avLst/>
          </a:prstGeom>
          <a:noFill/>
          <a:ln w="9525">
            <a:noFill/>
            <a:miter lim="800000"/>
            <a:headEnd/>
            <a:tailEnd/>
          </a:ln>
        </p:spPr>
      </p:pic>
      <p:sp>
        <p:nvSpPr>
          <p:cNvPr id="5" name="CasellaDiTesto 4"/>
          <p:cNvSpPr txBox="1"/>
          <p:nvPr/>
        </p:nvSpPr>
        <p:spPr>
          <a:xfrm>
            <a:off x="785786" y="5429264"/>
            <a:ext cx="6858048" cy="1077218"/>
          </a:xfrm>
          <a:prstGeom prst="rect">
            <a:avLst/>
          </a:prstGeom>
          <a:noFill/>
        </p:spPr>
        <p:txBody>
          <a:bodyPr wrap="square" rtlCol="0">
            <a:spAutoFit/>
          </a:bodyPr>
          <a:lstStyle/>
          <a:p>
            <a:r>
              <a:rPr lang="it-IT" sz="3200" dirty="0" smtClean="0"/>
              <a:t>Questo porta brochure non desta </a:t>
            </a:r>
            <a:r>
              <a:rPr lang="it-IT" sz="3200" dirty="0" err="1" smtClean="0"/>
              <a:t>sospetti…</a:t>
            </a:r>
            <a:endParaRPr lang="it-IT" sz="3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Skimming</a:t>
            </a:r>
            <a:r>
              <a:rPr lang="it-IT" dirty="0" smtClean="0"/>
              <a:t> </a:t>
            </a:r>
            <a:r>
              <a:rPr lang="it-IT" dirty="0" err="1" smtClean="0"/>
              <a:t>attack</a:t>
            </a:r>
            <a:endParaRPr lang="it-IT"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857356" y="1928802"/>
            <a:ext cx="4786346" cy="2928958"/>
          </a:xfrm>
          <a:prstGeom prst="rect">
            <a:avLst/>
          </a:prstGeom>
          <a:noFill/>
          <a:ln w="9525">
            <a:noFill/>
            <a:miter lim="800000"/>
            <a:headEnd/>
            <a:tailEnd/>
          </a:ln>
        </p:spPr>
      </p:pic>
      <p:sp>
        <p:nvSpPr>
          <p:cNvPr id="5" name="CasellaDiTesto 4"/>
          <p:cNvSpPr txBox="1"/>
          <p:nvPr/>
        </p:nvSpPr>
        <p:spPr>
          <a:xfrm>
            <a:off x="1357290" y="5214950"/>
            <a:ext cx="6215106" cy="954107"/>
          </a:xfrm>
          <a:prstGeom prst="rect">
            <a:avLst/>
          </a:prstGeom>
          <a:noFill/>
        </p:spPr>
        <p:txBody>
          <a:bodyPr wrap="square" rtlCol="0">
            <a:spAutoFit/>
          </a:bodyPr>
          <a:lstStyle/>
          <a:p>
            <a:r>
              <a:rPr lang="it-IT" sz="2800" dirty="0" smtClean="0"/>
              <a:t>In realtà nasconde una telecamera che registra la digitazione del codice PIN</a:t>
            </a:r>
            <a:endParaRPr lang="it-IT"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Skimming</a:t>
            </a:r>
            <a:r>
              <a:rPr lang="it-IT" dirty="0" smtClean="0"/>
              <a:t> </a:t>
            </a:r>
            <a:r>
              <a:rPr lang="it-IT" dirty="0" err="1" smtClean="0"/>
              <a:t>attack</a:t>
            </a:r>
            <a:endParaRPr lang="it-IT"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071670" y="1857364"/>
            <a:ext cx="4643470" cy="3000396"/>
          </a:xfrm>
          <a:prstGeom prst="rect">
            <a:avLst/>
          </a:prstGeom>
          <a:noFill/>
          <a:ln w="9525">
            <a:noFill/>
            <a:miter lim="800000"/>
            <a:headEnd/>
            <a:tailEnd/>
          </a:ln>
        </p:spPr>
      </p:pic>
      <p:sp>
        <p:nvSpPr>
          <p:cNvPr id="5" name="CasellaDiTesto 4"/>
          <p:cNvSpPr txBox="1"/>
          <p:nvPr/>
        </p:nvSpPr>
        <p:spPr>
          <a:xfrm>
            <a:off x="857224" y="5143512"/>
            <a:ext cx="7072362" cy="1384995"/>
          </a:xfrm>
          <a:prstGeom prst="rect">
            <a:avLst/>
          </a:prstGeom>
          <a:noFill/>
        </p:spPr>
        <p:txBody>
          <a:bodyPr wrap="square" rtlCol="0">
            <a:spAutoFit/>
          </a:bodyPr>
          <a:lstStyle/>
          <a:p>
            <a:r>
              <a:rPr lang="it-IT" sz="2800" dirty="0" smtClean="0"/>
              <a:t>Il PIN può essere catturato anche attraverso una finta tastiera applicata su</a:t>
            </a:r>
          </a:p>
          <a:p>
            <a:r>
              <a:rPr lang="it-IT" sz="2800" dirty="0" smtClean="0"/>
              <a:t>quella reale</a:t>
            </a:r>
            <a:endParaRPr lang="it-IT"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Virus e </a:t>
            </a:r>
            <a:r>
              <a:rPr lang="it-IT" dirty="0" err="1" smtClean="0"/>
              <a:t>worm</a:t>
            </a:r>
            <a:endParaRPr lang="it-IT" dirty="0"/>
          </a:p>
        </p:txBody>
      </p:sp>
      <p:sp>
        <p:nvSpPr>
          <p:cNvPr id="3" name="Segnaposto contenuto 2"/>
          <p:cNvSpPr>
            <a:spLocks noGrp="1"/>
          </p:cNvSpPr>
          <p:nvPr>
            <p:ph idx="1"/>
          </p:nvPr>
        </p:nvSpPr>
        <p:spPr/>
        <p:txBody>
          <a:bodyPr>
            <a:normAutofit/>
          </a:bodyPr>
          <a:lstStyle/>
          <a:p>
            <a:r>
              <a:rPr lang="it-IT" dirty="0" smtClean="0"/>
              <a:t>La migrazione del S.O. degli ATM a Windows </a:t>
            </a:r>
            <a:r>
              <a:rPr lang="it-IT" dirty="0" err="1" smtClean="0"/>
              <a:t>Xp</a:t>
            </a:r>
            <a:r>
              <a:rPr lang="it-IT" dirty="0" smtClean="0"/>
              <a:t> ha esposto gli ATM ai problemi di sicurezza tipici di un PC. </a:t>
            </a:r>
          </a:p>
          <a:p>
            <a:r>
              <a:rPr lang="it-IT" dirty="0" smtClean="0"/>
              <a:t>Gli ATM sono suscettibili ad essere infettati da virus e altri software dannosi.</a:t>
            </a:r>
          </a:p>
          <a:p>
            <a:r>
              <a:rPr lang="it-IT" dirty="0" smtClean="0"/>
              <a:t> Il software dannoso è iniettato nell’ ATM attraverso attacchi alla rete, o in altri dispositivi infetti. </a:t>
            </a:r>
          </a:p>
          <a:p>
            <a:r>
              <a:rPr lang="it-IT" dirty="0" smtClean="0"/>
              <a:t>Una volta installato su ATM, il software "maligno" raccoglierà informazioni relative alla carta e PIN.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Virus e </a:t>
            </a:r>
            <a:r>
              <a:rPr lang="it-IT" dirty="0" err="1" smtClean="0"/>
              <a:t>worm</a:t>
            </a:r>
            <a:endParaRPr lang="it-IT" dirty="0"/>
          </a:p>
        </p:txBody>
      </p:sp>
      <p:sp>
        <p:nvSpPr>
          <p:cNvPr id="3" name="Segnaposto contenuto 2"/>
          <p:cNvSpPr>
            <a:spLocks noGrp="1"/>
          </p:cNvSpPr>
          <p:nvPr>
            <p:ph idx="1"/>
          </p:nvPr>
        </p:nvSpPr>
        <p:spPr/>
        <p:txBody>
          <a:bodyPr>
            <a:normAutofit/>
          </a:bodyPr>
          <a:lstStyle/>
          <a:p>
            <a:r>
              <a:rPr lang="it-IT" dirty="0" smtClean="0"/>
              <a:t>Nei primi mesi del 2003 molti ATM sono stati colpiti dal </a:t>
            </a:r>
            <a:r>
              <a:rPr lang="it-IT" dirty="0" err="1" smtClean="0"/>
              <a:t>worm</a:t>
            </a:r>
            <a:r>
              <a:rPr lang="it-IT" dirty="0" smtClean="0"/>
              <a:t> “</a:t>
            </a:r>
            <a:r>
              <a:rPr lang="it-IT" dirty="0" err="1" smtClean="0"/>
              <a:t>Welchia</a:t>
            </a:r>
            <a:r>
              <a:rPr lang="it-IT" dirty="0" smtClean="0"/>
              <a:t>” che sfruttava delle vulnerabilità nel servizio RPC </a:t>
            </a:r>
            <a:r>
              <a:rPr lang="en-US" dirty="0" smtClean="0"/>
              <a:t>(remote procedure call) </a:t>
            </a:r>
            <a:r>
              <a:rPr lang="en-US" dirty="0" err="1" smtClean="0"/>
              <a:t>di</a:t>
            </a:r>
            <a:r>
              <a:rPr lang="en-US" dirty="0" smtClean="0"/>
              <a:t> Windows </a:t>
            </a:r>
            <a:r>
              <a:rPr lang="en-US" dirty="0" err="1" smtClean="0"/>
              <a:t>Xp</a:t>
            </a:r>
            <a:r>
              <a:rPr lang="en-US" dirty="0" smtClean="0"/>
              <a:t>.</a:t>
            </a:r>
          </a:p>
          <a:p>
            <a:r>
              <a:rPr lang="it-IT" dirty="0" smtClean="0"/>
              <a:t>Nel mese di aprile 2009, gli sportelli automatici in Russia sono stati infettati da </a:t>
            </a:r>
            <a:r>
              <a:rPr lang="it-IT" dirty="0" err="1" smtClean="0"/>
              <a:t>malware</a:t>
            </a:r>
            <a:r>
              <a:rPr lang="it-IT" dirty="0" smtClean="0"/>
              <a:t> sofisticati. Il </a:t>
            </a:r>
            <a:r>
              <a:rPr lang="it-IT" dirty="0" err="1" smtClean="0"/>
              <a:t>malware</a:t>
            </a:r>
            <a:r>
              <a:rPr lang="it-IT" dirty="0" smtClean="0"/>
              <a:t> è stato in grado non solo di raccogliere i dati della carta, ma anche il PIN.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Virus e </a:t>
            </a:r>
            <a:r>
              <a:rPr lang="it-IT" dirty="0" err="1" smtClean="0"/>
              <a:t>worm</a:t>
            </a:r>
            <a:endParaRPr lang="it-IT" dirty="0"/>
          </a:p>
        </p:txBody>
      </p:sp>
      <p:sp>
        <p:nvSpPr>
          <p:cNvPr id="3" name="Segnaposto contenuto 2"/>
          <p:cNvSpPr>
            <a:spLocks noGrp="1"/>
          </p:cNvSpPr>
          <p:nvPr>
            <p:ph idx="1"/>
          </p:nvPr>
        </p:nvSpPr>
        <p:spPr/>
        <p:txBody>
          <a:bodyPr>
            <a:normAutofit fontScale="70000" lnSpcReduction="20000"/>
          </a:bodyPr>
          <a:lstStyle/>
          <a:p>
            <a:endParaRPr lang="it-IT" dirty="0" smtClean="0"/>
          </a:p>
          <a:p>
            <a:r>
              <a:rPr lang="it-IT" dirty="0" smtClean="0"/>
              <a:t>        I criminali hanno ottenuto l'accesso fisico all'interno degli ATM interessati, e tale accesso fisico è stato poi sfruttato per mettere in funzione software non autorizzato e dispositivi sugli ATM, utilizzati per intercettare informazioni sensibili.</a:t>
            </a:r>
            <a:br>
              <a:rPr lang="it-IT" dirty="0" smtClean="0"/>
            </a:br>
            <a:endParaRPr lang="it-IT" dirty="0" smtClean="0"/>
          </a:p>
          <a:p>
            <a:r>
              <a:rPr lang="it-IT" dirty="0" smtClean="0"/>
              <a:t>Il </a:t>
            </a:r>
            <a:r>
              <a:rPr lang="it-IT" dirty="0" err="1" smtClean="0"/>
              <a:t>trojan</a:t>
            </a:r>
            <a:r>
              <a:rPr lang="it-IT" dirty="0" smtClean="0"/>
              <a:t>, che secondo quanto sostiene </a:t>
            </a:r>
            <a:r>
              <a:rPr lang="it-IT" dirty="0" err="1" smtClean="0"/>
              <a:t>Sophos</a:t>
            </a:r>
            <a:r>
              <a:rPr lang="it-IT" dirty="0" smtClean="0"/>
              <a:t> sarebbe in circolazione da novembre 2008, utilizza un buon numero di funzioni non documentate per annidarsi nel sistema operativo Windows analizzando i dati per lo schermo e la stampante e ovviamente passando sotto scansione le transazioni finanziarie (vale a dire le richieste di denaro inserite allo sportello) in valuta ucraina, russa e statunitense.</a:t>
            </a:r>
          </a:p>
          <a:p>
            <a:r>
              <a:rPr lang="it-IT" dirty="0" smtClean="0"/>
              <a:t>Il </a:t>
            </a:r>
            <a:r>
              <a:rPr lang="it-IT" dirty="0" err="1" smtClean="0"/>
              <a:t>trojan</a:t>
            </a:r>
            <a:r>
              <a:rPr lang="it-IT" dirty="0" smtClean="0"/>
              <a:t> </a:t>
            </a:r>
            <a:r>
              <a:rPr lang="it-IT" dirty="0" err="1" smtClean="0"/>
              <a:t>Troj</a:t>
            </a:r>
            <a:r>
              <a:rPr lang="it-IT" dirty="0" smtClean="0"/>
              <a:t>/</a:t>
            </a:r>
            <a:r>
              <a:rPr lang="it-IT" dirty="0" err="1" smtClean="0"/>
              <a:t>Skimer-A</a:t>
            </a:r>
            <a:r>
              <a:rPr lang="it-IT" dirty="0" smtClean="0"/>
              <a:t>, che per </a:t>
            </a:r>
            <a:r>
              <a:rPr lang="it-IT" dirty="0" err="1" smtClean="0"/>
              <a:t>Sophos</a:t>
            </a:r>
            <a:r>
              <a:rPr lang="it-IT" dirty="0" smtClean="0"/>
              <a:t> rappresenta il primo caso di </a:t>
            </a:r>
            <a:r>
              <a:rPr lang="it-IT" dirty="0" err="1" smtClean="0"/>
              <a:t>malware</a:t>
            </a:r>
            <a:r>
              <a:rPr lang="it-IT" dirty="0" smtClean="0"/>
              <a:t> pensato per operare esclusivamente su ATM, non è dotato di routine di propagazione autonome ed è quindi necessario che venga installato direttamente sulla macchina per poter avviare l'infezione.</a:t>
            </a:r>
          </a:p>
          <a:p>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ATM</a:t>
            </a:r>
            <a:endParaRPr lang="it-IT" dirty="0"/>
          </a:p>
        </p:txBody>
      </p:sp>
      <p:sp>
        <p:nvSpPr>
          <p:cNvPr id="3" name="Segnaposto contenuto 2"/>
          <p:cNvSpPr>
            <a:spLocks noGrp="1"/>
          </p:cNvSpPr>
          <p:nvPr>
            <p:ph idx="1"/>
          </p:nvPr>
        </p:nvSpPr>
        <p:spPr/>
        <p:txBody>
          <a:bodyPr/>
          <a:lstStyle/>
          <a:p>
            <a:pPr marL="514350" indent="-514350"/>
            <a:r>
              <a:rPr lang="it-IT" dirty="0" smtClean="0"/>
              <a:t>Tuttavia l'invenzione vera e propria è oggetto di controversie addirittura tra tre inventori:</a:t>
            </a:r>
          </a:p>
          <a:p>
            <a:pPr marL="514350" indent="-514350">
              <a:buNone/>
            </a:pPr>
            <a:r>
              <a:rPr lang="it-IT" dirty="0" smtClean="0"/>
              <a:t>      1. John </a:t>
            </a:r>
            <a:r>
              <a:rPr lang="it-IT" dirty="0" err="1" smtClean="0"/>
              <a:t>Sheperd-Barron</a:t>
            </a:r>
            <a:endParaRPr lang="it-IT" dirty="0" smtClean="0"/>
          </a:p>
          <a:p>
            <a:pPr marL="514350" indent="-514350">
              <a:buNone/>
            </a:pPr>
            <a:r>
              <a:rPr lang="it-IT" dirty="0"/>
              <a:t> </a:t>
            </a:r>
            <a:r>
              <a:rPr lang="it-IT" dirty="0" smtClean="0"/>
              <a:t>     2. </a:t>
            </a:r>
            <a:r>
              <a:rPr lang="it-IT" dirty="0" err="1" smtClean="0"/>
              <a:t>Luther</a:t>
            </a:r>
            <a:r>
              <a:rPr lang="it-IT" dirty="0" smtClean="0"/>
              <a:t> George </a:t>
            </a:r>
            <a:r>
              <a:rPr lang="it-IT" dirty="0" err="1" smtClean="0"/>
              <a:t>Simjian</a:t>
            </a:r>
            <a:endParaRPr lang="it-IT" dirty="0" smtClean="0"/>
          </a:p>
          <a:p>
            <a:pPr marL="514350" indent="-514350">
              <a:buNone/>
            </a:pPr>
            <a:r>
              <a:rPr lang="it-IT" dirty="0"/>
              <a:t> </a:t>
            </a:r>
            <a:r>
              <a:rPr lang="it-IT" dirty="0" smtClean="0"/>
              <a:t>     3. Don </a:t>
            </a:r>
            <a:r>
              <a:rPr lang="it-IT" dirty="0" err="1" smtClean="0"/>
              <a:t>Wetzel</a:t>
            </a:r>
            <a:endParaRPr lang="it-IT"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Virus e </a:t>
            </a:r>
            <a:r>
              <a:rPr lang="it-IT" dirty="0" err="1" smtClean="0"/>
              <a:t>worm</a:t>
            </a:r>
            <a:endParaRPr lang="it-IT" dirty="0"/>
          </a:p>
        </p:txBody>
      </p:sp>
      <p:sp>
        <p:nvSpPr>
          <p:cNvPr id="3" name="Segnaposto contenuto 2"/>
          <p:cNvSpPr>
            <a:spLocks noGrp="1"/>
          </p:cNvSpPr>
          <p:nvPr>
            <p:ph idx="1"/>
          </p:nvPr>
        </p:nvSpPr>
        <p:spPr/>
        <p:txBody>
          <a:bodyPr/>
          <a:lstStyle/>
          <a:p>
            <a:endParaRPr lang="it-IT" dirty="0" smtClean="0"/>
          </a:p>
          <a:p>
            <a:endParaRPr lang="it-IT" dirty="0" smtClean="0"/>
          </a:p>
          <a:p>
            <a:r>
              <a:rPr lang="it-IT" dirty="0" smtClean="0"/>
              <a:t>Conviene utilizzare un S.O. generico come Windows </a:t>
            </a:r>
            <a:r>
              <a:rPr lang="it-IT" dirty="0" err="1" smtClean="0"/>
              <a:t>Xp</a:t>
            </a:r>
            <a:r>
              <a:rPr lang="it-IT" dirty="0" smtClean="0"/>
              <a:t> in ambienti delicati quali gli ATM?</a:t>
            </a:r>
            <a:endParaRPr lang="it-IT"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Phishing</a:t>
            </a:r>
            <a:endParaRPr lang="it-IT" dirty="0"/>
          </a:p>
        </p:txBody>
      </p:sp>
      <p:sp>
        <p:nvSpPr>
          <p:cNvPr id="3" name="Segnaposto contenuto 2"/>
          <p:cNvSpPr>
            <a:spLocks noGrp="1"/>
          </p:cNvSpPr>
          <p:nvPr>
            <p:ph idx="1"/>
          </p:nvPr>
        </p:nvSpPr>
        <p:spPr/>
        <p:txBody>
          <a:bodyPr>
            <a:normAutofit/>
          </a:bodyPr>
          <a:lstStyle/>
          <a:p>
            <a:r>
              <a:rPr lang="it-IT" dirty="0" smtClean="0"/>
              <a:t>Questo tipo di frode sono progettati per indurre l'utente a fornire il numero della carta e il PIN per la loro carta di credito. </a:t>
            </a:r>
          </a:p>
          <a:p>
            <a:r>
              <a:rPr lang="it-IT" dirty="0" smtClean="0"/>
              <a:t>Il ladro invia una e-mail fingendosi una banca e sostenendo che le informazioni dell'account siano incomplete, o che l'utente ha bisogno di aggiornare le sue informazioni di account per impedire che esso venga chiuso. </a:t>
            </a:r>
          </a:p>
          <a:p>
            <a:r>
              <a:rPr lang="it-IT" dirty="0" smtClean="0"/>
              <a:t>L'utente è invitato a cliccare su un link e seguire le istruzioni fornite.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Phishing</a:t>
            </a:r>
            <a:endParaRPr lang="it-IT" dirty="0"/>
          </a:p>
        </p:txBody>
      </p:sp>
      <p:sp>
        <p:nvSpPr>
          <p:cNvPr id="3" name="Segnaposto contenuto 2"/>
          <p:cNvSpPr>
            <a:spLocks noGrp="1"/>
          </p:cNvSpPr>
          <p:nvPr>
            <p:ph idx="1"/>
          </p:nvPr>
        </p:nvSpPr>
        <p:spPr/>
        <p:txBody>
          <a:bodyPr>
            <a:normAutofit/>
          </a:bodyPr>
          <a:lstStyle/>
          <a:p>
            <a:r>
              <a:rPr lang="it-IT" dirty="0" smtClean="0"/>
              <a:t>Il collegamento è comunque fraudolento e indirizza l'utente verso un sito creato dai ladri e progettato per assomigliare alla banca dell'utente. </a:t>
            </a:r>
          </a:p>
          <a:p>
            <a:r>
              <a:rPr lang="it-IT" dirty="0" smtClean="0"/>
              <a:t>Il sito indirizza l'utente ad inserire informazioni sensibili come numeri di carta e PIN. </a:t>
            </a:r>
          </a:p>
          <a:p>
            <a:r>
              <a:rPr lang="it-IT" dirty="0" smtClean="0"/>
              <a:t>Le informazioni vengono raccolte dai ladri e utilizzate per creare le carte fraudolente, prelevare fondi dal conto dell'utente e fare acquisti.</a:t>
            </a:r>
          </a:p>
          <a:p>
            <a:endParaRPr lang="it-IT"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Insider </a:t>
            </a:r>
            <a:r>
              <a:rPr lang="it-IT" dirty="0" err="1" smtClean="0"/>
              <a:t>attack</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 Presuppone l'esistenza di un membro (insider - da qui il nome) che può essere sia un impiegato di un istituto finanziario, sia un individuo che abbia ottenuto accesso alla rete finanziaria, anche se attraverso qualche tecnica di </a:t>
            </a:r>
            <a:r>
              <a:rPr lang="it-IT" dirty="0" err="1" smtClean="0"/>
              <a:t>hacking</a:t>
            </a:r>
            <a:r>
              <a:rPr lang="it-IT" dirty="0" smtClean="0"/>
              <a:t> tradizionale. </a:t>
            </a:r>
          </a:p>
          <a:p>
            <a:r>
              <a:rPr lang="it-IT" dirty="0" smtClean="0"/>
              <a:t>L'attaccante comincia la frode monitorando il flusso delle transazioni per un certo periodo, e memorizzando i PIN block cifrati e i numeri di conto ad essi associati che passano attraverso il sistema.</a:t>
            </a:r>
          </a:p>
          <a:p>
            <a:r>
              <a:rPr lang="it-IT" dirty="0" smtClean="0"/>
              <a:t> Utilizzando una routine per decifrare i PIN criptati, come ad  esempio il </a:t>
            </a:r>
            <a:r>
              <a:rPr lang="it-IT" dirty="0" err="1" smtClean="0"/>
              <a:t>Decimalization</a:t>
            </a:r>
            <a:r>
              <a:rPr lang="it-IT" dirty="0" smtClean="0"/>
              <a:t> </a:t>
            </a:r>
            <a:r>
              <a:rPr lang="it-IT" dirty="0" err="1" smtClean="0"/>
              <a:t>attack</a:t>
            </a:r>
            <a:r>
              <a:rPr lang="it-IT" dirty="0" smtClean="0"/>
              <a:t> di cui parleremo, sono estratti i numeri di PIN in chiaro.</a:t>
            </a:r>
          </a:p>
          <a:p>
            <a:endParaRPr lang="it-IT" dirty="0" smtClean="0"/>
          </a:p>
          <a:p>
            <a:endParaRPr lang="it-IT"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Insider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t> Dopo aver ottenuto una lista di numeri di conto (ed anche informazioni aggiuntive) insieme con i corrispondenti PIN, l'attaccante può portare l'assalto vero e proprio all'istituto di credito. </a:t>
            </a:r>
          </a:p>
          <a:p>
            <a:r>
              <a:rPr lang="it-IT" dirty="0" smtClean="0"/>
              <a:t>Per sfruttare questa lista, l'attaccante acquista una serie di "</a:t>
            </a:r>
            <a:r>
              <a:rPr lang="it-IT" dirty="0" err="1" smtClean="0"/>
              <a:t>white</a:t>
            </a:r>
            <a:r>
              <a:rPr lang="it-IT" dirty="0" smtClean="0"/>
              <a:t> </a:t>
            </a:r>
            <a:r>
              <a:rPr lang="it-IT" dirty="0" err="1" smtClean="0"/>
              <a:t>cards</a:t>
            </a:r>
            <a:r>
              <a:rPr lang="it-IT" dirty="0" smtClean="0"/>
              <a:t>" (carte bianche) ed un lettore/scrittore di carte (facilmente reperibili su Internet per una cifra che si aggira attorno ai 600 €).</a:t>
            </a:r>
            <a:endParaRPr lang="it-IT"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Insider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t>Su ognuna di queste schede egli scrive le informazioni sul conto rubate, creando un duplicato in tutto e per tutto uguale alla carta ancora in possesso del malaugurato correntista.</a:t>
            </a:r>
          </a:p>
          <a:p>
            <a:r>
              <a:rPr lang="it-IT" dirty="0" smtClean="0"/>
              <a:t> Queste carte sono poi distribuite ad una rete di complici, che effettuano periodiche "visite" agli ATM dell'area. Ogni carta potrà essere usata una sola volta al giorno prelevando il limite giornaliero, in un ATM casuale .</a:t>
            </a:r>
          </a:p>
          <a:p>
            <a:endParaRPr lang="it-IT"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Insider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t>Per potersi rendere conto di quanto possa fruttare un attacco del genere vediamo un esempio numerico: sia </a:t>
            </a:r>
            <a:r>
              <a:rPr lang="it-IT" i="1" dirty="0" smtClean="0"/>
              <a:t>n</a:t>
            </a:r>
            <a:r>
              <a:rPr lang="it-IT" dirty="0" smtClean="0"/>
              <a:t> il numero dei conti compromessi, </a:t>
            </a:r>
            <a:r>
              <a:rPr lang="it-IT" i="1" dirty="0" smtClean="0"/>
              <a:t>p </a:t>
            </a:r>
            <a:r>
              <a:rPr lang="it-IT" dirty="0" smtClean="0"/>
              <a:t>il periodo medio entro cui le transazioni truffaldine vengono scoperte, ed </a:t>
            </a:r>
            <a:r>
              <a:rPr lang="it-IT" i="1" dirty="0" smtClean="0"/>
              <a:t>l </a:t>
            </a:r>
            <a:r>
              <a:rPr lang="it-IT" dirty="0" smtClean="0"/>
              <a:t>il limite giornaliero per il prelievo. Il valore totale </a:t>
            </a:r>
            <a:r>
              <a:rPr lang="it-IT" i="1" dirty="0" smtClean="0"/>
              <a:t>F </a:t>
            </a:r>
            <a:r>
              <a:rPr lang="it-IT" dirty="0" smtClean="0"/>
              <a:t>della frode sarà: </a:t>
            </a:r>
            <a:r>
              <a:rPr lang="it-IT" b="1" i="1" dirty="0" smtClean="0"/>
              <a:t>F = n </a:t>
            </a:r>
            <a:r>
              <a:rPr lang="it-IT" i="1" dirty="0" smtClean="0"/>
              <a:t>x</a:t>
            </a:r>
            <a:r>
              <a:rPr lang="it-IT" b="1" i="1" dirty="0" smtClean="0"/>
              <a:t> p </a:t>
            </a:r>
            <a:r>
              <a:rPr lang="it-IT" i="1" dirty="0" smtClean="0"/>
              <a:t>x</a:t>
            </a:r>
            <a:r>
              <a:rPr lang="it-IT" b="1" i="1" dirty="0" smtClean="0"/>
              <a:t> l</a:t>
            </a:r>
            <a:r>
              <a:rPr lang="it-IT" dirty="0" smtClean="0"/>
              <a:t>:</a:t>
            </a:r>
          </a:p>
          <a:p>
            <a:pPr>
              <a:buNone/>
            </a:pPr>
            <a:r>
              <a:rPr lang="it-IT" dirty="0" smtClean="0"/>
              <a:t>                                n = 5000; p = 2; l = 1000 €  </a:t>
            </a:r>
          </a:p>
          <a:p>
            <a:r>
              <a:rPr lang="it-IT" dirty="0" smtClean="0"/>
              <a:t>L'ammontare totale della frode sarà quindi di </a:t>
            </a:r>
            <a:r>
              <a:rPr lang="it-IT" b="1" dirty="0" smtClean="0"/>
              <a:t>10,000,000 €</a:t>
            </a:r>
            <a:r>
              <a:rPr lang="it-IT" dirty="0" smtClean="0"/>
              <a:t>.</a:t>
            </a:r>
          </a:p>
          <a:p>
            <a:endParaRPr lang="it-IT"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Competitor </a:t>
            </a:r>
            <a:r>
              <a:rPr lang="it-IT" dirty="0" err="1" smtClean="0"/>
              <a:t>Attack</a:t>
            </a:r>
            <a:r>
              <a:rPr lang="it-IT" dirty="0" smtClean="0"/>
              <a:t>  </a:t>
            </a:r>
            <a:endParaRPr lang="it-IT" dirty="0"/>
          </a:p>
        </p:txBody>
      </p:sp>
      <p:sp>
        <p:nvSpPr>
          <p:cNvPr id="3" name="Segnaposto contenuto 2"/>
          <p:cNvSpPr>
            <a:spLocks noGrp="1"/>
          </p:cNvSpPr>
          <p:nvPr>
            <p:ph idx="1"/>
          </p:nvPr>
        </p:nvSpPr>
        <p:spPr/>
        <p:txBody>
          <a:bodyPr/>
          <a:lstStyle/>
          <a:p>
            <a:r>
              <a:rPr lang="it-IT" dirty="0" smtClean="0"/>
              <a:t>Un utente può usare la sua scheda su reti diverse dalla rete della banca di emissione del conto.</a:t>
            </a:r>
          </a:p>
          <a:p>
            <a:r>
              <a:rPr lang="it-IT" dirty="0" smtClean="0"/>
              <a:t> Come risultato, un possessore del conto può essere attaccato su qualsiasi rete attraverso cui il suo PIN viaggi. </a:t>
            </a:r>
          </a:p>
          <a:p>
            <a:r>
              <a:rPr lang="it-IT" dirty="0" smtClean="0"/>
              <a:t>Questo include le reti dei concorrenti.</a:t>
            </a:r>
            <a:endParaRPr lang="it-IT"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Competitor </a:t>
            </a:r>
            <a:r>
              <a:rPr lang="it-IT" dirty="0" err="1" smtClean="0"/>
              <a:t>Attack</a:t>
            </a:r>
            <a:r>
              <a:rPr lang="it-IT" dirty="0" smtClean="0"/>
              <a:t>  </a:t>
            </a:r>
            <a:endParaRPr lang="it-IT" dirty="0"/>
          </a:p>
        </p:txBody>
      </p:sp>
      <p:sp>
        <p:nvSpPr>
          <p:cNvPr id="3" name="Segnaposto contenuto 2"/>
          <p:cNvSpPr>
            <a:spLocks noGrp="1"/>
          </p:cNvSpPr>
          <p:nvPr>
            <p:ph idx="1"/>
          </p:nvPr>
        </p:nvSpPr>
        <p:spPr/>
        <p:txBody>
          <a:bodyPr>
            <a:normAutofit/>
          </a:bodyPr>
          <a:lstStyle/>
          <a:p>
            <a:r>
              <a:rPr lang="it-IT" dirty="0" smtClean="0"/>
              <a:t>Così un concorrente potrebbe scegliere di portare un attacco di tipo Insider </a:t>
            </a:r>
            <a:r>
              <a:rPr lang="it-IT" dirty="0" err="1" smtClean="0"/>
              <a:t>attack</a:t>
            </a:r>
            <a:r>
              <a:rPr lang="it-IT" dirty="0" smtClean="0"/>
              <a:t> contro i clienti di una particolare istituzione.</a:t>
            </a:r>
          </a:p>
          <a:p>
            <a:r>
              <a:rPr lang="it-IT" dirty="0" smtClean="0"/>
              <a:t> Inoltre, come amministratori della loro rete, è possibile per loro usare i benefici supplementari e i poteri che sono associati ai privilegi dell'amministratore per effettuare questo. </a:t>
            </a:r>
          </a:p>
          <a:p>
            <a:r>
              <a:rPr lang="it-IT" dirty="0" smtClean="0"/>
              <a:t>Combinato con tempo e accesso illimitato, il successo dell'attacco è garantito.  </a:t>
            </a:r>
          </a:p>
          <a:p>
            <a:endParaRPr lang="it-IT"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Competitor </a:t>
            </a:r>
            <a:r>
              <a:rPr lang="it-IT" dirty="0" err="1" smtClean="0"/>
              <a:t>Attack</a:t>
            </a:r>
            <a:r>
              <a:rPr lang="it-IT" dirty="0" smtClean="0"/>
              <a:t>  </a:t>
            </a:r>
            <a:endParaRPr lang="it-IT" dirty="0"/>
          </a:p>
        </p:txBody>
      </p:sp>
      <p:sp>
        <p:nvSpPr>
          <p:cNvPr id="3" name="Segnaposto contenuto 2"/>
          <p:cNvSpPr>
            <a:spLocks noGrp="1"/>
          </p:cNvSpPr>
          <p:nvPr>
            <p:ph idx="1"/>
          </p:nvPr>
        </p:nvSpPr>
        <p:spPr/>
        <p:txBody>
          <a:bodyPr>
            <a:normAutofit/>
          </a:bodyPr>
          <a:lstStyle/>
          <a:p>
            <a:r>
              <a:rPr lang="it-IT" dirty="0" smtClean="0"/>
              <a:t>Comunque, la ricompensa non sono i soldi rubati ma piuttosto gli effetti successivi.</a:t>
            </a:r>
          </a:p>
          <a:p>
            <a:r>
              <a:rPr lang="it-IT" dirty="0" smtClean="0"/>
              <a:t> La pubblicità negativa e il danno per le relazioni con i clienti, che sorgerebbero dopo tale attacco, potrebbero distruggere la credibilità di una banca. </a:t>
            </a:r>
          </a:p>
          <a:p>
            <a:r>
              <a:rPr lang="it-IT" dirty="0" smtClean="0"/>
              <a:t>Da questo risultato trarrebbe profitto il concorrente.</a:t>
            </a:r>
          </a:p>
          <a:p>
            <a:endParaRPr lang="it-IT" dirty="0"/>
          </a:p>
        </p:txBody>
      </p:sp>
      <p:sp>
        <p:nvSpPr>
          <p:cNvPr id="3073" name="Rectangle 1"/>
          <p:cNvSpPr>
            <a:spLocks noChangeArrowheads="1"/>
          </p:cNvSpPr>
          <p:nvPr/>
        </p:nvSpPr>
        <p:spPr bwMode="auto">
          <a:xfrm>
            <a:off x="4439592" y="74711"/>
            <a:ext cx="26481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Storia ATM</a:t>
            </a:r>
            <a:endParaRPr lang="it-IT" dirty="0"/>
          </a:p>
        </p:txBody>
      </p:sp>
      <p:sp>
        <p:nvSpPr>
          <p:cNvPr id="3" name="Segnaposto contenuto 2"/>
          <p:cNvSpPr>
            <a:spLocks noGrp="1"/>
          </p:cNvSpPr>
          <p:nvPr>
            <p:ph idx="1"/>
          </p:nvPr>
        </p:nvSpPr>
        <p:spPr/>
        <p:txBody>
          <a:bodyPr>
            <a:normAutofit/>
          </a:bodyPr>
          <a:lstStyle/>
          <a:p>
            <a:r>
              <a:rPr lang="it-IT" dirty="0" smtClean="0"/>
              <a:t>I primi ATM erano macchine off-line, </a:t>
            </a:r>
            <a:r>
              <a:rPr lang="it-IT" dirty="0" err="1" smtClean="0"/>
              <a:t>poichè</a:t>
            </a:r>
            <a:r>
              <a:rPr lang="it-IT" dirty="0" smtClean="0"/>
              <a:t> che i soldi non si prelevavano automaticamente da un conto. </a:t>
            </a:r>
          </a:p>
          <a:p>
            <a:endParaRPr lang="it-IT" dirty="0" smtClean="0"/>
          </a:p>
          <a:p>
            <a:endParaRPr lang="it-IT" dirty="0" smtClean="0"/>
          </a:p>
          <a:p>
            <a:r>
              <a:rPr lang="it-IT" dirty="0" smtClean="0"/>
              <a:t>I conti in banca non erano connessi da una rete di computer all'ATM.</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Competitor </a:t>
            </a:r>
            <a:r>
              <a:rPr lang="it-IT" dirty="0" err="1" smtClean="0"/>
              <a:t>Attack</a:t>
            </a:r>
            <a:r>
              <a:rPr lang="it-IT" dirty="0" smtClean="0"/>
              <a:t>  </a:t>
            </a:r>
            <a:endParaRPr lang="it-IT" dirty="0"/>
          </a:p>
        </p:txBody>
      </p:sp>
      <p:sp>
        <p:nvSpPr>
          <p:cNvPr id="3" name="Segnaposto contenuto 2"/>
          <p:cNvSpPr>
            <a:spLocks noGrp="1"/>
          </p:cNvSpPr>
          <p:nvPr>
            <p:ph idx="1"/>
          </p:nvPr>
        </p:nvSpPr>
        <p:spPr/>
        <p:txBody>
          <a:bodyPr/>
          <a:lstStyle/>
          <a:p>
            <a:r>
              <a:rPr lang="it-IT" dirty="0" smtClean="0"/>
              <a:t>Questo ha il vantaggio che non c'è alcuna connessione tra complici e assalitore (in questo caso l'istituzione del concorrente).</a:t>
            </a:r>
          </a:p>
          <a:p>
            <a:endParaRPr lang="it-IT" dirty="0" smtClean="0"/>
          </a:p>
          <a:p>
            <a:r>
              <a:rPr lang="it-IT" dirty="0" smtClean="0"/>
              <a:t> Non c'è alcun spostamento di denaro incriminante che conduce all'assalitore e nessun bisogno di eliminare le prove.  </a:t>
            </a:r>
          </a:p>
          <a:p>
            <a:endParaRPr lang="it-IT"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t>Ora ci accingeremo a esporre il metodo più diffuso per attaccare un ATM in base alla tavola di decimalizzazione</a:t>
            </a:r>
          </a:p>
          <a:p>
            <a:r>
              <a:rPr lang="it-IT" dirty="0" smtClean="0"/>
              <a:t>Faremo vedere come si genera un PIN con l’ausilio della tavola di decimalizzazione</a:t>
            </a:r>
          </a:p>
          <a:p>
            <a:r>
              <a:rPr lang="it-IT" dirty="0" smtClean="0"/>
              <a:t>Analizzeremo infine gli attacchi che possono essere effettuati su questo schema</a:t>
            </a:r>
            <a:endParaRPr lang="it-IT"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t>Il metodo IBM 3624-Offset fu sviluppato per supportare la prima generazione di ATM e fu largamente adoperato.</a:t>
            </a:r>
          </a:p>
          <a:p>
            <a:r>
              <a:rPr lang="it-IT" dirty="0" smtClean="0"/>
              <a:t> Il metodo fu progettato in modo che gli ATM offline sarebbero stati capaci di verificare i PIN dei clienti senza avere bisogno di memorizzare i conti da manipolare in un database di record.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lstStyle/>
          <a:p>
            <a:r>
              <a:rPr lang="it-IT" dirty="0" smtClean="0"/>
              <a:t> Inoltre, fu sviluppato uno schema dove i PIN dei clienti potevano essere calcolati a partire dal  numero di conto del cliente stesso a partire da una cifratura con chiave segreta.</a:t>
            </a:r>
          </a:p>
          <a:p>
            <a:r>
              <a:rPr lang="it-IT" dirty="0" smtClean="0"/>
              <a:t> Il numero di conto è reso disponibile al cliente su scheda magnetica, quindi l'ATM ha bisogno solo di immagazzinare in modo sicuro una sola chiave crittografica.</a:t>
            </a:r>
          </a:p>
          <a:p>
            <a:endParaRPr lang="it-IT"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t>Il perno su cui si basa la generazione dei PIN è la tavola di decimalizzazione che associa ad un valore esadecimale un numero decimale.</a:t>
            </a:r>
          </a:p>
          <a:p>
            <a:r>
              <a:rPr lang="it-IT" dirty="0" smtClean="0"/>
              <a:t>Il codice PIN viene generato cifrando il numero di conto stampato sulla carta bancomat con il DES mediante una chiave segreta chiamata </a:t>
            </a:r>
            <a:r>
              <a:rPr lang="it-IT" b="1" dirty="0" smtClean="0"/>
              <a:t>“PIN generation key”.</a:t>
            </a:r>
          </a:p>
          <a:p>
            <a:r>
              <a:rPr lang="it-IT" dirty="0" smtClean="0"/>
              <a:t> Il </a:t>
            </a:r>
            <a:r>
              <a:rPr lang="it-IT" dirty="0" err="1" smtClean="0"/>
              <a:t>ciphertext</a:t>
            </a:r>
            <a:r>
              <a:rPr lang="it-IT" dirty="0" smtClean="0"/>
              <a:t> ottenuto è convertito in esadecimale.</a:t>
            </a:r>
          </a:p>
          <a:p>
            <a:pPr>
              <a:buNone/>
            </a:pPr>
            <a:endParaRPr lang="it-IT"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lstStyle/>
          <a:p>
            <a:r>
              <a:rPr lang="it-IT" dirty="0" smtClean="0"/>
              <a:t> Si prendono le prime 4 cifre del </a:t>
            </a:r>
            <a:r>
              <a:rPr lang="it-IT" dirty="0" err="1" smtClean="0"/>
              <a:t>ciphertext</a:t>
            </a:r>
            <a:r>
              <a:rPr lang="it-IT" dirty="0" smtClean="0"/>
              <a:t> esadecimale</a:t>
            </a:r>
          </a:p>
          <a:p>
            <a:endParaRPr lang="it-IT" dirty="0" smtClean="0"/>
          </a:p>
          <a:p>
            <a:pPr>
              <a:buNone/>
            </a:pPr>
            <a:r>
              <a:rPr lang="it-IT" dirty="0" smtClean="0"/>
              <a:t>• 4 caratteri che spaziano tra ‘0’ ed ‘F’</a:t>
            </a:r>
          </a:p>
          <a:p>
            <a:pPr>
              <a:buNone/>
            </a:pPr>
            <a:endParaRPr lang="it-IT" dirty="0" smtClean="0"/>
          </a:p>
          <a:p>
            <a:pPr>
              <a:buNone/>
            </a:pPr>
            <a:r>
              <a:rPr lang="it-IT" dirty="0" smtClean="0"/>
              <a:t>• Vengono convertiti in decimale mediante una “TABELLA </a:t>
            </a:r>
            <a:r>
              <a:rPr lang="it-IT" dirty="0" err="1" smtClean="0"/>
              <a:t>DI</a:t>
            </a:r>
            <a:r>
              <a:rPr lang="it-IT" dirty="0" smtClean="0"/>
              <a:t> DECIMALIZZAZIONE” per poter essere digitati su una tastiera numerica. </a:t>
            </a:r>
          </a:p>
          <a:p>
            <a:endParaRPr lang="it-IT"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pic>
        <p:nvPicPr>
          <p:cNvPr id="5122" name="Picture 2"/>
          <p:cNvPicPr>
            <a:picLocks noGrp="1" noChangeAspect="1" noChangeArrowheads="1"/>
          </p:cNvPicPr>
          <p:nvPr>
            <p:ph idx="1"/>
          </p:nvPr>
        </p:nvPicPr>
        <p:blipFill>
          <a:blip r:embed="rId2" cstate="print"/>
          <a:stretch>
            <a:fillRect/>
          </a:stretch>
        </p:blipFill>
        <p:spPr bwMode="auto">
          <a:xfrm>
            <a:off x="1357290" y="4286256"/>
            <a:ext cx="6581775" cy="962025"/>
          </a:xfrm>
          <a:prstGeom prst="rect">
            <a:avLst/>
          </a:prstGeom>
          <a:noFill/>
          <a:ln w="9525">
            <a:noFill/>
            <a:miter lim="800000"/>
            <a:headEnd/>
            <a:tailEnd/>
          </a:ln>
        </p:spPr>
      </p:pic>
      <p:sp>
        <p:nvSpPr>
          <p:cNvPr id="7" name="CasellaDiTesto 6"/>
          <p:cNvSpPr txBox="1"/>
          <p:nvPr/>
        </p:nvSpPr>
        <p:spPr>
          <a:xfrm>
            <a:off x="714348" y="1928802"/>
            <a:ext cx="7643866" cy="1569660"/>
          </a:xfrm>
          <a:prstGeom prst="rect">
            <a:avLst/>
          </a:prstGeom>
          <a:noFill/>
        </p:spPr>
        <p:txBody>
          <a:bodyPr wrap="square" rtlCol="0">
            <a:spAutoFit/>
          </a:bodyPr>
          <a:lstStyle/>
          <a:p>
            <a:r>
              <a:rPr lang="it-IT" sz="3200" dirty="0" smtClean="0"/>
              <a:t>Tavola di decimalizzazione usata per convertire il numero di carta</a:t>
            </a:r>
          </a:p>
          <a:p>
            <a:r>
              <a:rPr lang="it-IT" sz="3200" dirty="0" smtClean="0"/>
              <a:t>cifrato con DES da esadecimale in decimale</a:t>
            </a:r>
            <a:endParaRPr lang="it-IT" sz="32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lstStyle/>
          <a:p>
            <a:r>
              <a:rPr lang="it-IT" dirty="0" smtClean="0"/>
              <a:t>Esempio generazione PIN:</a:t>
            </a:r>
          </a:p>
          <a:p>
            <a:pPr>
              <a:buNone/>
            </a:pPr>
            <a:r>
              <a:rPr lang="it-IT" dirty="0" smtClean="0"/>
              <a:t>     Numero conto: 4556 2385 7753 2239</a:t>
            </a:r>
          </a:p>
          <a:p>
            <a:pPr>
              <a:buNone/>
            </a:pPr>
            <a:endParaRPr lang="it-IT" dirty="0" smtClean="0"/>
          </a:p>
          <a:p>
            <a:pPr>
              <a:buNone/>
            </a:pPr>
            <a:r>
              <a:rPr lang="it-IT" dirty="0" smtClean="0"/>
              <a:t>     </a:t>
            </a:r>
            <a:r>
              <a:rPr lang="it-IT" dirty="0" err="1" smtClean="0"/>
              <a:t>Num</a:t>
            </a:r>
            <a:r>
              <a:rPr lang="it-IT" dirty="0" smtClean="0"/>
              <a:t> conto DES: 3F7C 2201 00CA 8AB3</a:t>
            </a:r>
          </a:p>
          <a:p>
            <a:pPr>
              <a:buNone/>
            </a:pPr>
            <a:r>
              <a:rPr lang="it-IT" dirty="0" smtClean="0"/>
              <a:t>   </a:t>
            </a:r>
          </a:p>
          <a:p>
            <a:pPr>
              <a:buNone/>
            </a:pPr>
            <a:r>
              <a:rPr lang="it-IT" dirty="0" smtClean="0"/>
              <a:t>               Prime quattro cifre: 3F7C </a:t>
            </a:r>
            <a:endParaRPr lang="it-IT"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pic>
        <p:nvPicPr>
          <p:cNvPr id="6146" name="Picture 2"/>
          <p:cNvPicPr>
            <a:picLocks noGrp="1" noChangeAspect="1" noChangeArrowheads="1"/>
          </p:cNvPicPr>
          <p:nvPr>
            <p:ph idx="1"/>
          </p:nvPr>
        </p:nvPicPr>
        <p:blipFill>
          <a:blip r:embed="rId2" cstate="print"/>
          <a:stretch>
            <a:fillRect/>
          </a:stretch>
        </p:blipFill>
        <p:spPr bwMode="auto">
          <a:xfrm>
            <a:off x="1643042" y="2857496"/>
            <a:ext cx="5734050" cy="981075"/>
          </a:xfrm>
          <a:prstGeom prst="rect">
            <a:avLst/>
          </a:prstGeom>
          <a:noFill/>
          <a:ln w="9525">
            <a:noFill/>
            <a:miter lim="800000"/>
            <a:headEnd/>
            <a:tailEnd/>
          </a:ln>
        </p:spPr>
      </p:pic>
      <p:sp>
        <p:nvSpPr>
          <p:cNvPr id="5" name="CasellaDiTesto 4"/>
          <p:cNvSpPr txBox="1"/>
          <p:nvPr/>
        </p:nvSpPr>
        <p:spPr>
          <a:xfrm>
            <a:off x="1142976" y="1785926"/>
            <a:ext cx="7072362" cy="584775"/>
          </a:xfrm>
          <a:prstGeom prst="rect">
            <a:avLst/>
          </a:prstGeom>
          <a:noFill/>
        </p:spPr>
        <p:txBody>
          <a:bodyPr wrap="square" rtlCol="0">
            <a:spAutoFit/>
          </a:bodyPr>
          <a:lstStyle/>
          <a:p>
            <a:r>
              <a:rPr lang="it-IT" sz="3200" dirty="0" smtClean="0"/>
              <a:t>Tabella di decimalizzazione:</a:t>
            </a:r>
            <a:endParaRPr lang="it-IT" sz="3200" dirty="0"/>
          </a:p>
        </p:txBody>
      </p:sp>
      <p:sp>
        <p:nvSpPr>
          <p:cNvPr id="6" name="CasellaDiTesto 5"/>
          <p:cNvSpPr txBox="1"/>
          <p:nvPr/>
        </p:nvSpPr>
        <p:spPr>
          <a:xfrm>
            <a:off x="1000100" y="4214818"/>
            <a:ext cx="7358114" cy="2062103"/>
          </a:xfrm>
          <a:prstGeom prst="rect">
            <a:avLst/>
          </a:prstGeom>
          <a:noFill/>
        </p:spPr>
        <p:txBody>
          <a:bodyPr wrap="square" rtlCol="0">
            <a:spAutoFit/>
          </a:bodyPr>
          <a:lstStyle/>
          <a:p>
            <a:r>
              <a:rPr lang="it-IT" sz="3200" dirty="0" smtClean="0"/>
              <a:t>PIN in esadecimale: 3F7C</a:t>
            </a:r>
          </a:p>
          <a:p>
            <a:r>
              <a:rPr lang="it-IT" sz="3200" dirty="0" smtClean="0"/>
              <a:t>PIN naturale: 3572</a:t>
            </a:r>
          </a:p>
          <a:p>
            <a:r>
              <a:rPr lang="it-IT" sz="3200" dirty="0" smtClean="0"/>
              <a:t>Offset: 4344</a:t>
            </a:r>
          </a:p>
          <a:p>
            <a:r>
              <a:rPr lang="it-IT" sz="3200" dirty="0" smtClean="0"/>
              <a:t>PIN finale: 7816</a:t>
            </a:r>
            <a:endParaRPr lang="it-IT" sz="32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t>Possibilità per gli ATM offline di verificare il PIN di un cliente senza richiedere la memorizzazione di un DB di PIN di tutti i clienti.</a:t>
            </a:r>
          </a:p>
          <a:p>
            <a:r>
              <a:rPr lang="it-IT" dirty="0" smtClean="0"/>
              <a:t>Il PIN di un cliente viene quindi calcolato a partire dal proprio numero di conto mediante cifratura con DES con una chiave segreta di cui solo la banca è a conoscenza.</a:t>
            </a:r>
          </a:p>
          <a:p>
            <a:r>
              <a:rPr lang="it-IT" dirty="0" smtClean="0"/>
              <a:t> L’offset viene introdotto per permettere ai clienti di cambiare il loro PIN cambiando solo l’offset che verrà memorizzato nella carta insieme al numero del conto.</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ATM</a:t>
            </a:r>
            <a:endParaRPr lang="it-IT" dirty="0"/>
          </a:p>
        </p:txBody>
      </p:sp>
      <p:sp>
        <p:nvSpPr>
          <p:cNvPr id="3" name="Segnaposto contenuto 2"/>
          <p:cNvSpPr>
            <a:spLocks noGrp="1"/>
          </p:cNvSpPr>
          <p:nvPr>
            <p:ph idx="1"/>
          </p:nvPr>
        </p:nvSpPr>
        <p:spPr/>
        <p:txBody>
          <a:bodyPr/>
          <a:lstStyle/>
          <a:p>
            <a:r>
              <a:rPr lang="it-IT" dirty="0" smtClean="0"/>
              <a:t> Gli ATM, quindi, all’inizio, dovevano essere usati solo dai possessori di carte di credito (le carte di credito sono i predecessori delle carte ATM). </a:t>
            </a:r>
          </a:p>
          <a:p>
            <a:endParaRPr lang="it-IT" dirty="0" smtClean="0"/>
          </a:p>
          <a:p>
            <a:r>
              <a:rPr lang="it-IT" dirty="0" smtClean="0"/>
              <a:t>L'idea del personal </a:t>
            </a:r>
            <a:r>
              <a:rPr lang="it-IT" dirty="0" err="1" smtClean="0"/>
              <a:t>identification</a:t>
            </a:r>
            <a:r>
              <a:rPr lang="it-IT" dirty="0" smtClean="0"/>
              <a:t> </a:t>
            </a:r>
            <a:r>
              <a:rPr lang="it-IT" dirty="0" err="1" smtClean="0"/>
              <a:t>number</a:t>
            </a:r>
            <a:r>
              <a:rPr lang="it-IT" dirty="0" smtClean="0"/>
              <a:t> (PIN) venne sviluppata nel 1965 dall'ingegnere inglese James </a:t>
            </a:r>
            <a:r>
              <a:rPr lang="it-IT" dirty="0" err="1" smtClean="0"/>
              <a:t>Goodfellow</a:t>
            </a:r>
            <a:r>
              <a:rPr lang="it-IT" dirty="0" smtClean="0"/>
              <a:t>.</a:t>
            </a:r>
          </a:p>
          <a:p>
            <a:endParaRPr lang="it-IT"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lstStyle/>
          <a:p>
            <a:r>
              <a:rPr lang="it-IT" dirty="0" smtClean="0"/>
              <a:t>I centri di controllo delle banche e gli ATM usano Hardware Security </a:t>
            </a:r>
            <a:r>
              <a:rPr lang="it-IT" dirty="0" err="1" smtClean="0"/>
              <a:t>Module</a:t>
            </a:r>
            <a:r>
              <a:rPr lang="it-IT" dirty="0" smtClean="0"/>
              <a:t> (HSM), che offrono protezione da possibili attacchi portati da impiegati corrotti della banca</a:t>
            </a:r>
            <a:r>
              <a:rPr lang="it-IT" dirty="0" smtClean="0"/>
              <a:t>.</a:t>
            </a:r>
          </a:p>
          <a:p>
            <a:endParaRPr lang="it-IT" dirty="0" smtClean="0"/>
          </a:p>
          <a:p>
            <a:r>
              <a:rPr lang="it-IT" dirty="0" smtClean="0"/>
              <a:t>Un HSM è  un processore su cui gira un software che offre servizi relativi alla crittografia e alla sicurezza.</a:t>
            </a:r>
          </a:p>
          <a:p>
            <a:endParaRPr lang="it-IT"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lstStyle/>
          <a:p>
            <a:r>
              <a:rPr lang="it-IT" dirty="0" smtClean="0"/>
              <a:t>Possono utilizzare vari algoritmi crittografici quali il DES, 3DES, RSA e SHA1.</a:t>
            </a:r>
          </a:p>
          <a:p>
            <a:endParaRPr lang="it-IT" dirty="0" smtClean="0"/>
          </a:p>
          <a:p>
            <a:pPr>
              <a:buNone/>
            </a:pPr>
            <a:endParaRPr lang="it-IT" dirty="0" smtClean="0"/>
          </a:p>
          <a:p>
            <a:r>
              <a:rPr lang="it-IT" dirty="0" smtClean="0"/>
              <a:t>Hanno elevate prestazioni crittografiche e validano fino a 60 PIN / sec.</a:t>
            </a:r>
          </a:p>
          <a:p>
            <a:endParaRPr lang="it-IT" dirty="0" smtClean="0"/>
          </a:p>
          <a:p>
            <a:endParaRPr lang="it-IT"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latin typeface="+mj-lt"/>
              </a:rPr>
              <a:t>Le </a:t>
            </a:r>
            <a:r>
              <a:rPr lang="it-IT" i="1" dirty="0" err="1" smtClean="0">
                <a:latin typeface="+mj-lt"/>
              </a:rPr>
              <a:t>Application</a:t>
            </a:r>
            <a:r>
              <a:rPr lang="it-IT" i="1" dirty="0" smtClean="0">
                <a:latin typeface="+mj-lt"/>
              </a:rPr>
              <a:t> </a:t>
            </a:r>
            <a:r>
              <a:rPr lang="it-IT" i="1" dirty="0" err="1" smtClean="0">
                <a:latin typeface="+mj-lt"/>
              </a:rPr>
              <a:t>Programming</a:t>
            </a:r>
            <a:r>
              <a:rPr lang="it-IT" i="1" dirty="0" smtClean="0">
                <a:latin typeface="+mj-lt"/>
              </a:rPr>
              <a:t> Interface</a:t>
            </a:r>
            <a:r>
              <a:rPr lang="it-IT" dirty="0" smtClean="0">
                <a:latin typeface="+mj-lt"/>
              </a:rPr>
              <a:t> API (</a:t>
            </a:r>
            <a:r>
              <a:rPr lang="it-IT" i="1" dirty="0" smtClean="0">
                <a:latin typeface="+mj-lt"/>
              </a:rPr>
              <a:t>Interfaccia di Programmazione di un'Applicazione</a:t>
            </a:r>
            <a:r>
              <a:rPr lang="it-IT" dirty="0" smtClean="0">
                <a:latin typeface="+mj-lt"/>
              </a:rPr>
              <a:t>), sono ogni insieme di procedure disponibili al programmatore, di solito raggruppate a formare un set di strumenti specifici per un determinato compito. </a:t>
            </a:r>
            <a:endParaRPr lang="it-IT" dirty="0" smtClean="0">
              <a:latin typeface="+mj-lt"/>
            </a:endParaRPr>
          </a:p>
          <a:p>
            <a:r>
              <a:rPr lang="it-IT" dirty="0" smtClean="0">
                <a:latin typeface="+mj-lt"/>
              </a:rPr>
              <a:t>È </a:t>
            </a:r>
            <a:r>
              <a:rPr lang="it-IT" dirty="0" smtClean="0">
                <a:latin typeface="+mj-lt"/>
              </a:rPr>
              <a:t>un metodo per ottenere un'astrazione, di solito tra l'hardware e il programmatore, o tra </a:t>
            </a:r>
            <a:r>
              <a:rPr lang="it-IT" dirty="0" smtClean="0">
                <a:latin typeface="+mj-lt"/>
              </a:rPr>
              <a:t>software a </a:t>
            </a:r>
            <a:r>
              <a:rPr lang="it-IT" dirty="0" smtClean="0">
                <a:latin typeface="+mj-lt"/>
              </a:rPr>
              <a:t>basso ed alto livello. </a:t>
            </a:r>
            <a:endParaRPr lang="it-IT" dirty="0" smtClean="0">
              <a:latin typeface="+mj-lt"/>
            </a:endParaRPr>
          </a:p>
          <a:p>
            <a:r>
              <a:rPr lang="it-IT" dirty="0" smtClean="0">
                <a:latin typeface="+mj-lt"/>
              </a:rPr>
              <a:t>Le </a:t>
            </a:r>
            <a:r>
              <a:rPr lang="it-IT" dirty="0" smtClean="0">
                <a:latin typeface="+mj-lt"/>
              </a:rPr>
              <a:t>API permettono di evitare ai programmatori di scrivere tutte le funzioni dal nulla. </a:t>
            </a:r>
          </a:p>
          <a:p>
            <a:endParaRPr lang="it-IT"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t>L’API </a:t>
            </a:r>
            <a:r>
              <a:rPr lang="it-IT" dirty="0" smtClean="0"/>
              <a:t>dell’HSM:</a:t>
            </a:r>
          </a:p>
          <a:p>
            <a:pPr>
              <a:buFont typeface="Courier New" pitchFamily="49" charset="0"/>
              <a:buChar char="o"/>
            </a:pPr>
            <a:r>
              <a:rPr lang="it-IT" dirty="0" smtClean="0"/>
              <a:t>contiene operazioni per generare e verificare i PIN;</a:t>
            </a:r>
          </a:p>
          <a:p>
            <a:pPr>
              <a:buFont typeface="Courier New" pitchFamily="49" charset="0"/>
              <a:buChar char="o"/>
            </a:pPr>
            <a:r>
              <a:rPr lang="it-IT" dirty="0" smtClean="0"/>
              <a:t>decifra le chiavi di zona quando vengono scambiate tra banche;</a:t>
            </a:r>
          </a:p>
          <a:p>
            <a:pPr>
              <a:buFont typeface="Courier New" pitchFamily="49" charset="0"/>
              <a:buChar char="o"/>
            </a:pPr>
            <a:r>
              <a:rPr lang="it-IT" dirty="0" smtClean="0"/>
              <a:t>supporta un'ampia gamma di funzioni per la gestione della chiave.</a:t>
            </a:r>
            <a:endParaRPr lang="it-IT"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lstStyle/>
          <a:p>
            <a:endParaRPr lang="it-IT" dirty="0" smtClean="0"/>
          </a:p>
          <a:p>
            <a:endParaRPr lang="it-IT" dirty="0" smtClean="0"/>
          </a:p>
          <a:p>
            <a:endParaRPr lang="it-IT" dirty="0" smtClean="0"/>
          </a:p>
          <a:p>
            <a:r>
              <a:rPr lang="it-IT" dirty="0" smtClean="0"/>
              <a:t>Qualunque </a:t>
            </a:r>
            <a:r>
              <a:rPr lang="it-IT" dirty="0" smtClean="0"/>
              <a:t>impiegato della banca che ha accesso al computer HSM, può effettuare operazioni come la verifica di un PIN</a:t>
            </a:r>
            <a:r>
              <a:rPr lang="it-IT" dirty="0" smtClean="0"/>
              <a:t>.</a:t>
            </a:r>
            <a:endParaRPr lang="it-IT"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t>Gli input cruciali </a:t>
            </a:r>
            <a:r>
              <a:rPr lang="it-IT" dirty="0" smtClean="0"/>
              <a:t>di una </a:t>
            </a:r>
            <a:r>
              <a:rPr lang="it-IT" dirty="0" smtClean="0"/>
              <a:t>funzione </a:t>
            </a:r>
            <a:r>
              <a:rPr lang="it-IT" dirty="0" smtClean="0"/>
              <a:t>per la verifica del PIN sono</a:t>
            </a:r>
            <a:r>
              <a:rPr lang="it-IT" dirty="0" smtClean="0"/>
              <a:t>:</a:t>
            </a:r>
          </a:p>
          <a:p>
            <a:pPr>
              <a:buNone/>
            </a:pPr>
            <a:r>
              <a:rPr lang="it-IT" dirty="0" smtClean="0"/>
              <a:t>1. </a:t>
            </a:r>
            <a:r>
              <a:rPr lang="it-IT" dirty="0" smtClean="0"/>
              <a:t>La tavola </a:t>
            </a:r>
            <a:r>
              <a:rPr lang="it-IT" dirty="0" smtClean="0"/>
              <a:t>di decimalizzazione</a:t>
            </a:r>
          </a:p>
          <a:p>
            <a:pPr>
              <a:buNone/>
            </a:pPr>
            <a:r>
              <a:rPr lang="it-IT" dirty="0" smtClean="0"/>
              <a:t>2. PAN DATA (che contiene il numero personale dell'account)</a:t>
            </a:r>
          </a:p>
          <a:p>
            <a:pPr>
              <a:buNone/>
            </a:pPr>
            <a:r>
              <a:rPr lang="it-IT" dirty="0" smtClean="0"/>
              <a:t>3. </a:t>
            </a:r>
            <a:r>
              <a:rPr lang="it-IT" dirty="0" err="1" smtClean="0"/>
              <a:t>Encrypted</a:t>
            </a:r>
            <a:r>
              <a:rPr lang="it-IT" dirty="0" smtClean="0"/>
              <a:t> PIN Block (EPB</a:t>
            </a:r>
            <a:r>
              <a:rPr lang="it-IT" dirty="0" smtClean="0"/>
              <a:t>)</a:t>
            </a:r>
            <a:endParaRPr lang="it-IT"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lstStyle/>
          <a:p>
            <a:endParaRPr lang="it-IT" dirty="0" smtClean="0"/>
          </a:p>
          <a:p>
            <a:endParaRPr lang="it-IT" dirty="0" smtClean="0"/>
          </a:p>
          <a:p>
            <a:endParaRPr lang="it-IT" dirty="0" smtClean="0"/>
          </a:p>
          <a:p>
            <a:r>
              <a:rPr lang="it-IT" dirty="0" smtClean="0"/>
              <a:t>Un impiegato della banca in possesso della funzione di verifica del PIN e intenzionato a sferrare un attacco necessita di questi input.</a:t>
            </a:r>
            <a:endParaRPr lang="it-IT"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lstStyle/>
          <a:p>
            <a:r>
              <a:rPr lang="it-IT" dirty="0" smtClean="0">
                <a:latin typeface="Corbel" pitchFamily="34" charset="0"/>
              </a:rPr>
              <a:t>L’EPB per effettuare l’attacco si può ottenere :</a:t>
            </a:r>
          </a:p>
          <a:p>
            <a:r>
              <a:rPr lang="it-IT" dirty="0" smtClean="0">
                <a:latin typeface="Corbel" pitchFamily="34" charset="0"/>
              </a:rPr>
              <a:t>inserendo il PIN in un ATM reale e intercettando l'EPB corrispondente</a:t>
            </a:r>
          </a:p>
          <a:p>
            <a:r>
              <a:rPr lang="it-IT" dirty="0" smtClean="0">
                <a:latin typeface="Corbel" pitchFamily="34" charset="0"/>
              </a:rPr>
              <a:t>La funzione ritorna </a:t>
            </a:r>
            <a:r>
              <a:rPr lang="it-IT" dirty="0" err="1" smtClean="0">
                <a:latin typeface="Corbel" pitchFamily="34" charset="0"/>
              </a:rPr>
              <a:t>true</a:t>
            </a:r>
            <a:r>
              <a:rPr lang="it-IT" dirty="0" smtClean="0">
                <a:latin typeface="Corbel" pitchFamily="34" charset="0"/>
              </a:rPr>
              <a:t> o false, a seconda che il PIN sia corretto o no.</a:t>
            </a:r>
            <a:endParaRPr lang="it-IT" dirty="0">
              <a:latin typeface="Corbe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lstStyle/>
          <a:p>
            <a:r>
              <a:rPr lang="it-IT" dirty="0" smtClean="0">
                <a:latin typeface="Corbel" pitchFamily="34" charset="0"/>
              </a:rPr>
              <a:t>Il tipo di attacco più conosciuto individuato da Mike Bond e </a:t>
            </a:r>
            <a:r>
              <a:rPr lang="it-IT" dirty="0" err="1" smtClean="0">
                <a:latin typeface="Corbel" pitchFamily="34" charset="0"/>
              </a:rPr>
              <a:t>Piotr</a:t>
            </a:r>
            <a:r>
              <a:rPr lang="it-IT" dirty="0" smtClean="0">
                <a:latin typeface="Corbel" pitchFamily="34" charset="0"/>
              </a:rPr>
              <a:t> </a:t>
            </a:r>
            <a:r>
              <a:rPr lang="it-IT" dirty="0" err="1" smtClean="0">
                <a:latin typeface="Corbel" pitchFamily="34" charset="0"/>
              </a:rPr>
              <a:t>Zielinski</a:t>
            </a:r>
            <a:r>
              <a:rPr lang="it-IT" dirty="0" smtClean="0">
                <a:latin typeface="Corbel" pitchFamily="34" charset="0"/>
              </a:rPr>
              <a:t> ricercatori della </a:t>
            </a:r>
            <a:r>
              <a:rPr lang="it-IT" dirty="0" err="1" smtClean="0">
                <a:latin typeface="Corbel" pitchFamily="34" charset="0"/>
              </a:rPr>
              <a:t>University</a:t>
            </a:r>
            <a:r>
              <a:rPr lang="it-IT" dirty="0" smtClean="0">
                <a:latin typeface="Corbel" pitchFamily="34" charset="0"/>
              </a:rPr>
              <a:t> </a:t>
            </a:r>
            <a:r>
              <a:rPr lang="it-IT" dirty="0" err="1" smtClean="0">
                <a:latin typeface="Corbel" pitchFamily="34" charset="0"/>
              </a:rPr>
              <a:t>of</a:t>
            </a:r>
            <a:r>
              <a:rPr lang="it-IT" dirty="0" smtClean="0">
                <a:latin typeface="Corbel" pitchFamily="34" charset="0"/>
              </a:rPr>
              <a:t> Cambridge è chiamato :</a:t>
            </a:r>
          </a:p>
          <a:p>
            <a:endParaRPr lang="it-IT" dirty="0" smtClean="0">
              <a:latin typeface="Corbel" pitchFamily="34" charset="0"/>
            </a:endParaRPr>
          </a:p>
          <a:p>
            <a:endParaRPr lang="it-IT" dirty="0" smtClean="0">
              <a:latin typeface="Corbel" pitchFamily="34" charset="0"/>
            </a:endParaRPr>
          </a:p>
          <a:p>
            <a:pPr>
              <a:buNone/>
            </a:pPr>
            <a:r>
              <a:rPr lang="it-IT" dirty="0" smtClean="0">
                <a:latin typeface="Corbel" pitchFamily="34" charset="0"/>
              </a:rPr>
              <a:t>       Attacco alle Tavole di Decimalizzazione</a:t>
            </a:r>
            <a:endParaRPr lang="it-IT" dirty="0">
              <a:latin typeface="Corbe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lstStyle/>
          <a:p>
            <a:r>
              <a:rPr lang="it-IT" dirty="0" smtClean="0">
                <a:latin typeface="Corbel" pitchFamily="34" charset="0"/>
              </a:rPr>
              <a:t>Questi attacchi possono essere effettuati solo da un dipendente della banca che ha accesso alla funzione </a:t>
            </a:r>
            <a:r>
              <a:rPr lang="it-IT" dirty="0" err="1" smtClean="0">
                <a:latin typeface="Corbel" pitchFamily="34" charset="0"/>
              </a:rPr>
              <a:t>Encrypted</a:t>
            </a:r>
            <a:r>
              <a:rPr lang="it-IT" dirty="0" smtClean="0">
                <a:latin typeface="Corbel" pitchFamily="34" charset="0"/>
              </a:rPr>
              <a:t> PIN </a:t>
            </a:r>
            <a:r>
              <a:rPr lang="it-IT" dirty="0" err="1" smtClean="0">
                <a:latin typeface="Corbel" pitchFamily="34" charset="0"/>
              </a:rPr>
              <a:t>Verify</a:t>
            </a:r>
            <a:r>
              <a:rPr lang="it-IT" dirty="0" smtClean="0">
                <a:latin typeface="Corbel" pitchFamily="34" charset="0"/>
              </a:rPr>
              <a:t>.</a:t>
            </a:r>
          </a:p>
          <a:p>
            <a:endParaRPr lang="it-IT" dirty="0" smtClean="0">
              <a:latin typeface="Corbel" pitchFamily="34" charset="0"/>
            </a:endParaRPr>
          </a:p>
          <a:p>
            <a:r>
              <a:rPr lang="it-IT" dirty="0" smtClean="0">
                <a:latin typeface="Corbel" pitchFamily="34" charset="0"/>
              </a:rPr>
              <a:t>Per effettuare l’attacco l’assalitore ha a disposizione:</a:t>
            </a:r>
          </a:p>
          <a:p>
            <a:r>
              <a:rPr lang="it-IT" dirty="0" smtClean="0">
                <a:latin typeface="Corbel" pitchFamily="34" charset="0"/>
              </a:rPr>
              <a:t>tavola di decimalizzazione modificata</a:t>
            </a:r>
          </a:p>
          <a:p>
            <a:r>
              <a:rPr lang="it-IT" dirty="0" smtClean="0">
                <a:latin typeface="Corbel" pitchFamily="34" charset="0"/>
              </a:rPr>
              <a:t>EPB (PIN di prova cifrato)</a:t>
            </a:r>
          </a:p>
          <a:p>
            <a:r>
              <a:rPr lang="it-IT" dirty="0" smtClean="0">
                <a:latin typeface="Corbel" pitchFamily="34" charset="0"/>
              </a:rPr>
              <a:t>PAN DATA</a:t>
            </a:r>
            <a:endParaRPr lang="it-IT" dirty="0">
              <a:latin typeface="Corbe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ATM</a:t>
            </a:r>
            <a:endParaRPr lang="it-IT" dirty="0"/>
          </a:p>
        </p:txBody>
      </p:sp>
      <p:sp>
        <p:nvSpPr>
          <p:cNvPr id="3" name="Segnaposto contenuto 2"/>
          <p:cNvSpPr>
            <a:spLocks noGrp="1"/>
          </p:cNvSpPr>
          <p:nvPr>
            <p:ph idx="1"/>
          </p:nvPr>
        </p:nvSpPr>
        <p:spPr/>
        <p:txBody>
          <a:bodyPr>
            <a:normAutofit/>
          </a:bodyPr>
          <a:lstStyle/>
          <a:p>
            <a:r>
              <a:rPr lang="it-IT" dirty="0" smtClean="0"/>
              <a:t>Poco dopo la nascita degli ATM e la loro immissione sul mercato, essi si sono diffusi praticamente ovunque.</a:t>
            </a:r>
          </a:p>
          <a:p>
            <a:r>
              <a:rPr lang="it-IT" dirty="0" smtClean="0"/>
              <a:t> Nei moderni ATM, gli utenti si identificano usando una scheda di plastica con una striscia magnetica che codifica il numero di conto del cliente, ed inserendo un codice numerico segreto (PIN).</a:t>
            </a:r>
          </a:p>
          <a:p>
            <a:r>
              <a:rPr lang="it-IT" dirty="0" smtClean="0"/>
              <a:t> Gli ATM sono collegati ad una interrete di banche, consentendo così ai clienti di prelevare denaro da macchine che non appartengono alla banca in cui hanno il proprio conto.</a:t>
            </a:r>
            <a:endParaRPr lang="it-IT"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b="1" dirty="0" smtClean="0"/>
              <a:t>Fase 1:</a:t>
            </a:r>
          </a:p>
          <a:p>
            <a:pPr>
              <a:buNone/>
            </a:pPr>
            <a:r>
              <a:rPr lang="it-IT" dirty="0" smtClean="0"/>
              <a:t>    vengono determinate quali cifre sono presenti nel PIN da ricercare.</a:t>
            </a:r>
          </a:p>
          <a:p>
            <a:r>
              <a:rPr lang="it-IT" dirty="0" smtClean="0"/>
              <a:t> </a:t>
            </a:r>
            <a:r>
              <a:rPr lang="it-IT" b="1" dirty="0" smtClean="0"/>
              <a:t>Fase 2:</a:t>
            </a:r>
          </a:p>
          <a:p>
            <a:pPr>
              <a:buNone/>
            </a:pPr>
            <a:r>
              <a:rPr lang="it-IT" dirty="0" smtClean="0"/>
              <a:t>     sono testati tutti i PIN composti con le cifre</a:t>
            </a:r>
          </a:p>
          <a:p>
            <a:pPr>
              <a:buNone/>
            </a:pPr>
            <a:r>
              <a:rPr lang="it-IT" dirty="0" smtClean="0"/>
              <a:t>      identificate nella fase precedente.</a:t>
            </a:r>
            <a:endParaRPr lang="it-IT"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57422" y="2500306"/>
            <a:ext cx="4381500" cy="1085850"/>
          </a:xfrm>
          <a:prstGeom prst="rect">
            <a:avLst/>
          </a:prstGeom>
          <a:noFill/>
          <a:ln w="9525">
            <a:noFill/>
            <a:miter lim="800000"/>
            <a:headEnd/>
            <a:tailEnd/>
          </a:ln>
        </p:spPr>
      </p:pic>
      <p:sp>
        <p:nvSpPr>
          <p:cNvPr id="6" name="CasellaDiTesto 5"/>
          <p:cNvSpPr txBox="1"/>
          <p:nvPr/>
        </p:nvSpPr>
        <p:spPr>
          <a:xfrm>
            <a:off x="642910" y="1785926"/>
            <a:ext cx="7572428" cy="523220"/>
          </a:xfrm>
          <a:prstGeom prst="rect">
            <a:avLst/>
          </a:prstGeom>
          <a:noFill/>
        </p:spPr>
        <p:txBody>
          <a:bodyPr wrap="square" rtlCol="0">
            <a:spAutoFit/>
          </a:bodyPr>
          <a:lstStyle/>
          <a:p>
            <a:r>
              <a:rPr lang="it-IT" sz="2800" dirty="0" smtClean="0"/>
              <a:t>Sia D</a:t>
            </a:r>
            <a:r>
              <a:rPr lang="it-IT" sz="2800" i="1" dirty="0" smtClean="0"/>
              <a:t> la tavola di decimalizzazione iniziale:</a:t>
            </a:r>
            <a:endParaRPr lang="it-IT" sz="2800" dirty="0"/>
          </a:p>
        </p:txBody>
      </p:sp>
      <p:sp>
        <p:nvSpPr>
          <p:cNvPr id="7" name="CasellaDiTesto 6"/>
          <p:cNvSpPr txBox="1"/>
          <p:nvPr/>
        </p:nvSpPr>
        <p:spPr>
          <a:xfrm>
            <a:off x="642910" y="3786190"/>
            <a:ext cx="7500990" cy="2246769"/>
          </a:xfrm>
          <a:prstGeom prst="rect">
            <a:avLst/>
          </a:prstGeom>
          <a:noFill/>
        </p:spPr>
        <p:txBody>
          <a:bodyPr wrap="square" rtlCol="0">
            <a:spAutoFit/>
          </a:bodyPr>
          <a:lstStyle/>
          <a:p>
            <a:r>
              <a:rPr lang="it-IT" sz="2800" dirty="0" smtClean="0"/>
              <a:t>Sia D</a:t>
            </a:r>
            <a:r>
              <a:rPr lang="it-IT" sz="2800" i="1" dirty="0" smtClean="0"/>
              <a:t>i[x] la tavola di decimalizzazione binaria in cui</a:t>
            </a:r>
          </a:p>
          <a:p>
            <a:r>
              <a:rPr lang="it-IT" sz="2800" dirty="0" smtClean="0"/>
              <a:t>compare 1 se solo se D</a:t>
            </a:r>
            <a:r>
              <a:rPr lang="it-IT" sz="2800" i="1" dirty="0" smtClean="0"/>
              <a:t> ha i nella posizione x:</a:t>
            </a:r>
          </a:p>
          <a:p>
            <a:endParaRPr lang="it-IT" sz="2800" i="1" dirty="0" smtClean="0"/>
          </a:p>
          <a:p>
            <a:r>
              <a:rPr lang="it-IT" sz="2800" b="1" i="1" dirty="0" smtClean="0"/>
              <a:t>                         Di[x] = 1 , se D[x] = i</a:t>
            </a:r>
          </a:p>
          <a:p>
            <a:r>
              <a:rPr lang="it-IT" sz="2800" b="1" i="1" dirty="0" smtClean="0"/>
              <a:t>                        Di [x] = 0 , altrimenti</a:t>
            </a:r>
            <a:endParaRPr lang="it-IT" sz="28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pic>
        <p:nvPicPr>
          <p:cNvPr id="2050" name="Picture 2"/>
          <p:cNvPicPr>
            <a:picLocks noGrp="1" noChangeAspect="1" noChangeArrowheads="1"/>
          </p:cNvPicPr>
          <p:nvPr>
            <p:ph idx="1"/>
          </p:nvPr>
        </p:nvPicPr>
        <p:blipFill>
          <a:blip r:embed="rId2" cstate="print"/>
          <a:stretch>
            <a:fillRect/>
          </a:stretch>
        </p:blipFill>
        <p:spPr bwMode="auto">
          <a:xfrm>
            <a:off x="2352675" y="3553619"/>
            <a:ext cx="4438650" cy="1152525"/>
          </a:xfrm>
          <a:prstGeom prst="rect">
            <a:avLst/>
          </a:prstGeom>
          <a:noFill/>
          <a:ln w="9525">
            <a:noFill/>
            <a:miter lim="800000"/>
            <a:headEnd/>
            <a:tailEnd/>
          </a:ln>
        </p:spPr>
      </p:pic>
      <p:sp>
        <p:nvSpPr>
          <p:cNvPr id="5" name="CasellaDiTesto 4"/>
          <p:cNvSpPr txBox="1"/>
          <p:nvPr/>
        </p:nvSpPr>
        <p:spPr>
          <a:xfrm>
            <a:off x="500034" y="2143116"/>
            <a:ext cx="8215370" cy="584775"/>
          </a:xfrm>
          <a:prstGeom prst="rect">
            <a:avLst/>
          </a:prstGeom>
          <a:noFill/>
        </p:spPr>
        <p:txBody>
          <a:bodyPr wrap="square" rtlCol="0">
            <a:spAutoFit/>
          </a:bodyPr>
          <a:lstStyle/>
          <a:p>
            <a:r>
              <a:rPr lang="it-IT" sz="3200" dirty="0" smtClean="0"/>
              <a:t>Ad esempio D</a:t>
            </a:r>
            <a:r>
              <a:rPr lang="it-IT" sz="3200" i="1" dirty="0" smtClean="0"/>
              <a:t>3[x] è della forma:</a:t>
            </a:r>
            <a:endParaRPr lang="it-IT" sz="32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t>Per ogni possibile cifra i (da 0 a 9) viene inviata all’HSM:</a:t>
            </a:r>
          </a:p>
          <a:p>
            <a:pPr>
              <a:buNone/>
            </a:pPr>
            <a:r>
              <a:rPr lang="it-IT" dirty="0" smtClean="0"/>
              <a:t>    1. Numero di conto corrente (</a:t>
            </a:r>
            <a:r>
              <a:rPr lang="it-IT" dirty="0" err="1" smtClean="0"/>
              <a:t>PAN_data</a:t>
            </a:r>
            <a:r>
              <a:rPr lang="it-IT" dirty="0" smtClean="0"/>
              <a:t>) di cui si vuole trovare il PIN vero.</a:t>
            </a:r>
          </a:p>
          <a:p>
            <a:pPr>
              <a:buNone/>
            </a:pPr>
            <a:r>
              <a:rPr lang="it-IT" dirty="0" smtClean="0"/>
              <a:t>    2. Tavola di Decimalizzazione D</a:t>
            </a:r>
            <a:r>
              <a:rPr lang="it-IT" i="1" dirty="0" smtClean="0"/>
              <a:t>i</a:t>
            </a:r>
          </a:p>
          <a:p>
            <a:pPr>
              <a:buNone/>
            </a:pPr>
            <a:r>
              <a:rPr lang="it-IT" dirty="0" smtClean="0"/>
              <a:t>    3.  PIN di prova (</a:t>
            </a:r>
            <a:r>
              <a:rPr lang="it-IT" dirty="0" err="1" smtClean="0"/>
              <a:t>trial_pin</a:t>
            </a:r>
            <a:r>
              <a:rPr lang="it-IT" dirty="0" smtClean="0"/>
              <a:t>) composto da soli numeri 0000</a:t>
            </a:r>
          </a:p>
          <a:p>
            <a:r>
              <a:rPr lang="it-IT" dirty="0" smtClean="0"/>
              <a:t>Il test FALLISCE se e solo se il PIN vero contiene la cifra </a:t>
            </a:r>
            <a:r>
              <a:rPr lang="it-IT" i="1" dirty="0" smtClean="0"/>
              <a:t>i.</a:t>
            </a:r>
            <a:endParaRPr lang="it-IT"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smtClean="0"/>
              <a:t>attack</a:t>
            </a:r>
            <a:endParaRPr lang="it-IT" dirty="0"/>
          </a:p>
        </p:txBody>
      </p:sp>
      <p:sp>
        <p:nvSpPr>
          <p:cNvPr id="3" name="Segnaposto contenuto 2"/>
          <p:cNvSpPr>
            <a:spLocks noGrp="1"/>
          </p:cNvSpPr>
          <p:nvPr>
            <p:ph idx="1"/>
          </p:nvPr>
        </p:nvSpPr>
        <p:spPr/>
        <p:txBody>
          <a:bodyPr/>
          <a:lstStyle/>
          <a:p>
            <a:r>
              <a:rPr lang="it-IT" dirty="0" smtClean="0"/>
              <a:t>Ad esempio se il PIN è 7816  e la tavola di decimalizzazione è D</a:t>
            </a:r>
            <a:r>
              <a:rPr lang="it-IT" i="1" baseline="-25000" dirty="0" smtClean="0"/>
              <a:t>7</a:t>
            </a:r>
            <a:r>
              <a:rPr lang="it-IT" dirty="0" smtClean="0"/>
              <a:t> la funzione farà un </a:t>
            </a:r>
            <a:r>
              <a:rPr lang="it-IT" dirty="0" err="1" smtClean="0"/>
              <a:t>matching</a:t>
            </a:r>
            <a:r>
              <a:rPr lang="it-IT" dirty="0" smtClean="0"/>
              <a:t> tra 1000 e </a:t>
            </a:r>
            <a:r>
              <a:rPr lang="it-IT" dirty="0" err="1" smtClean="0"/>
              <a:t>e</a:t>
            </a:r>
            <a:r>
              <a:rPr lang="it-IT" dirty="0" smtClean="0"/>
              <a:t> 0000. In questo modo, effettuando al più 10 confronti, è possibile determinare  tutte le cifre che compongono il PIN originale. </a:t>
            </a:r>
          </a:p>
          <a:p>
            <a:endParaRPr lang="it-IT"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a:xfrm>
            <a:off x="485804" y="1935480"/>
            <a:ext cx="8229600" cy="4389120"/>
          </a:xfrm>
        </p:spPr>
        <p:txBody>
          <a:bodyPr>
            <a:normAutofit/>
          </a:bodyPr>
          <a:lstStyle/>
          <a:p>
            <a:r>
              <a:rPr lang="it-IT" dirty="0" smtClean="0"/>
              <a:t>Illustriamo un passo della fase 1:</a:t>
            </a:r>
          </a:p>
          <a:p>
            <a:r>
              <a:rPr lang="it-IT" dirty="0" smtClean="0"/>
              <a:t>Il nemico vuole sapere se il numero 2 è una cifra del PIN.</a:t>
            </a:r>
          </a:p>
          <a:p>
            <a:r>
              <a:rPr lang="it-IT" dirty="0" smtClean="0"/>
              <a:t>Verranno passati come input all’HSM:</a:t>
            </a:r>
          </a:p>
          <a:p>
            <a:pPr>
              <a:buNone/>
            </a:pPr>
            <a:r>
              <a:rPr lang="it-IT" dirty="0" smtClean="0"/>
              <a:t> 1. Il numero di conto corrente</a:t>
            </a:r>
          </a:p>
          <a:p>
            <a:pPr>
              <a:buNone/>
            </a:pPr>
            <a:r>
              <a:rPr lang="it-IT" dirty="0" smtClean="0"/>
              <a:t> 2. Tavola di decimalizzazione binaria D2</a:t>
            </a:r>
          </a:p>
          <a:p>
            <a:pPr>
              <a:buNone/>
            </a:pPr>
            <a:r>
              <a:rPr lang="it-IT" dirty="0" smtClean="0"/>
              <a:t> 3. Pin di prova 0000</a:t>
            </a:r>
            <a:endParaRPr lang="it-IT"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pic>
        <p:nvPicPr>
          <p:cNvPr id="3074" name="Picture 2"/>
          <p:cNvPicPr>
            <a:picLocks noGrp="1" noChangeAspect="1" noChangeArrowheads="1"/>
          </p:cNvPicPr>
          <p:nvPr>
            <p:ph idx="1"/>
          </p:nvPr>
        </p:nvPicPr>
        <p:blipFill>
          <a:blip r:embed="rId2" cstate="print"/>
          <a:stretch>
            <a:fillRect/>
          </a:stretch>
        </p:blipFill>
        <p:spPr bwMode="auto">
          <a:xfrm>
            <a:off x="2143108" y="3429000"/>
            <a:ext cx="4810125" cy="1781175"/>
          </a:xfrm>
          <a:prstGeom prst="rect">
            <a:avLst/>
          </a:prstGeom>
          <a:noFill/>
          <a:ln w="9525">
            <a:noFill/>
            <a:miter lim="800000"/>
            <a:headEnd/>
            <a:tailEnd/>
          </a:ln>
        </p:spPr>
      </p:pic>
      <p:sp>
        <p:nvSpPr>
          <p:cNvPr id="5" name="CasellaDiTesto 4"/>
          <p:cNvSpPr txBox="1"/>
          <p:nvPr/>
        </p:nvSpPr>
        <p:spPr>
          <a:xfrm>
            <a:off x="571472" y="1857364"/>
            <a:ext cx="7715304" cy="1569660"/>
          </a:xfrm>
          <a:prstGeom prst="rect">
            <a:avLst/>
          </a:prstGeom>
          <a:noFill/>
        </p:spPr>
        <p:txBody>
          <a:bodyPr wrap="square" rtlCol="0">
            <a:spAutoFit/>
          </a:bodyPr>
          <a:lstStyle/>
          <a:p>
            <a:r>
              <a:rPr lang="it-IT" sz="2400" dirty="0" smtClean="0"/>
              <a:t>Vengono provate tutte le possibili combinazioni delle</a:t>
            </a:r>
          </a:p>
          <a:p>
            <a:r>
              <a:rPr lang="it-IT" sz="2400" dirty="0" smtClean="0"/>
              <a:t>cifre individuate nella fase 1.</a:t>
            </a:r>
          </a:p>
          <a:p>
            <a:r>
              <a:rPr lang="it-IT" sz="2400" dirty="0" smtClean="0"/>
              <a:t>• Il loro numero dipende dal numero di cifre differenti nel</a:t>
            </a:r>
          </a:p>
          <a:p>
            <a:r>
              <a:rPr lang="it-IT" sz="2400" dirty="0" smtClean="0"/>
              <a:t>PIN:</a:t>
            </a:r>
            <a:endParaRPr lang="it-IT" sz="2400" dirty="0"/>
          </a:p>
        </p:txBody>
      </p:sp>
      <p:sp>
        <p:nvSpPr>
          <p:cNvPr id="6" name="CasellaDiTesto 5"/>
          <p:cNvSpPr txBox="1"/>
          <p:nvPr/>
        </p:nvSpPr>
        <p:spPr>
          <a:xfrm>
            <a:off x="1000100" y="5286388"/>
            <a:ext cx="7286676" cy="954107"/>
          </a:xfrm>
          <a:prstGeom prst="rect">
            <a:avLst/>
          </a:prstGeom>
          <a:noFill/>
        </p:spPr>
        <p:txBody>
          <a:bodyPr wrap="square" rtlCol="0">
            <a:spAutoFit/>
          </a:bodyPr>
          <a:lstStyle/>
          <a:p>
            <a:r>
              <a:rPr lang="it-IT" sz="2800" dirty="0" smtClean="0"/>
              <a:t>Servono al più 46 tentativi: 36 nel caso di 3 cifre</a:t>
            </a:r>
          </a:p>
          <a:p>
            <a:r>
              <a:rPr lang="it-IT" sz="2800" dirty="0" smtClean="0"/>
              <a:t>diverse + 10 per individuare le cifre.</a:t>
            </a:r>
            <a:endParaRPr lang="it-IT" sz="28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Decimalization</a:t>
            </a:r>
            <a:r>
              <a:rPr lang="it-IT" dirty="0" smtClean="0"/>
              <a:t> </a:t>
            </a:r>
            <a:r>
              <a:rPr lang="it-IT" dirty="0" err="1" smtClean="0"/>
              <a:t>attack</a:t>
            </a:r>
            <a:endParaRPr lang="it-IT" dirty="0"/>
          </a:p>
        </p:txBody>
      </p:sp>
      <p:sp>
        <p:nvSpPr>
          <p:cNvPr id="3" name="Segnaposto contenuto 2"/>
          <p:cNvSpPr>
            <a:spLocks noGrp="1"/>
          </p:cNvSpPr>
          <p:nvPr>
            <p:ph idx="1"/>
          </p:nvPr>
        </p:nvSpPr>
        <p:spPr/>
        <p:txBody>
          <a:bodyPr>
            <a:normAutofit/>
          </a:bodyPr>
          <a:lstStyle/>
          <a:p>
            <a:r>
              <a:rPr lang="it-IT" dirty="0" smtClean="0"/>
              <a:t>L'attacco permette </a:t>
            </a:r>
            <a:r>
              <a:rPr lang="it-IT" dirty="0" smtClean="0"/>
              <a:t>a qualcuno che ha accesso al sistema informatico di una banca per determinare il PIN di una carta bancomat in una media di 15 tentativi, invece della media 5.000 </a:t>
            </a:r>
            <a:r>
              <a:rPr lang="it-IT" dirty="0" smtClean="0"/>
              <a:t>attesa per </a:t>
            </a:r>
            <a:r>
              <a:rPr lang="it-IT" dirty="0" smtClean="0"/>
              <a:t>un PIN a 4 </a:t>
            </a:r>
            <a:r>
              <a:rPr lang="it-IT" dirty="0" smtClean="0"/>
              <a:t>cifre.</a:t>
            </a:r>
          </a:p>
          <a:p>
            <a:r>
              <a:rPr lang="it-IT" dirty="0" smtClean="0"/>
              <a:t>Questo </a:t>
            </a:r>
            <a:r>
              <a:rPr lang="it-IT" dirty="0" smtClean="0"/>
              <a:t>tipo di attacco è noto come un attacco API </a:t>
            </a:r>
            <a:r>
              <a:rPr lang="it-IT" dirty="0" err="1" smtClean="0"/>
              <a:t>perchè</a:t>
            </a:r>
            <a:r>
              <a:rPr lang="it-IT" dirty="0" smtClean="0"/>
              <a:t> si basa su sfruttando una debolezza del </a:t>
            </a:r>
            <a:r>
              <a:rPr lang="it-IT" dirty="0" err="1" smtClean="0"/>
              <a:t>Application</a:t>
            </a:r>
            <a:r>
              <a:rPr lang="it-IT" dirty="0" smtClean="0"/>
              <a:t> </a:t>
            </a:r>
            <a:r>
              <a:rPr lang="it-IT" dirty="0" err="1" smtClean="0"/>
              <a:t>Programming</a:t>
            </a:r>
            <a:r>
              <a:rPr lang="it-IT" dirty="0" smtClean="0"/>
              <a:t> Interface (API) di HSM.</a:t>
            </a:r>
            <a:endParaRPr lang="it-IT"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a:buNone/>
            </a:pPr>
            <a:endParaRPr lang="it-IT" dirty="0" smtClean="0"/>
          </a:p>
          <a:p>
            <a:pPr>
              <a:buNone/>
            </a:pPr>
            <a:endParaRPr lang="it-IT" dirty="0" smtClean="0"/>
          </a:p>
          <a:p>
            <a:pPr>
              <a:buNone/>
            </a:pPr>
            <a:endParaRPr lang="it-IT" dirty="0" smtClean="0"/>
          </a:p>
          <a:p>
            <a:pPr>
              <a:buNone/>
            </a:pPr>
            <a:endParaRPr lang="it-IT" dirty="0" smtClean="0"/>
          </a:p>
          <a:p>
            <a:pPr>
              <a:buNone/>
            </a:pPr>
            <a:r>
              <a:rPr lang="it-IT" dirty="0" smtClean="0"/>
              <a:t>                                          </a:t>
            </a:r>
            <a:endParaRPr lang="it-IT" dirty="0"/>
          </a:p>
        </p:txBody>
      </p:sp>
      <p:sp>
        <p:nvSpPr>
          <p:cNvPr id="4" name="Rettangolo 3"/>
          <p:cNvSpPr/>
          <p:nvPr/>
        </p:nvSpPr>
        <p:spPr>
          <a:xfrm>
            <a:off x="928662" y="3214686"/>
            <a:ext cx="692948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FINE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973</TotalTime>
  <Words>3997</Words>
  <Application>Microsoft Office PowerPoint</Application>
  <PresentationFormat>Presentazione su schermo (4:3)</PresentationFormat>
  <Paragraphs>405</Paragraphs>
  <Slides>98</Slides>
  <Notes>1</Notes>
  <HiddenSlides>0</HiddenSlides>
  <MMClips>0</MMClips>
  <ScaleCrop>false</ScaleCrop>
  <HeadingPairs>
    <vt:vector size="4" baseType="variant">
      <vt:variant>
        <vt:lpstr>Tema</vt:lpstr>
      </vt:variant>
      <vt:variant>
        <vt:i4>1</vt:i4>
      </vt:variant>
      <vt:variant>
        <vt:lpstr>Titoli diapositive</vt:lpstr>
      </vt:variant>
      <vt:variant>
        <vt:i4>98</vt:i4>
      </vt:variant>
    </vt:vector>
  </HeadingPairs>
  <TitlesOfParts>
    <vt:vector size="99" baseType="lpstr">
      <vt:lpstr>Equinozio</vt:lpstr>
      <vt:lpstr>ATTACCHI AD ATM</vt:lpstr>
      <vt:lpstr>Indice</vt:lpstr>
      <vt:lpstr>ATM</vt:lpstr>
      <vt:lpstr>ATM</vt:lpstr>
      <vt:lpstr>Storia ATM</vt:lpstr>
      <vt:lpstr>Storia ATM</vt:lpstr>
      <vt:lpstr>Storia ATM</vt:lpstr>
      <vt:lpstr>Storia ATM</vt:lpstr>
      <vt:lpstr>Storia ATM</vt:lpstr>
      <vt:lpstr>Funzionamento ATM</vt:lpstr>
      <vt:lpstr>Diapositiva 11</vt:lpstr>
      <vt:lpstr>Funzionamento ATM</vt:lpstr>
      <vt:lpstr>Funzionamento ATM</vt:lpstr>
      <vt:lpstr>Funzionamento ATM</vt:lpstr>
      <vt:lpstr>Funzionamento ATM</vt:lpstr>
      <vt:lpstr>Funzionamento ATM</vt:lpstr>
      <vt:lpstr>Funzionamento ATM</vt:lpstr>
      <vt:lpstr>Funzionamento ATM</vt:lpstr>
      <vt:lpstr>Funzionamento ATM</vt:lpstr>
      <vt:lpstr>Funzionamento ATM</vt:lpstr>
      <vt:lpstr>Funzionamento ATM</vt:lpstr>
      <vt:lpstr>Funzionamento ATM</vt:lpstr>
      <vt:lpstr>Funzionamento ATM</vt:lpstr>
      <vt:lpstr>Funzionamento ATM</vt:lpstr>
      <vt:lpstr>Funzionamento ATM</vt:lpstr>
      <vt:lpstr>Funzionamento ATM</vt:lpstr>
      <vt:lpstr>Funzionamento ATM Prelievo locale</vt:lpstr>
      <vt:lpstr>Funzionamento ATM Prelievo remoto</vt:lpstr>
      <vt:lpstr>Vulnerabilità ATM</vt:lpstr>
      <vt:lpstr>Vulnerabilità ATM</vt:lpstr>
      <vt:lpstr>Vulnerabilità ATM</vt:lpstr>
      <vt:lpstr>Vulnerabilità ATM</vt:lpstr>
      <vt:lpstr>Vulnerabilità ATM</vt:lpstr>
      <vt:lpstr>Vulnerabilità ATM</vt:lpstr>
      <vt:lpstr>Attacchi all’ATM</vt:lpstr>
      <vt:lpstr>Attacchi all’ATM</vt:lpstr>
      <vt:lpstr>Attacchi all’ATM</vt:lpstr>
      <vt:lpstr>Attacchi all’ATM</vt:lpstr>
      <vt:lpstr>Attacchi ATM</vt:lpstr>
      <vt:lpstr>Attacchi ATM</vt:lpstr>
      <vt:lpstr>Attacchi fisici</vt:lpstr>
      <vt:lpstr>Attacchi fisici</vt:lpstr>
      <vt:lpstr>Attacchi fisici</vt:lpstr>
      <vt:lpstr>Attacchi fisici</vt:lpstr>
      <vt:lpstr>Attacchi fisici</vt:lpstr>
      <vt:lpstr>Lebanese loop</vt:lpstr>
      <vt:lpstr>Lebanese loop</vt:lpstr>
      <vt:lpstr>Lebanese loop</vt:lpstr>
      <vt:lpstr>Lebanese loop</vt:lpstr>
      <vt:lpstr>Lebanese loop</vt:lpstr>
      <vt:lpstr>Skimming attack</vt:lpstr>
      <vt:lpstr>Skimming attack</vt:lpstr>
      <vt:lpstr>Skimming attack</vt:lpstr>
      <vt:lpstr>Skimming attack</vt:lpstr>
      <vt:lpstr>Skimming attack</vt:lpstr>
      <vt:lpstr>Skimming attack</vt:lpstr>
      <vt:lpstr>Virus e worm</vt:lpstr>
      <vt:lpstr>Virus e worm</vt:lpstr>
      <vt:lpstr>Virus e worm</vt:lpstr>
      <vt:lpstr>Virus e worm</vt:lpstr>
      <vt:lpstr>Phishing</vt:lpstr>
      <vt:lpstr>Phishing</vt:lpstr>
      <vt:lpstr>Insider attack</vt:lpstr>
      <vt:lpstr>Insider attack</vt:lpstr>
      <vt:lpstr>Insider attack</vt:lpstr>
      <vt:lpstr>Insider attack</vt:lpstr>
      <vt:lpstr>Competitor Attack  </vt:lpstr>
      <vt:lpstr>Competitor Attack  </vt:lpstr>
      <vt:lpstr>Competitor Attack  </vt:lpstr>
      <vt:lpstr>Competitor Attack  </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Decimalization attack</vt:lpstr>
      <vt:lpstr>Diapositiva 98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ATTACCHI AD ATM</dc:title>
  <dc:creator>Luca</dc:creator>
  <cp:lastModifiedBy>Luca</cp:lastModifiedBy>
  <cp:revision>111</cp:revision>
  <dcterms:created xsi:type="dcterms:W3CDTF">2010-05-20T09:00:13Z</dcterms:created>
  <dcterms:modified xsi:type="dcterms:W3CDTF">2010-05-24T16:08:57Z</dcterms:modified>
</cp:coreProperties>
</file>