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86" r:id="rId3"/>
    <p:sldId id="257" r:id="rId4"/>
    <p:sldId id="258" r:id="rId5"/>
    <p:sldId id="259" r:id="rId6"/>
    <p:sldId id="260" r:id="rId7"/>
    <p:sldId id="261" r:id="rId8"/>
    <p:sldId id="262" r:id="rId9"/>
    <p:sldId id="263" r:id="rId10"/>
    <p:sldId id="264" r:id="rId11"/>
    <p:sldId id="265" r:id="rId12"/>
    <p:sldId id="270" r:id="rId13"/>
    <p:sldId id="266" r:id="rId14"/>
    <p:sldId id="267" r:id="rId15"/>
    <p:sldId id="268" r:id="rId16"/>
    <p:sldId id="269" r:id="rId17"/>
    <p:sldId id="271" r:id="rId18"/>
    <p:sldId id="272" r:id="rId19"/>
    <p:sldId id="273" r:id="rId20"/>
    <p:sldId id="274" r:id="rId21"/>
    <p:sldId id="275" r:id="rId22"/>
    <p:sldId id="290" r:id="rId23"/>
    <p:sldId id="289" r:id="rId24"/>
    <p:sldId id="319" r:id="rId25"/>
    <p:sldId id="288" r:id="rId26"/>
    <p:sldId id="287" r:id="rId27"/>
    <p:sldId id="291" r:id="rId28"/>
    <p:sldId id="292" r:id="rId29"/>
    <p:sldId id="294" r:id="rId30"/>
    <p:sldId id="295" r:id="rId31"/>
    <p:sldId id="297" r:id="rId32"/>
    <p:sldId id="277" r:id="rId33"/>
    <p:sldId id="285" r:id="rId34"/>
    <p:sldId id="278" r:id="rId35"/>
    <p:sldId id="279" r:id="rId36"/>
    <p:sldId id="280" r:id="rId37"/>
    <p:sldId id="281" r:id="rId38"/>
    <p:sldId id="282" r:id="rId39"/>
    <p:sldId id="283" r:id="rId40"/>
    <p:sldId id="284" r:id="rId41"/>
    <p:sldId id="298" r:id="rId42"/>
    <p:sldId id="299" r:id="rId43"/>
    <p:sldId id="300" r:id="rId44"/>
    <p:sldId id="301" r:id="rId45"/>
    <p:sldId id="302" r:id="rId46"/>
    <p:sldId id="303" r:id="rId47"/>
    <p:sldId id="304" r:id="rId48"/>
    <p:sldId id="305" r:id="rId49"/>
    <p:sldId id="306" r:id="rId50"/>
    <p:sldId id="307" r:id="rId51"/>
    <p:sldId id="310" r:id="rId52"/>
    <p:sldId id="311" r:id="rId53"/>
    <p:sldId id="312" r:id="rId54"/>
    <p:sldId id="313" r:id="rId55"/>
    <p:sldId id="314" r:id="rId56"/>
    <p:sldId id="315" r:id="rId57"/>
    <p:sldId id="316" r:id="rId58"/>
    <p:sldId id="317" r:id="rId59"/>
    <p:sldId id="318" r:id="rId60"/>
    <p:sldId id="308" r:id="rId61"/>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autoAdjust="0"/>
    <p:restoredTop sz="94660"/>
  </p:normalViewPr>
  <p:slideViewPr>
    <p:cSldViewPr>
      <p:cViewPr>
        <p:scale>
          <a:sx n="70" d="100"/>
          <a:sy n="70" d="100"/>
        </p:scale>
        <p:origin x="-22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02382091-7462-4186-AEEF-EA69931458CB}" type="datetimeFigureOut">
              <a:rPr lang="it-IT"/>
              <a:pPr>
                <a:defRPr/>
              </a:pPr>
              <a:t>02/09/2009</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it-IT" noProof="0"/>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E087BD63-1D58-4187-9F59-E5803F3993D4}"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r>
              <a:rPr lang="it-IT"/>
              <a:t>OpenID</a:t>
            </a:r>
          </a:p>
        </p:txBody>
      </p:sp>
      <p:sp>
        <p:nvSpPr>
          <p:cNvPr id="5" name="Segnaposto piè di pagina 4"/>
          <p:cNvSpPr>
            <a:spLocks noGrp="1"/>
          </p:cNvSpPr>
          <p:nvPr>
            <p:ph type="ftr" sz="quarter" idx="11"/>
          </p:nvPr>
        </p:nvSpPr>
        <p:spPr/>
        <p:txBody>
          <a:bodyPr/>
          <a:lstStyle>
            <a:lvl1pPr>
              <a:defRPr/>
            </a:lvl1pPr>
          </a:lstStyle>
          <a:p>
            <a:pPr>
              <a:defRPr/>
            </a:pPr>
            <a:r>
              <a:rPr lang="it-IT"/>
              <a:t>Eno Pleqi</a:t>
            </a:r>
          </a:p>
        </p:txBody>
      </p:sp>
      <p:sp>
        <p:nvSpPr>
          <p:cNvPr id="6" name="Segnaposto numero diapositiva 5"/>
          <p:cNvSpPr>
            <a:spLocks noGrp="1"/>
          </p:cNvSpPr>
          <p:nvPr>
            <p:ph type="sldNum" sz="quarter" idx="12"/>
          </p:nvPr>
        </p:nvSpPr>
        <p:spPr/>
        <p:txBody>
          <a:bodyPr/>
          <a:lstStyle>
            <a:lvl1pPr>
              <a:defRPr/>
            </a:lvl1pPr>
          </a:lstStyle>
          <a:p>
            <a:pPr>
              <a:defRPr/>
            </a:pPr>
            <a:fld id="{5F7379E1-4513-4AFB-AD7A-CDDC5EF0BACF}"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it-IT"/>
              <a:t>OpenID</a:t>
            </a:r>
          </a:p>
        </p:txBody>
      </p:sp>
      <p:sp>
        <p:nvSpPr>
          <p:cNvPr id="5" name="Segnaposto piè di pagina 4"/>
          <p:cNvSpPr>
            <a:spLocks noGrp="1"/>
          </p:cNvSpPr>
          <p:nvPr>
            <p:ph type="ftr" sz="quarter" idx="11"/>
          </p:nvPr>
        </p:nvSpPr>
        <p:spPr/>
        <p:txBody>
          <a:bodyPr/>
          <a:lstStyle>
            <a:lvl1pPr>
              <a:defRPr/>
            </a:lvl1pPr>
          </a:lstStyle>
          <a:p>
            <a:pPr>
              <a:defRPr/>
            </a:pPr>
            <a:r>
              <a:rPr lang="it-IT"/>
              <a:t>Eno Pleqi</a:t>
            </a:r>
          </a:p>
        </p:txBody>
      </p:sp>
      <p:sp>
        <p:nvSpPr>
          <p:cNvPr id="6" name="Segnaposto numero diapositiva 5"/>
          <p:cNvSpPr>
            <a:spLocks noGrp="1"/>
          </p:cNvSpPr>
          <p:nvPr>
            <p:ph type="sldNum" sz="quarter" idx="12"/>
          </p:nvPr>
        </p:nvSpPr>
        <p:spPr/>
        <p:txBody>
          <a:bodyPr/>
          <a:lstStyle>
            <a:lvl1pPr>
              <a:defRPr/>
            </a:lvl1pPr>
          </a:lstStyle>
          <a:p>
            <a:pPr>
              <a:defRPr/>
            </a:pPr>
            <a:fld id="{E554F732-2EC8-49CF-9037-A2E33CCE509C}"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it-IT"/>
              <a:t>OpenID</a:t>
            </a:r>
          </a:p>
        </p:txBody>
      </p:sp>
      <p:sp>
        <p:nvSpPr>
          <p:cNvPr id="5" name="Segnaposto piè di pagina 4"/>
          <p:cNvSpPr>
            <a:spLocks noGrp="1"/>
          </p:cNvSpPr>
          <p:nvPr>
            <p:ph type="ftr" sz="quarter" idx="11"/>
          </p:nvPr>
        </p:nvSpPr>
        <p:spPr/>
        <p:txBody>
          <a:bodyPr/>
          <a:lstStyle>
            <a:lvl1pPr>
              <a:defRPr/>
            </a:lvl1pPr>
          </a:lstStyle>
          <a:p>
            <a:pPr>
              <a:defRPr/>
            </a:pPr>
            <a:r>
              <a:rPr lang="it-IT"/>
              <a:t>Eno Pleqi</a:t>
            </a:r>
          </a:p>
        </p:txBody>
      </p:sp>
      <p:sp>
        <p:nvSpPr>
          <p:cNvPr id="6" name="Segnaposto numero diapositiva 5"/>
          <p:cNvSpPr>
            <a:spLocks noGrp="1"/>
          </p:cNvSpPr>
          <p:nvPr>
            <p:ph type="sldNum" sz="quarter" idx="12"/>
          </p:nvPr>
        </p:nvSpPr>
        <p:spPr/>
        <p:txBody>
          <a:bodyPr/>
          <a:lstStyle>
            <a:lvl1pPr>
              <a:defRPr/>
            </a:lvl1pPr>
          </a:lstStyle>
          <a:p>
            <a:pPr>
              <a:defRPr/>
            </a:pPr>
            <a:fld id="{E66A973B-E54F-4F3B-AC89-DE38B81AF9D2}"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it-IT"/>
              <a:t>OpenID</a:t>
            </a:r>
          </a:p>
        </p:txBody>
      </p:sp>
      <p:sp>
        <p:nvSpPr>
          <p:cNvPr id="5" name="Segnaposto piè di pagina 4"/>
          <p:cNvSpPr>
            <a:spLocks noGrp="1"/>
          </p:cNvSpPr>
          <p:nvPr>
            <p:ph type="ftr" sz="quarter" idx="11"/>
          </p:nvPr>
        </p:nvSpPr>
        <p:spPr/>
        <p:txBody>
          <a:bodyPr/>
          <a:lstStyle>
            <a:lvl1pPr>
              <a:defRPr/>
            </a:lvl1pPr>
          </a:lstStyle>
          <a:p>
            <a:pPr>
              <a:defRPr/>
            </a:pPr>
            <a:r>
              <a:rPr lang="it-IT"/>
              <a:t>Eno Pleqi</a:t>
            </a:r>
          </a:p>
        </p:txBody>
      </p:sp>
      <p:sp>
        <p:nvSpPr>
          <p:cNvPr id="6" name="Segnaposto numero diapositiva 5"/>
          <p:cNvSpPr>
            <a:spLocks noGrp="1"/>
          </p:cNvSpPr>
          <p:nvPr>
            <p:ph type="sldNum" sz="quarter" idx="12"/>
          </p:nvPr>
        </p:nvSpPr>
        <p:spPr/>
        <p:txBody>
          <a:bodyPr/>
          <a:lstStyle>
            <a:lvl1pPr>
              <a:defRPr/>
            </a:lvl1pPr>
          </a:lstStyle>
          <a:p>
            <a:pPr>
              <a:defRPr/>
            </a:pPr>
            <a:fld id="{5B3D2176-54A9-435A-BB0A-7DB7CDB7DE5B}"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r>
              <a:rPr lang="it-IT"/>
              <a:t>OpenID</a:t>
            </a:r>
          </a:p>
        </p:txBody>
      </p:sp>
      <p:sp>
        <p:nvSpPr>
          <p:cNvPr id="5" name="Segnaposto piè di pagina 4"/>
          <p:cNvSpPr>
            <a:spLocks noGrp="1"/>
          </p:cNvSpPr>
          <p:nvPr>
            <p:ph type="ftr" sz="quarter" idx="11"/>
          </p:nvPr>
        </p:nvSpPr>
        <p:spPr/>
        <p:txBody>
          <a:bodyPr/>
          <a:lstStyle>
            <a:lvl1pPr>
              <a:defRPr/>
            </a:lvl1pPr>
          </a:lstStyle>
          <a:p>
            <a:pPr>
              <a:defRPr/>
            </a:pPr>
            <a:r>
              <a:rPr lang="it-IT"/>
              <a:t>Eno Pleqi</a:t>
            </a:r>
          </a:p>
        </p:txBody>
      </p:sp>
      <p:sp>
        <p:nvSpPr>
          <p:cNvPr id="6" name="Segnaposto numero diapositiva 5"/>
          <p:cNvSpPr>
            <a:spLocks noGrp="1"/>
          </p:cNvSpPr>
          <p:nvPr>
            <p:ph type="sldNum" sz="quarter" idx="12"/>
          </p:nvPr>
        </p:nvSpPr>
        <p:spPr/>
        <p:txBody>
          <a:bodyPr/>
          <a:lstStyle>
            <a:lvl1pPr>
              <a:defRPr/>
            </a:lvl1pPr>
          </a:lstStyle>
          <a:p>
            <a:pPr>
              <a:defRPr/>
            </a:pPr>
            <a:fld id="{1391F170-CA73-4A0F-8F1A-DB1C0D43D252}"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r>
              <a:rPr lang="it-IT"/>
              <a:t>OpenID</a:t>
            </a:r>
          </a:p>
        </p:txBody>
      </p:sp>
      <p:sp>
        <p:nvSpPr>
          <p:cNvPr id="6" name="Segnaposto piè di pagina 4"/>
          <p:cNvSpPr>
            <a:spLocks noGrp="1"/>
          </p:cNvSpPr>
          <p:nvPr>
            <p:ph type="ftr" sz="quarter" idx="11"/>
          </p:nvPr>
        </p:nvSpPr>
        <p:spPr/>
        <p:txBody>
          <a:bodyPr/>
          <a:lstStyle>
            <a:lvl1pPr>
              <a:defRPr/>
            </a:lvl1pPr>
          </a:lstStyle>
          <a:p>
            <a:pPr>
              <a:defRPr/>
            </a:pPr>
            <a:r>
              <a:rPr lang="it-IT"/>
              <a:t>Eno Pleqi</a:t>
            </a:r>
          </a:p>
        </p:txBody>
      </p:sp>
      <p:sp>
        <p:nvSpPr>
          <p:cNvPr id="7" name="Segnaposto numero diapositiva 5"/>
          <p:cNvSpPr>
            <a:spLocks noGrp="1"/>
          </p:cNvSpPr>
          <p:nvPr>
            <p:ph type="sldNum" sz="quarter" idx="12"/>
          </p:nvPr>
        </p:nvSpPr>
        <p:spPr/>
        <p:txBody>
          <a:bodyPr/>
          <a:lstStyle>
            <a:lvl1pPr>
              <a:defRPr/>
            </a:lvl1pPr>
          </a:lstStyle>
          <a:p>
            <a:pPr>
              <a:defRPr/>
            </a:pPr>
            <a:fld id="{09E1998B-C13C-4102-B92F-60BA7796F1C0}"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r>
              <a:rPr lang="it-IT"/>
              <a:t>OpenID</a:t>
            </a:r>
          </a:p>
        </p:txBody>
      </p:sp>
      <p:sp>
        <p:nvSpPr>
          <p:cNvPr id="8" name="Segnaposto piè di pagina 4"/>
          <p:cNvSpPr>
            <a:spLocks noGrp="1"/>
          </p:cNvSpPr>
          <p:nvPr>
            <p:ph type="ftr" sz="quarter" idx="11"/>
          </p:nvPr>
        </p:nvSpPr>
        <p:spPr/>
        <p:txBody>
          <a:bodyPr/>
          <a:lstStyle>
            <a:lvl1pPr>
              <a:defRPr/>
            </a:lvl1pPr>
          </a:lstStyle>
          <a:p>
            <a:pPr>
              <a:defRPr/>
            </a:pPr>
            <a:r>
              <a:rPr lang="it-IT"/>
              <a:t>Eno Pleqi</a:t>
            </a:r>
          </a:p>
        </p:txBody>
      </p:sp>
      <p:sp>
        <p:nvSpPr>
          <p:cNvPr id="9" name="Segnaposto numero diapositiva 5"/>
          <p:cNvSpPr>
            <a:spLocks noGrp="1"/>
          </p:cNvSpPr>
          <p:nvPr>
            <p:ph type="sldNum" sz="quarter" idx="12"/>
          </p:nvPr>
        </p:nvSpPr>
        <p:spPr/>
        <p:txBody>
          <a:bodyPr/>
          <a:lstStyle>
            <a:lvl1pPr>
              <a:defRPr/>
            </a:lvl1pPr>
          </a:lstStyle>
          <a:p>
            <a:pPr>
              <a:defRPr/>
            </a:pPr>
            <a:fld id="{F81D55A2-94B9-475C-A0C6-3D293348390C}"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r>
              <a:rPr lang="it-IT"/>
              <a:t>OpenID</a:t>
            </a:r>
          </a:p>
        </p:txBody>
      </p:sp>
      <p:sp>
        <p:nvSpPr>
          <p:cNvPr id="4" name="Segnaposto piè di pagina 4"/>
          <p:cNvSpPr>
            <a:spLocks noGrp="1"/>
          </p:cNvSpPr>
          <p:nvPr>
            <p:ph type="ftr" sz="quarter" idx="11"/>
          </p:nvPr>
        </p:nvSpPr>
        <p:spPr/>
        <p:txBody>
          <a:bodyPr/>
          <a:lstStyle>
            <a:lvl1pPr>
              <a:defRPr/>
            </a:lvl1pPr>
          </a:lstStyle>
          <a:p>
            <a:pPr>
              <a:defRPr/>
            </a:pPr>
            <a:r>
              <a:rPr lang="it-IT"/>
              <a:t>Eno Pleqi</a:t>
            </a:r>
          </a:p>
        </p:txBody>
      </p:sp>
      <p:sp>
        <p:nvSpPr>
          <p:cNvPr id="5" name="Segnaposto numero diapositiva 5"/>
          <p:cNvSpPr>
            <a:spLocks noGrp="1"/>
          </p:cNvSpPr>
          <p:nvPr>
            <p:ph type="sldNum" sz="quarter" idx="12"/>
          </p:nvPr>
        </p:nvSpPr>
        <p:spPr/>
        <p:txBody>
          <a:bodyPr/>
          <a:lstStyle>
            <a:lvl1pPr>
              <a:defRPr/>
            </a:lvl1pPr>
          </a:lstStyle>
          <a:p>
            <a:pPr>
              <a:defRPr/>
            </a:pPr>
            <a:fld id="{C7B54F51-01F5-4101-8B4D-E04D7D203B73}"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r>
              <a:rPr lang="it-IT"/>
              <a:t>OpenID</a:t>
            </a:r>
          </a:p>
        </p:txBody>
      </p:sp>
      <p:sp>
        <p:nvSpPr>
          <p:cNvPr id="3" name="Segnaposto piè di pagina 4"/>
          <p:cNvSpPr>
            <a:spLocks noGrp="1"/>
          </p:cNvSpPr>
          <p:nvPr>
            <p:ph type="ftr" sz="quarter" idx="11"/>
          </p:nvPr>
        </p:nvSpPr>
        <p:spPr/>
        <p:txBody>
          <a:bodyPr/>
          <a:lstStyle>
            <a:lvl1pPr>
              <a:defRPr/>
            </a:lvl1pPr>
          </a:lstStyle>
          <a:p>
            <a:pPr>
              <a:defRPr/>
            </a:pPr>
            <a:r>
              <a:rPr lang="it-IT"/>
              <a:t>Eno Pleqi</a:t>
            </a:r>
          </a:p>
        </p:txBody>
      </p:sp>
      <p:sp>
        <p:nvSpPr>
          <p:cNvPr id="4" name="Segnaposto numero diapositiva 5"/>
          <p:cNvSpPr>
            <a:spLocks noGrp="1"/>
          </p:cNvSpPr>
          <p:nvPr>
            <p:ph type="sldNum" sz="quarter" idx="12"/>
          </p:nvPr>
        </p:nvSpPr>
        <p:spPr/>
        <p:txBody>
          <a:bodyPr/>
          <a:lstStyle>
            <a:lvl1pPr>
              <a:defRPr/>
            </a:lvl1pPr>
          </a:lstStyle>
          <a:p>
            <a:pPr>
              <a:defRPr/>
            </a:pPr>
            <a:fld id="{115A8CDF-8B7B-4329-8ACB-E647B74A0C83}"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it-IT"/>
              <a:t>OpenID</a:t>
            </a:r>
          </a:p>
        </p:txBody>
      </p:sp>
      <p:sp>
        <p:nvSpPr>
          <p:cNvPr id="6" name="Segnaposto piè di pagina 4"/>
          <p:cNvSpPr>
            <a:spLocks noGrp="1"/>
          </p:cNvSpPr>
          <p:nvPr>
            <p:ph type="ftr" sz="quarter" idx="11"/>
          </p:nvPr>
        </p:nvSpPr>
        <p:spPr/>
        <p:txBody>
          <a:bodyPr/>
          <a:lstStyle>
            <a:lvl1pPr>
              <a:defRPr/>
            </a:lvl1pPr>
          </a:lstStyle>
          <a:p>
            <a:pPr>
              <a:defRPr/>
            </a:pPr>
            <a:r>
              <a:rPr lang="it-IT"/>
              <a:t>Eno Pleqi</a:t>
            </a:r>
          </a:p>
        </p:txBody>
      </p:sp>
      <p:sp>
        <p:nvSpPr>
          <p:cNvPr id="7" name="Segnaposto numero diapositiva 5"/>
          <p:cNvSpPr>
            <a:spLocks noGrp="1"/>
          </p:cNvSpPr>
          <p:nvPr>
            <p:ph type="sldNum" sz="quarter" idx="12"/>
          </p:nvPr>
        </p:nvSpPr>
        <p:spPr/>
        <p:txBody>
          <a:bodyPr/>
          <a:lstStyle>
            <a:lvl1pPr>
              <a:defRPr/>
            </a:lvl1pPr>
          </a:lstStyle>
          <a:p>
            <a:pPr>
              <a:defRPr/>
            </a:pPr>
            <a:fld id="{916EF189-5CCF-46ED-A5FD-58E62C86AD1F}"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it-IT"/>
              <a:t>OpenID</a:t>
            </a:r>
          </a:p>
        </p:txBody>
      </p:sp>
      <p:sp>
        <p:nvSpPr>
          <p:cNvPr id="6" name="Segnaposto piè di pagina 4"/>
          <p:cNvSpPr>
            <a:spLocks noGrp="1"/>
          </p:cNvSpPr>
          <p:nvPr>
            <p:ph type="ftr" sz="quarter" idx="11"/>
          </p:nvPr>
        </p:nvSpPr>
        <p:spPr/>
        <p:txBody>
          <a:bodyPr/>
          <a:lstStyle>
            <a:lvl1pPr>
              <a:defRPr/>
            </a:lvl1pPr>
          </a:lstStyle>
          <a:p>
            <a:pPr>
              <a:defRPr/>
            </a:pPr>
            <a:r>
              <a:rPr lang="it-IT"/>
              <a:t>Eno Pleqi</a:t>
            </a:r>
          </a:p>
        </p:txBody>
      </p:sp>
      <p:sp>
        <p:nvSpPr>
          <p:cNvPr id="7" name="Segnaposto numero diapositiva 5"/>
          <p:cNvSpPr>
            <a:spLocks noGrp="1"/>
          </p:cNvSpPr>
          <p:nvPr>
            <p:ph type="sldNum" sz="quarter" idx="12"/>
          </p:nvPr>
        </p:nvSpPr>
        <p:spPr/>
        <p:txBody>
          <a:bodyPr/>
          <a:lstStyle>
            <a:lvl1pPr>
              <a:defRPr/>
            </a:lvl1pPr>
          </a:lstStyle>
          <a:p>
            <a:pPr>
              <a:defRPr/>
            </a:pPr>
            <a:fld id="{B8CEFD86-7752-404F-A127-BA0FCBEBB4BF}"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it-IT"/>
              <a:t>OpenID</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it-IT"/>
              <a:t>Eno Pleqi</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F256090-A2C5-426D-9AC6-6C1BAF66EA13}"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ivejournal.com/" TargetMode="External"/><Relationship Id="rId2" Type="http://schemas.openxmlformats.org/officeDocument/2006/relationships/hyperlink" Target="https://www.myopenid.com/"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myopenid.com/"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carol.example.com/openid-server.cgi"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bob.example.com/comment.cgi?session_id=Alice&amp;nonce=123456" TargetMode="External"/><Relationship Id="rId2" Type="http://schemas.openxmlformats.org/officeDocument/2006/relationships/hyperlink" Target="http://carol.example.com/Alic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carol.example.com/Alice" TargetMode="External"/><Relationship Id="rId2" Type="http://schemas.openxmlformats.org/officeDocument/2006/relationships/hyperlink" Target="http://bob.example.com/comment.cgi?session\_id=Alice&amp;nonce=123456"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carol.example.com/openid-server.cgi"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2286000"/>
          </a:xfrm>
        </p:spPr>
        <p:txBody>
          <a:bodyPr rtlCol="0">
            <a:normAutofit fontScale="90000"/>
          </a:bodyPr>
          <a:lstStyle/>
          <a:p>
            <a:pPr eaLnBrk="1" fontAlgn="auto" hangingPunct="1">
              <a:spcAft>
                <a:spcPts val="0"/>
              </a:spcAft>
              <a:defRPr/>
            </a:pPr>
            <a:r>
              <a:rPr lang="it-IT" sz="3100" b="1" dirty="0" smtClean="0"/>
              <a:t/>
            </a:r>
            <a:br>
              <a:rPr lang="it-IT" sz="3100" b="1" dirty="0" smtClean="0"/>
            </a:br>
            <a:r>
              <a:rPr lang="it-IT" sz="3100" b="1" dirty="0" smtClean="0"/>
              <a:t>Università degli Studi di Perugia</a:t>
            </a:r>
            <a:br>
              <a:rPr lang="it-IT" sz="3100" b="1" dirty="0" smtClean="0"/>
            </a:br>
            <a:r>
              <a:rPr lang="it-IT" sz="3100" b="1" dirty="0" smtClean="0"/>
              <a:t>Facoltà di Scienze Matematiche, Fisiche e Naturali </a:t>
            </a:r>
            <a:br>
              <a:rPr lang="it-IT" sz="3100" b="1" dirty="0" smtClean="0"/>
            </a:br>
            <a:r>
              <a:rPr lang="it-IT" sz="3100" b="1" dirty="0" smtClean="0"/>
              <a:t>Corso di Laurea Specialistica in Informatica</a:t>
            </a:r>
            <a:br>
              <a:rPr lang="it-IT" sz="3100" b="1" dirty="0" smtClean="0"/>
            </a:br>
            <a:r>
              <a:rPr lang="it-IT" sz="3100" b="1" dirty="0" smtClean="0"/>
              <a:t/>
            </a:r>
            <a:br>
              <a:rPr lang="it-IT" sz="3100" b="1" dirty="0" smtClean="0"/>
            </a:br>
            <a:r>
              <a:rPr lang="it-IT" sz="3100" b="1" dirty="0" smtClean="0"/>
              <a:t>Seminario di Sicurezza Informatica</a:t>
            </a:r>
            <a:r>
              <a:rPr lang="it-IT" sz="2000" dirty="0" smtClean="0"/>
              <a:t/>
            </a:r>
            <a:br>
              <a:rPr lang="it-IT" sz="2000" dirty="0" smtClean="0"/>
            </a:br>
            <a:endParaRPr lang="it-IT" sz="2000" dirty="0"/>
          </a:p>
        </p:txBody>
      </p:sp>
      <p:sp>
        <p:nvSpPr>
          <p:cNvPr id="3" name="Sottotitolo 2"/>
          <p:cNvSpPr>
            <a:spLocks noGrp="1"/>
          </p:cNvSpPr>
          <p:nvPr>
            <p:ph type="subTitle" idx="1"/>
          </p:nvPr>
        </p:nvSpPr>
        <p:spPr>
          <a:xfrm>
            <a:off x="0" y="2214563"/>
            <a:ext cx="9144000" cy="2428875"/>
          </a:xfrm>
        </p:spPr>
        <p:txBody>
          <a:bodyPr rtlCol="0">
            <a:normAutofit/>
          </a:bodyPr>
          <a:lstStyle/>
          <a:p>
            <a:pPr eaLnBrk="1" fontAlgn="auto" hangingPunct="1">
              <a:spcAft>
                <a:spcPts val="0"/>
              </a:spcAft>
              <a:buFont typeface="Arial" pitchFamily="34" charset="0"/>
              <a:buNone/>
              <a:defRPr/>
            </a:pPr>
            <a:r>
              <a:rPr lang="it-IT" dirty="0" smtClean="0"/>
              <a:t>		</a:t>
            </a:r>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endParaRPr lang="it-IT" dirty="0" smtClean="0"/>
          </a:p>
          <a:p>
            <a:pPr eaLnBrk="1" fontAlgn="auto" hangingPunct="1">
              <a:spcAft>
                <a:spcPts val="0"/>
              </a:spcAft>
              <a:buFont typeface="Arial" pitchFamily="34" charset="0"/>
              <a:buNone/>
              <a:defRPr/>
            </a:pPr>
            <a:r>
              <a:rPr lang="it-IT" dirty="0" err="1" smtClean="0">
                <a:solidFill>
                  <a:schemeClr val="tx1"/>
                </a:solidFill>
              </a:rPr>
              <a:t>OpenID</a:t>
            </a:r>
            <a:endParaRPr lang="it-IT" dirty="0">
              <a:solidFill>
                <a:schemeClr val="tx1"/>
              </a:solidFill>
            </a:endParaRPr>
          </a:p>
        </p:txBody>
      </p:sp>
      <p:pic>
        <p:nvPicPr>
          <p:cNvPr id="14339" name="Immagine 3" descr="openid-logo.png"/>
          <p:cNvPicPr>
            <a:picLocks noChangeAspect="1"/>
          </p:cNvPicPr>
          <p:nvPr/>
        </p:nvPicPr>
        <p:blipFill>
          <a:blip r:embed="rId2"/>
          <a:srcRect/>
          <a:stretch>
            <a:fillRect/>
          </a:stretch>
        </p:blipFill>
        <p:spPr bwMode="auto">
          <a:xfrm>
            <a:off x="3524250" y="2405063"/>
            <a:ext cx="1704975" cy="1666875"/>
          </a:xfrm>
          <a:prstGeom prst="rect">
            <a:avLst/>
          </a:prstGeom>
          <a:noFill/>
          <a:ln w="9525">
            <a:noFill/>
            <a:miter lim="800000"/>
            <a:headEnd/>
            <a:tailEnd/>
          </a:ln>
        </p:spPr>
      </p:pic>
      <p:sp>
        <p:nvSpPr>
          <p:cNvPr id="14340" name="CasellaDiTesto 4"/>
          <p:cNvSpPr txBox="1">
            <a:spLocks noChangeArrowheads="1"/>
          </p:cNvSpPr>
          <p:nvPr/>
        </p:nvSpPr>
        <p:spPr bwMode="auto">
          <a:xfrm>
            <a:off x="0" y="5643563"/>
            <a:ext cx="9144000" cy="461962"/>
          </a:xfrm>
          <a:prstGeom prst="rect">
            <a:avLst/>
          </a:prstGeom>
          <a:noFill/>
          <a:ln w="9525">
            <a:noFill/>
            <a:miter lim="800000"/>
            <a:headEnd/>
            <a:tailEnd/>
          </a:ln>
        </p:spPr>
        <p:txBody>
          <a:bodyPr>
            <a:spAutoFit/>
          </a:bodyPr>
          <a:lstStyle/>
          <a:p>
            <a:r>
              <a:rPr lang="it-IT" sz="2400">
                <a:latin typeface="Calibri" pitchFamily="34" charset="0"/>
              </a:rPr>
              <a:t>Docente: Stefano Bistarelli		                            Studente: Eno Pleqi</a:t>
            </a:r>
          </a:p>
        </p:txBody>
      </p:sp>
      <p:sp>
        <p:nvSpPr>
          <p:cNvPr id="6" name="Segnaposto data 5"/>
          <p:cNvSpPr>
            <a:spLocks noGrp="1"/>
          </p:cNvSpPr>
          <p:nvPr>
            <p:ph type="dt" sz="quarter" idx="10"/>
          </p:nvPr>
        </p:nvSpPr>
        <p:spPr/>
        <p:txBody>
          <a:bodyPr/>
          <a:lstStyle/>
          <a:p>
            <a:pPr>
              <a:defRPr/>
            </a:pPr>
            <a:r>
              <a:rPr lang="it-IT"/>
              <a:t>OpenID</a:t>
            </a:r>
            <a:endParaRPr lang="it-IT" dirty="0"/>
          </a:p>
        </p:txBody>
      </p:sp>
      <p:sp>
        <p:nvSpPr>
          <p:cNvPr id="7" name="Segnaposto numero diapositiva 6"/>
          <p:cNvSpPr>
            <a:spLocks noGrp="1"/>
          </p:cNvSpPr>
          <p:nvPr>
            <p:ph type="sldNum" sz="quarter" idx="12"/>
          </p:nvPr>
        </p:nvSpPr>
        <p:spPr/>
        <p:txBody>
          <a:bodyPr/>
          <a:lstStyle/>
          <a:p>
            <a:pPr>
              <a:defRPr/>
            </a:pPr>
            <a:fld id="{604ABF59-B413-45F0-A99C-EDF38D2CF807}" type="slidenum">
              <a:rPr lang="it-IT"/>
              <a:pPr>
                <a:defRPr/>
              </a:pPr>
              <a:t>1</a:t>
            </a:fld>
            <a:endParaRPr lang="it-IT"/>
          </a:p>
        </p:txBody>
      </p:sp>
      <p:sp>
        <p:nvSpPr>
          <p:cNvPr id="8" name="Segnaposto piè di pagina 7"/>
          <p:cNvSpPr>
            <a:spLocks noGrp="1"/>
          </p:cNvSpPr>
          <p:nvPr>
            <p:ph type="ftr" sz="quarter" idx="11"/>
          </p:nvPr>
        </p:nvSpPr>
        <p:spPr/>
        <p:txBody>
          <a:bodyPr/>
          <a:lstStyle/>
          <a:p>
            <a:pPr>
              <a:defRPr/>
            </a:pPr>
            <a:r>
              <a:rPr lang="it-IT"/>
              <a:t>Eno Pleqi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p:txBody>
          <a:bodyPr/>
          <a:lstStyle/>
          <a:p>
            <a:pPr eaLnBrk="1" hangingPunct="1"/>
            <a:r>
              <a:rPr lang="it-IT" smtClean="0"/>
              <a:t>OpenID - Terminologia</a:t>
            </a:r>
          </a:p>
        </p:txBody>
      </p:sp>
      <p:sp>
        <p:nvSpPr>
          <p:cNvPr id="3" name="Segnaposto contenuto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it-IT" b="1" dirty="0" err="1" smtClean="0"/>
              <a:t>End-user</a:t>
            </a:r>
            <a:r>
              <a:rPr lang="it-IT" b="1" dirty="0" smtClean="0"/>
              <a:t>:</a:t>
            </a:r>
            <a:r>
              <a:rPr lang="it-IT" dirty="0" smtClean="0"/>
              <a:t> la persona che possiede un identità </a:t>
            </a:r>
            <a:r>
              <a:rPr lang="it-IT" dirty="0" err="1" smtClean="0"/>
              <a:t>OpenID</a:t>
            </a:r>
            <a:r>
              <a:rPr lang="it-IT" dirty="0" smtClean="0"/>
              <a:t> e che vuole affermare tale identità in un sito.</a:t>
            </a:r>
          </a:p>
          <a:p>
            <a:pPr eaLnBrk="1" fontAlgn="auto" hangingPunct="1">
              <a:spcAft>
                <a:spcPts val="0"/>
              </a:spcAft>
              <a:buFont typeface="Arial" pitchFamily="34" charset="0"/>
              <a:buChar char="•"/>
              <a:defRPr/>
            </a:pPr>
            <a:r>
              <a:rPr lang="it-IT" b="1" dirty="0" err="1" smtClean="0"/>
              <a:t>Identity</a:t>
            </a:r>
            <a:r>
              <a:rPr lang="it-IT" b="1" dirty="0" smtClean="0"/>
              <a:t> provider</a:t>
            </a:r>
            <a:r>
              <a:rPr lang="it-IT" dirty="0" smtClean="0"/>
              <a:t> or </a:t>
            </a:r>
            <a:r>
              <a:rPr lang="it-IT" b="1" dirty="0" err="1" smtClean="0"/>
              <a:t>OpenID</a:t>
            </a:r>
            <a:r>
              <a:rPr lang="it-IT" b="1" dirty="0" smtClean="0"/>
              <a:t> provider</a:t>
            </a:r>
            <a:r>
              <a:rPr lang="it-IT" dirty="0" smtClean="0"/>
              <a:t> (OP): provider di servizi che offre il servizio di registrazione dell'identificatore </a:t>
            </a:r>
            <a:r>
              <a:rPr lang="it-IT" dirty="0" err="1" smtClean="0"/>
              <a:t>OpenID</a:t>
            </a:r>
            <a:r>
              <a:rPr lang="it-IT" dirty="0" smtClean="0"/>
              <a:t> e provvede alla sua autenticazione. È un server di autenticazione </a:t>
            </a:r>
            <a:r>
              <a:rPr lang="it-IT" dirty="0" err="1" smtClean="0"/>
              <a:t>OpenID</a:t>
            </a:r>
            <a:r>
              <a:rPr lang="it-IT" dirty="0" smtClean="0"/>
              <a:t> in cui un </a:t>
            </a:r>
            <a:r>
              <a:rPr lang="it-IT" dirty="0" err="1" smtClean="0"/>
              <a:t>Relying</a:t>
            </a:r>
            <a:r>
              <a:rPr lang="it-IT" dirty="0" smtClean="0"/>
              <a:t> Party si basa per un'affermazione che l'utente finale possiede un identificatore.</a:t>
            </a:r>
          </a:p>
          <a:p>
            <a:pPr eaLnBrk="1" fontAlgn="auto" hangingPunct="1">
              <a:spcAft>
                <a:spcPts val="0"/>
              </a:spcAft>
              <a:buFont typeface="Arial" pitchFamily="34" charset="0"/>
              <a:buChar char="•"/>
              <a:defRPr/>
            </a:pPr>
            <a:r>
              <a:rPr lang="it-IT" b="1" dirty="0" smtClean="0"/>
              <a:t>OP </a:t>
            </a:r>
            <a:r>
              <a:rPr lang="it-IT" b="1" dirty="0" err="1" smtClean="0"/>
              <a:t>Endpoint</a:t>
            </a:r>
            <a:r>
              <a:rPr lang="it-IT" b="1" dirty="0" smtClean="0"/>
              <a:t> URL:</a:t>
            </a:r>
            <a:r>
              <a:rPr lang="it-IT" dirty="0" smtClean="0"/>
              <a:t> L'URL che accetta i messaggi di autenticazione del protocollo </a:t>
            </a:r>
            <a:r>
              <a:rPr lang="it-IT" dirty="0" err="1" smtClean="0"/>
              <a:t>OpenID</a:t>
            </a:r>
            <a:r>
              <a:rPr lang="it-IT" dirty="0" smtClean="0"/>
              <a:t>, ottenuti effettuando un controllo sull'identificatore fornito dall'utente. Questo valore deve essere  un HTTP o HTTPS  URL.</a:t>
            </a:r>
          </a:p>
          <a:p>
            <a:pPr eaLnBrk="1" fontAlgn="auto" hangingPunct="1">
              <a:spcAft>
                <a:spcPts val="0"/>
              </a:spcAft>
              <a:buFont typeface="Arial" pitchFamily="34" charset="0"/>
              <a:buChar char="•"/>
              <a:defRPr/>
            </a:pPr>
            <a:r>
              <a:rPr lang="it-IT" b="1" dirty="0" smtClean="0"/>
              <a:t>RP (</a:t>
            </a:r>
            <a:r>
              <a:rPr lang="it-IT" b="1" dirty="0" err="1" smtClean="0"/>
              <a:t>Relying</a:t>
            </a:r>
            <a:r>
              <a:rPr lang="it-IT" b="1" dirty="0" smtClean="0"/>
              <a:t> party):</a:t>
            </a:r>
            <a:r>
              <a:rPr lang="it-IT" dirty="0" smtClean="0"/>
              <a:t> il sito, chiamato anche provider di servizi, che intende verificare l'identificatore dell'utente finale. Un'applicazione Web che vuole prova che l'utente finale possiede un identificatore.</a:t>
            </a:r>
          </a:p>
          <a:p>
            <a:pPr eaLnBrk="1" fontAlgn="auto" hangingPunct="1">
              <a:spcAft>
                <a:spcPts val="0"/>
              </a:spcAft>
              <a:buFont typeface="Arial" pitchFamily="34" charset="0"/>
              <a:buChar char="•"/>
              <a:defRPr/>
            </a:pPr>
            <a:endParaRPr lang="it-IT" dirty="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a:t>Eno Pleqi</a:t>
            </a:r>
          </a:p>
        </p:txBody>
      </p:sp>
      <p:sp>
        <p:nvSpPr>
          <p:cNvPr id="6" name="Segnaposto numero diapositiva 5"/>
          <p:cNvSpPr>
            <a:spLocks noGrp="1"/>
          </p:cNvSpPr>
          <p:nvPr>
            <p:ph type="sldNum" sz="quarter" idx="12"/>
          </p:nvPr>
        </p:nvSpPr>
        <p:spPr/>
        <p:txBody>
          <a:bodyPr/>
          <a:lstStyle/>
          <a:p>
            <a:pPr>
              <a:defRPr/>
            </a:pPr>
            <a:fld id="{E47ABE02-E3D0-414B-B50F-6C9F6516259E}" type="slidenum">
              <a:rPr lang="it-IT"/>
              <a:pPr>
                <a:defRPr/>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p:txBody>
          <a:bodyPr/>
          <a:lstStyle/>
          <a:p>
            <a:pPr eaLnBrk="1" hangingPunct="1"/>
            <a:r>
              <a:rPr lang="it-IT" smtClean="0"/>
              <a:t>OpenID - Terminologia</a:t>
            </a:r>
          </a:p>
        </p:txBody>
      </p:sp>
      <p:sp>
        <p:nvSpPr>
          <p:cNvPr id="3" name="Segnaposto contenuto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it-IT" b="1" dirty="0" err="1" smtClean="0"/>
              <a:t>User</a:t>
            </a:r>
            <a:r>
              <a:rPr lang="it-IT" b="1" dirty="0" smtClean="0"/>
              <a:t> </a:t>
            </a:r>
            <a:r>
              <a:rPr lang="it-IT" b="1" dirty="0" err="1" smtClean="0"/>
              <a:t>Agent</a:t>
            </a:r>
            <a:r>
              <a:rPr lang="it-IT" b="1" dirty="0" smtClean="0"/>
              <a:t>:</a:t>
            </a:r>
            <a:r>
              <a:rPr lang="it-IT" dirty="0" smtClean="0"/>
              <a:t> il programma (il browser) che l'utente (</a:t>
            </a:r>
            <a:r>
              <a:rPr lang="it-IT" dirty="0" err="1" smtClean="0"/>
              <a:t>end-user</a:t>
            </a:r>
            <a:r>
              <a:rPr lang="it-IT" dirty="0" smtClean="0"/>
              <a:t>) sta usando per accedere ad un </a:t>
            </a:r>
            <a:r>
              <a:rPr lang="it-IT" dirty="0" err="1" smtClean="0"/>
              <a:t>identity</a:t>
            </a:r>
            <a:r>
              <a:rPr lang="it-IT" dirty="0" smtClean="0"/>
              <a:t> provider o ad un </a:t>
            </a:r>
            <a:r>
              <a:rPr lang="it-IT" dirty="0" err="1" smtClean="0"/>
              <a:t>relying</a:t>
            </a:r>
            <a:r>
              <a:rPr lang="it-IT" dirty="0" smtClean="0"/>
              <a:t> party.</a:t>
            </a:r>
            <a:endParaRPr lang="it-IT" sz="4000" dirty="0" smtClean="0"/>
          </a:p>
          <a:p>
            <a:pPr eaLnBrk="1" fontAlgn="auto" hangingPunct="1">
              <a:spcAft>
                <a:spcPts val="0"/>
              </a:spcAft>
              <a:buFont typeface="Arial" pitchFamily="34" charset="0"/>
              <a:buChar char="•"/>
              <a:defRPr/>
            </a:pPr>
            <a:r>
              <a:rPr lang="it-IT" b="1" dirty="0" err="1" smtClean="0"/>
              <a:t>Identifier</a:t>
            </a:r>
            <a:r>
              <a:rPr lang="it-IT" b="1" dirty="0" smtClean="0"/>
              <a:t>:</a:t>
            </a:r>
            <a:r>
              <a:rPr lang="it-IT" dirty="0" smtClean="0"/>
              <a:t> Un identificatore è un URL "http" o "</a:t>
            </a:r>
            <a:r>
              <a:rPr lang="it-IT" dirty="0" err="1" smtClean="0"/>
              <a:t>https</a:t>
            </a:r>
            <a:r>
              <a:rPr lang="it-IT" dirty="0" smtClean="0"/>
              <a:t>". Si definiscono diversi tipi di identificatori, progettati per essere utilizzato in diversi contesti. </a:t>
            </a:r>
            <a:endParaRPr lang="it-IT" sz="4000" dirty="0" smtClean="0"/>
          </a:p>
          <a:p>
            <a:pPr eaLnBrk="1" fontAlgn="auto" hangingPunct="1">
              <a:spcAft>
                <a:spcPts val="0"/>
              </a:spcAft>
              <a:buFont typeface="Arial" pitchFamily="34" charset="0"/>
              <a:buChar char="•"/>
              <a:defRPr/>
            </a:pPr>
            <a:r>
              <a:rPr lang="it-IT" b="1" dirty="0" smtClean="0"/>
              <a:t>OP </a:t>
            </a:r>
            <a:r>
              <a:rPr lang="it-IT" b="1" dirty="0" err="1" smtClean="0"/>
              <a:t>Identifier</a:t>
            </a:r>
            <a:r>
              <a:rPr lang="it-IT" b="1" dirty="0" smtClean="0"/>
              <a:t>:</a:t>
            </a:r>
            <a:r>
              <a:rPr lang="it-IT" dirty="0" smtClean="0"/>
              <a:t> Un identificatore per il provider  </a:t>
            </a:r>
            <a:r>
              <a:rPr lang="it-IT" dirty="0" err="1" smtClean="0"/>
              <a:t>OpenID</a:t>
            </a:r>
            <a:r>
              <a:rPr lang="it-IT" dirty="0" smtClean="0"/>
              <a:t>. </a:t>
            </a:r>
            <a:endParaRPr lang="it-IT" sz="4000" dirty="0" smtClean="0"/>
          </a:p>
          <a:p>
            <a:pPr eaLnBrk="1" fontAlgn="auto" hangingPunct="1">
              <a:spcAft>
                <a:spcPts val="0"/>
              </a:spcAft>
              <a:buFont typeface="Arial" pitchFamily="34" charset="0"/>
              <a:buChar char="•"/>
              <a:defRPr/>
            </a:pPr>
            <a:r>
              <a:rPr lang="it-IT" b="1" dirty="0" err="1" smtClean="0"/>
              <a:t>User-Supplied</a:t>
            </a:r>
            <a:r>
              <a:rPr lang="it-IT" b="1" dirty="0" smtClean="0"/>
              <a:t> </a:t>
            </a:r>
            <a:r>
              <a:rPr lang="it-IT" b="1" dirty="0" err="1" smtClean="0"/>
              <a:t>Identifier</a:t>
            </a:r>
            <a:r>
              <a:rPr lang="it-IT" b="1" dirty="0" smtClean="0"/>
              <a:t>:</a:t>
            </a:r>
            <a:r>
              <a:rPr lang="it-IT" dirty="0" smtClean="0"/>
              <a:t> Identificatore che viene presentato dall'utente finale al "</a:t>
            </a:r>
            <a:r>
              <a:rPr lang="it-IT" dirty="0" err="1" smtClean="0"/>
              <a:t>Relying</a:t>
            </a:r>
            <a:r>
              <a:rPr lang="it-IT" dirty="0" smtClean="0"/>
              <a:t> Party", o selezionato dall'utente presso il provider </a:t>
            </a:r>
            <a:r>
              <a:rPr lang="it-IT" dirty="0" err="1" smtClean="0"/>
              <a:t>OpenID</a:t>
            </a:r>
            <a:r>
              <a:rPr lang="it-IT" dirty="0" smtClean="0"/>
              <a:t>. </a:t>
            </a:r>
          </a:p>
          <a:p>
            <a:pPr eaLnBrk="1" fontAlgn="auto" hangingPunct="1">
              <a:spcAft>
                <a:spcPts val="0"/>
              </a:spcAft>
              <a:buFont typeface="Arial" pitchFamily="34" charset="0"/>
              <a:buNone/>
              <a:defRPr/>
            </a:pPr>
            <a:endParaRPr lang="it-IT" sz="2600" dirty="0" smtClean="0"/>
          </a:p>
          <a:p>
            <a:pPr lvl="1" eaLnBrk="1" fontAlgn="auto" hangingPunct="1">
              <a:spcAft>
                <a:spcPts val="0"/>
              </a:spcAft>
              <a:buFont typeface="Arial" pitchFamily="34" charset="0"/>
              <a:buChar char="–"/>
              <a:defRPr/>
            </a:pPr>
            <a:r>
              <a:rPr lang="it-IT" dirty="0" smtClean="0"/>
              <a:t>    Durante la fase di apertura del protocollo, l'utente finale può immettere il proprio identificatore oppure un identificatore di OP. Se si utilizza un identificatore di OP, l'OP può quindi assistere l'utente finale nella scelta dell'identificatore per condividere con </a:t>
            </a:r>
            <a:r>
              <a:rPr lang="it-IT" dirty="0" err="1" smtClean="0"/>
              <a:t>Relying</a:t>
            </a:r>
            <a:r>
              <a:rPr lang="it-IT" dirty="0" smtClean="0"/>
              <a:t> Party.</a:t>
            </a:r>
            <a:endParaRPr lang="it-IT" sz="3600" dirty="0"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a:t>Eno Pleqi</a:t>
            </a:r>
          </a:p>
        </p:txBody>
      </p:sp>
      <p:sp>
        <p:nvSpPr>
          <p:cNvPr id="6" name="Segnaposto numero diapositiva 5"/>
          <p:cNvSpPr>
            <a:spLocks noGrp="1"/>
          </p:cNvSpPr>
          <p:nvPr>
            <p:ph type="sldNum" sz="quarter" idx="12"/>
          </p:nvPr>
        </p:nvSpPr>
        <p:spPr/>
        <p:txBody>
          <a:bodyPr/>
          <a:lstStyle/>
          <a:p>
            <a:pPr>
              <a:defRPr/>
            </a:pPr>
            <a:fld id="{3C1FA067-319B-4CFF-A65C-92CB74C2E828}" type="slidenum">
              <a:rPr lang="it-IT"/>
              <a:pPr>
                <a:defRPr/>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p:txBody>
          <a:bodyPr/>
          <a:lstStyle/>
          <a:p>
            <a:pPr eaLnBrk="1" hangingPunct="1"/>
            <a:r>
              <a:rPr lang="it-IT" smtClean="0"/>
              <a:t>OpenId - Demo</a:t>
            </a:r>
          </a:p>
        </p:txBody>
      </p:sp>
      <p:sp>
        <p:nvSpPr>
          <p:cNvPr id="25602" name="Segnaposto contenuto 2"/>
          <p:cNvSpPr>
            <a:spLocks noGrp="1"/>
          </p:cNvSpPr>
          <p:nvPr>
            <p:ph idx="1"/>
          </p:nvPr>
        </p:nvSpPr>
        <p:spPr/>
        <p:txBody>
          <a:bodyPr/>
          <a:lstStyle/>
          <a:p>
            <a:pPr eaLnBrk="1" hangingPunct="1"/>
            <a:r>
              <a:rPr lang="it-IT" b="1" smtClean="0"/>
              <a:t>OpenID provider</a:t>
            </a:r>
          </a:p>
          <a:p>
            <a:pPr lvl="2" eaLnBrk="1" hangingPunct="1"/>
            <a:r>
              <a:rPr lang="it-IT" b="1" smtClean="0">
                <a:hlinkClick r:id="rId2"/>
              </a:rPr>
              <a:t>https://www.myopenid.com/</a:t>
            </a:r>
            <a:endParaRPr lang="it-IT" b="1" smtClean="0"/>
          </a:p>
          <a:p>
            <a:pPr eaLnBrk="1" hangingPunct="1"/>
            <a:endParaRPr lang="it-IT" b="1" i="1" smtClean="0"/>
          </a:p>
          <a:p>
            <a:pPr eaLnBrk="1" hangingPunct="1">
              <a:buFont typeface="Arial" charset="0"/>
              <a:buNone/>
            </a:pPr>
            <a:endParaRPr lang="it-IT" b="1" i="1" smtClean="0"/>
          </a:p>
          <a:p>
            <a:pPr eaLnBrk="1" hangingPunct="1"/>
            <a:endParaRPr lang="it-IT" b="1" i="1" smtClean="0"/>
          </a:p>
          <a:p>
            <a:pPr eaLnBrk="1" hangingPunct="1"/>
            <a:r>
              <a:rPr lang="it-IT" b="1" i="1" smtClean="0"/>
              <a:t>Relying Party</a:t>
            </a:r>
          </a:p>
          <a:p>
            <a:pPr lvl="2" eaLnBrk="1" hangingPunct="1"/>
            <a:r>
              <a:rPr lang="it-IT" b="1" smtClean="0">
                <a:hlinkClick r:id="rId3"/>
              </a:rPr>
              <a:t>http://www.livejournal.com/</a:t>
            </a:r>
            <a:endParaRPr lang="it-IT" b="1" smtClean="0"/>
          </a:p>
          <a:p>
            <a:pPr lvl="2" eaLnBrk="1" hangingPunct="1"/>
            <a:endParaRPr lang="it-IT" b="1" smtClean="0"/>
          </a:p>
          <a:p>
            <a:pPr lvl="2" eaLnBrk="1" hangingPunct="1"/>
            <a:endParaRPr lang="it-IT"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a:t>Eno Pleqi</a:t>
            </a:r>
          </a:p>
        </p:txBody>
      </p:sp>
      <p:sp>
        <p:nvSpPr>
          <p:cNvPr id="6" name="Segnaposto numero diapositiva 5"/>
          <p:cNvSpPr>
            <a:spLocks noGrp="1"/>
          </p:cNvSpPr>
          <p:nvPr>
            <p:ph type="sldNum" sz="quarter" idx="12"/>
          </p:nvPr>
        </p:nvSpPr>
        <p:spPr/>
        <p:txBody>
          <a:bodyPr/>
          <a:lstStyle/>
          <a:p>
            <a:pPr>
              <a:defRPr/>
            </a:pPr>
            <a:fld id="{17FCC967-07AF-485E-B57D-AFE2BD5BB52D}" type="slidenum">
              <a:rPr lang="it-IT"/>
              <a:pPr>
                <a:defRPr/>
              </a:pPr>
              <a:t>12</a:t>
            </a:fld>
            <a:endParaRPr lang="it-IT"/>
          </a:p>
        </p:txBody>
      </p:sp>
      <p:pic>
        <p:nvPicPr>
          <p:cNvPr id="25606" name="Immagine 6" descr="myopenidLogo.jpg"/>
          <p:cNvPicPr>
            <a:picLocks noChangeAspect="1"/>
          </p:cNvPicPr>
          <p:nvPr/>
        </p:nvPicPr>
        <p:blipFill>
          <a:blip r:embed="rId4"/>
          <a:srcRect/>
          <a:stretch>
            <a:fillRect/>
          </a:stretch>
        </p:blipFill>
        <p:spPr bwMode="auto">
          <a:xfrm>
            <a:off x="2540000" y="2641600"/>
            <a:ext cx="3032125" cy="1174750"/>
          </a:xfrm>
          <a:prstGeom prst="rect">
            <a:avLst/>
          </a:prstGeom>
          <a:noFill/>
          <a:ln w="9525">
            <a:noFill/>
            <a:miter lim="800000"/>
            <a:headEnd/>
            <a:tailEnd/>
          </a:ln>
        </p:spPr>
      </p:pic>
      <p:pic>
        <p:nvPicPr>
          <p:cNvPr id="25607" name="Immagine 7" descr="livejournal_logo.jpg"/>
          <p:cNvPicPr>
            <a:picLocks noChangeAspect="1"/>
          </p:cNvPicPr>
          <p:nvPr/>
        </p:nvPicPr>
        <p:blipFill>
          <a:blip r:embed="rId5"/>
          <a:srcRect/>
          <a:stretch>
            <a:fillRect/>
          </a:stretch>
        </p:blipFill>
        <p:spPr bwMode="auto">
          <a:xfrm>
            <a:off x="5857875" y="4286250"/>
            <a:ext cx="1709738" cy="188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p:txBody>
          <a:bodyPr/>
          <a:lstStyle/>
          <a:p>
            <a:pPr eaLnBrk="1" hangingPunct="1"/>
            <a:r>
              <a:rPr lang="it-IT" smtClean="0"/>
              <a:t>OpenId - Demo</a:t>
            </a:r>
          </a:p>
        </p:txBody>
      </p:sp>
      <p:sp>
        <p:nvSpPr>
          <p:cNvPr id="26626" name="Segnaposto contenuto 2"/>
          <p:cNvSpPr>
            <a:spLocks noGrp="1"/>
          </p:cNvSpPr>
          <p:nvPr>
            <p:ph idx="1"/>
          </p:nvPr>
        </p:nvSpPr>
        <p:spPr>
          <a:xfrm>
            <a:off x="457200" y="1600200"/>
            <a:ext cx="8229600" cy="4686300"/>
          </a:xfrm>
        </p:spPr>
        <p:txBody>
          <a:bodyPr/>
          <a:lstStyle/>
          <a:p>
            <a:pPr eaLnBrk="1" hangingPunct="1"/>
            <a:r>
              <a:rPr lang="it-IT" smtClean="0"/>
              <a:t>Step 1: creare l’URL OpenId (</a:t>
            </a:r>
            <a:r>
              <a:rPr lang="it-IT" sz="2400" smtClean="0">
                <a:hlinkClick r:id="rId2"/>
              </a:rPr>
              <a:t>https://myopenid.com</a:t>
            </a:r>
            <a:r>
              <a:rPr lang="it-IT" smtClean="0"/>
              <a:t>)</a:t>
            </a:r>
          </a:p>
          <a:p>
            <a:pPr eaLnBrk="1" hangingPunct="1"/>
            <a:endParaRPr lang="it-IT" smtClean="0"/>
          </a:p>
          <a:p>
            <a:pPr eaLnBrk="1" hangingPunct="1"/>
            <a:endParaRPr lang="it-IT" smtClean="0"/>
          </a:p>
          <a:p>
            <a:pPr eaLnBrk="1" hangingPunct="1"/>
            <a:endParaRPr lang="it-IT" smtClean="0"/>
          </a:p>
          <a:p>
            <a:pPr lvl="1" eaLnBrk="1" hangingPunct="1"/>
            <a:r>
              <a:rPr lang="it-IT" smtClean="0"/>
              <a:t>Step 1.1: Scegliere lo username</a:t>
            </a:r>
          </a:p>
          <a:p>
            <a:pPr eaLnBrk="1" hangingPunct="1"/>
            <a:endParaRPr lang="it-IT"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a:t>Eno Pleqi</a:t>
            </a:r>
          </a:p>
        </p:txBody>
      </p:sp>
      <p:sp>
        <p:nvSpPr>
          <p:cNvPr id="6" name="Segnaposto numero diapositiva 5"/>
          <p:cNvSpPr>
            <a:spLocks noGrp="1"/>
          </p:cNvSpPr>
          <p:nvPr>
            <p:ph type="sldNum" sz="quarter" idx="12"/>
          </p:nvPr>
        </p:nvSpPr>
        <p:spPr/>
        <p:txBody>
          <a:bodyPr/>
          <a:lstStyle/>
          <a:p>
            <a:pPr>
              <a:defRPr/>
            </a:pPr>
            <a:fld id="{EB832E41-B979-4FFD-8E64-AA48AEE19F3B}" type="slidenum">
              <a:rPr lang="it-IT"/>
              <a:pPr>
                <a:defRPr/>
              </a:pPr>
              <a:t>13</a:t>
            </a:fld>
            <a:endParaRPr lang="it-IT"/>
          </a:p>
        </p:txBody>
      </p:sp>
      <p:pic>
        <p:nvPicPr>
          <p:cNvPr id="9" name="Immagine 8" descr="signUP.JPG"/>
          <p:cNvPicPr>
            <a:picLocks noChangeAspect="1"/>
          </p:cNvPicPr>
          <p:nvPr/>
        </p:nvPicPr>
        <p:blipFill>
          <a:blip r:embed="rId3"/>
          <a:srcRect/>
          <a:stretch>
            <a:fillRect/>
          </a:stretch>
        </p:blipFill>
        <p:spPr bwMode="auto">
          <a:xfrm>
            <a:off x="3000375" y="2286000"/>
            <a:ext cx="3457575" cy="1685925"/>
          </a:xfrm>
          <a:prstGeom prst="rect">
            <a:avLst/>
          </a:prstGeom>
          <a:noFill/>
          <a:ln w="9525">
            <a:noFill/>
            <a:miter lim="800000"/>
            <a:headEnd/>
            <a:tailEnd/>
          </a:ln>
        </p:spPr>
      </p:pic>
      <p:pic>
        <p:nvPicPr>
          <p:cNvPr id="10" name="Immagine 9" descr="step1_1.JPG"/>
          <p:cNvPicPr>
            <a:picLocks noChangeAspect="1"/>
          </p:cNvPicPr>
          <p:nvPr/>
        </p:nvPicPr>
        <p:blipFill>
          <a:blip r:embed="rId4"/>
          <a:srcRect/>
          <a:stretch>
            <a:fillRect/>
          </a:stretch>
        </p:blipFill>
        <p:spPr bwMode="auto">
          <a:xfrm>
            <a:off x="1285875" y="4500563"/>
            <a:ext cx="6267450" cy="155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p:txBody>
          <a:bodyPr/>
          <a:lstStyle/>
          <a:p>
            <a:pPr eaLnBrk="1" hangingPunct="1"/>
            <a:r>
              <a:rPr lang="it-IT" smtClean="0"/>
              <a:t>OpenId - Demo</a:t>
            </a:r>
          </a:p>
        </p:txBody>
      </p:sp>
      <p:sp>
        <p:nvSpPr>
          <p:cNvPr id="27650" name="Segnaposto contenuto 2"/>
          <p:cNvSpPr>
            <a:spLocks noGrp="1"/>
          </p:cNvSpPr>
          <p:nvPr>
            <p:ph idx="1"/>
          </p:nvPr>
        </p:nvSpPr>
        <p:spPr/>
        <p:txBody>
          <a:bodyPr/>
          <a:lstStyle/>
          <a:p>
            <a:pPr lvl="1" eaLnBrk="1" hangingPunct="1"/>
            <a:r>
              <a:rPr lang="it-IT" smtClean="0"/>
              <a:t>Step 1.2: scegliere la password</a:t>
            </a:r>
          </a:p>
          <a:p>
            <a:pPr lvl="1" eaLnBrk="1" hangingPunct="1"/>
            <a:endParaRPr lang="it-IT" smtClean="0"/>
          </a:p>
          <a:p>
            <a:pPr lvl="1" eaLnBrk="1" hangingPunct="1"/>
            <a:endParaRPr lang="it-IT" smtClean="0"/>
          </a:p>
          <a:p>
            <a:pPr lvl="1" eaLnBrk="1" hangingPunct="1">
              <a:buFont typeface="Arial" charset="0"/>
              <a:buNone/>
            </a:pPr>
            <a:endParaRPr lang="it-IT" smtClean="0"/>
          </a:p>
          <a:p>
            <a:pPr lvl="1" eaLnBrk="1" hangingPunct="1"/>
            <a:r>
              <a:rPr lang="it-IT" smtClean="0"/>
              <a:t>Step 1.3: inserire la mail</a:t>
            </a:r>
          </a:p>
          <a:p>
            <a:pPr lvl="1" eaLnBrk="1" hangingPunct="1"/>
            <a:endParaRPr lang="it-IT" smtClean="0"/>
          </a:p>
          <a:p>
            <a:pPr lvl="1" eaLnBrk="1" hangingPunct="1">
              <a:buFont typeface="Arial" charset="0"/>
              <a:buNone/>
            </a:pPr>
            <a:r>
              <a:rPr lang="it-IT" smtClean="0"/>
              <a:t> </a:t>
            </a:r>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a:t>Eno Pleqi</a:t>
            </a:r>
          </a:p>
        </p:txBody>
      </p:sp>
      <p:sp>
        <p:nvSpPr>
          <p:cNvPr id="6" name="Segnaposto numero diapositiva 5"/>
          <p:cNvSpPr>
            <a:spLocks noGrp="1"/>
          </p:cNvSpPr>
          <p:nvPr>
            <p:ph type="sldNum" sz="quarter" idx="12"/>
          </p:nvPr>
        </p:nvSpPr>
        <p:spPr/>
        <p:txBody>
          <a:bodyPr/>
          <a:lstStyle/>
          <a:p>
            <a:pPr>
              <a:defRPr/>
            </a:pPr>
            <a:fld id="{98915350-A9C1-48A6-B9E0-3A6EE57327B3}" type="slidenum">
              <a:rPr lang="it-IT"/>
              <a:pPr>
                <a:defRPr/>
              </a:pPr>
              <a:t>14</a:t>
            </a:fld>
            <a:endParaRPr lang="it-IT"/>
          </a:p>
        </p:txBody>
      </p:sp>
      <p:pic>
        <p:nvPicPr>
          <p:cNvPr id="7" name="Immagine 6" descr="step1_2.JPG"/>
          <p:cNvPicPr>
            <a:picLocks noChangeAspect="1"/>
          </p:cNvPicPr>
          <p:nvPr/>
        </p:nvPicPr>
        <p:blipFill>
          <a:blip r:embed="rId2"/>
          <a:srcRect/>
          <a:stretch>
            <a:fillRect/>
          </a:stretch>
        </p:blipFill>
        <p:spPr bwMode="auto">
          <a:xfrm>
            <a:off x="1428750" y="2071688"/>
            <a:ext cx="6276975" cy="1571625"/>
          </a:xfrm>
          <a:prstGeom prst="rect">
            <a:avLst/>
          </a:prstGeom>
          <a:noFill/>
          <a:ln w="9525">
            <a:noFill/>
            <a:miter lim="800000"/>
            <a:headEnd/>
            <a:tailEnd/>
          </a:ln>
        </p:spPr>
      </p:pic>
      <p:pic>
        <p:nvPicPr>
          <p:cNvPr id="8" name="Immagine 7" descr="step1_3.JPG"/>
          <p:cNvPicPr>
            <a:picLocks noChangeAspect="1"/>
          </p:cNvPicPr>
          <p:nvPr/>
        </p:nvPicPr>
        <p:blipFill>
          <a:blip r:embed="rId3"/>
          <a:srcRect/>
          <a:stretch>
            <a:fillRect/>
          </a:stretch>
        </p:blipFill>
        <p:spPr bwMode="auto">
          <a:xfrm>
            <a:off x="1357313" y="4214813"/>
            <a:ext cx="6248400"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0-#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p:txBody>
          <a:bodyPr/>
          <a:lstStyle/>
          <a:p>
            <a:pPr eaLnBrk="1" hangingPunct="1"/>
            <a:r>
              <a:rPr lang="it-IT" smtClean="0"/>
              <a:t>OpenId - Demo</a:t>
            </a:r>
          </a:p>
        </p:txBody>
      </p:sp>
      <p:sp>
        <p:nvSpPr>
          <p:cNvPr id="28674" name="Segnaposto contenuto 2"/>
          <p:cNvSpPr>
            <a:spLocks noGrp="1"/>
          </p:cNvSpPr>
          <p:nvPr>
            <p:ph idx="1"/>
          </p:nvPr>
        </p:nvSpPr>
        <p:spPr/>
        <p:txBody>
          <a:bodyPr/>
          <a:lstStyle/>
          <a:p>
            <a:pPr lvl="1" eaLnBrk="1" hangingPunct="1"/>
            <a:r>
              <a:rPr lang="it-IT" smtClean="0"/>
              <a:t>Step 1.4: effettuare la registrazione</a:t>
            </a:r>
          </a:p>
          <a:p>
            <a:pPr lvl="1" eaLnBrk="1" hangingPunct="1"/>
            <a:endParaRPr lang="it-IT"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a:t>Eno Pleqi</a:t>
            </a:r>
          </a:p>
        </p:txBody>
      </p:sp>
      <p:sp>
        <p:nvSpPr>
          <p:cNvPr id="6" name="Segnaposto numero diapositiva 5"/>
          <p:cNvSpPr>
            <a:spLocks noGrp="1"/>
          </p:cNvSpPr>
          <p:nvPr>
            <p:ph type="sldNum" sz="quarter" idx="12"/>
          </p:nvPr>
        </p:nvSpPr>
        <p:spPr/>
        <p:txBody>
          <a:bodyPr/>
          <a:lstStyle/>
          <a:p>
            <a:pPr>
              <a:defRPr/>
            </a:pPr>
            <a:fld id="{6B360AFA-3C26-445F-96ED-CDD649B312B2}" type="slidenum">
              <a:rPr lang="it-IT"/>
              <a:pPr>
                <a:defRPr/>
              </a:pPr>
              <a:t>15</a:t>
            </a:fld>
            <a:endParaRPr lang="it-IT"/>
          </a:p>
        </p:txBody>
      </p:sp>
      <p:pic>
        <p:nvPicPr>
          <p:cNvPr id="7" name="Immagine 6" descr="step1_4.JPG"/>
          <p:cNvPicPr>
            <a:picLocks noChangeAspect="1"/>
          </p:cNvPicPr>
          <p:nvPr/>
        </p:nvPicPr>
        <p:blipFill>
          <a:blip r:embed="rId2"/>
          <a:srcRect/>
          <a:stretch>
            <a:fillRect/>
          </a:stretch>
        </p:blipFill>
        <p:spPr bwMode="auto">
          <a:xfrm>
            <a:off x="1285875" y="2500313"/>
            <a:ext cx="6238875" cy="2809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p:txBody>
          <a:bodyPr/>
          <a:lstStyle/>
          <a:p>
            <a:pPr eaLnBrk="1" hangingPunct="1"/>
            <a:r>
              <a:rPr lang="it-IT" smtClean="0"/>
              <a:t>OpenId - Demo</a:t>
            </a:r>
          </a:p>
        </p:txBody>
      </p:sp>
      <p:sp>
        <p:nvSpPr>
          <p:cNvPr id="29698" name="Segnaposto contenuto 2"/>
          <p:cNvSpPr>
            <a:spLocks noGrp="1"/>
          </p:cNvSpPr>
          <p:nvPr>
            <p:ph idx="1"/>
          </p:nvPr>
        </p:nvSpPr>
        <p:spPr/>
        <p:txBody>
          <a:bodyPr/>
          <a:lstStyle/>
          <a:p>
            <a:pPr lvl="1" eaLnBrk="1" hangingPunct="1"/>
            <a:r>
              <a:rPr lang="it-IT" smtClean="0"/>
              <a:t>Step 1.5: confermare l’indirizzo mail</a:t>
            </a:r>
          </a:p>
          <a:p>
            <a:pPr lvl="1" eaLnBrk="1" hangingPunct="1"/>
            <a:endParaRPr lang="it-IT"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a:t>Eno Pleqi</a:t>
            </a:r>
          </a:p>
        </p:txBody>
      </p:sp>
      <p:sp>
        <p:nvSpPr>
          <p:cNvPr id="6" name="Segnaposto numero diapositiva 5"/>
          <p:cNvSpPr>
            <a:spLocks noGrp="1"/>
          </p:cNvSpPr>
          <p:nvPr>
            <p:ph type="sldNum" sz="quarter" idx="12"/>
          </p:nvPr>
        </p:nvSpPr>
        <p:spPr/>
        <p:txBody>
          <a:bodyPr/>
          <a:lstStyle/>
          <a:p>
            <a:pPr>
              <a:defRPr/>
            </a:pPr>
            <a:fld id="{157FAC86-E43D-4714-83BC-771EB8B4CC6C}" type="slidenum">
              <a:rPr lang="it-IT"/>
              <a:pPr>
                <a:defRPr/>
              </a:pPr>
              <a:t>16</a:t>
            </a:fld>
            <a:endParaRPr lang="it-IT"/>
          </a:p>
        </p:txBody>
      </p:sp>
      <p:pic>
        <p:nvPicPr>
          <p:cNvPr id="7" name="Immagine 6" descr="step1_5.JPG"/>
          <p:cNvPicPr>
            <a:picLocks noChangeAspect="1"/>
          </p:cNvPicPr>
          <p:nvPr/>
        </p:nvPicPr>
        <p:blipFill>
          <a:blip r:embed="rId2"/>
          <a:srcRect/>
          <a:stretch>
            <a:fillRect/>
          </a:stretch>
        </p:blipFill>
        <p:spPr bwMode="auto">
          <a:xfrm>
            <a:off x="428625" y="2214563"/>
            <a:ext cx="8432800" cy="3876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p:nvPr>
        </p:nvSpPr>
        <p:spPr/>
        <p:txBody>
          <a:bodyPr/>
          <a:lstStyle/>
          <a:p>
            <a:pPr eaLnBrk="1" hangingPunct="1"/>
            <a:r>
              <a:rPr lang="it-IT" smtClean="0"/>
              <a:t>OpenId - Demo</a:t>
            </a:r>
          </a:p>
        </p:txBody>
      </p:sp>
      <p:sp>
        <p:nvSpPr>
          <p:cNvPr id="30722" name="Segnaposto contenuto 2"/>
          <p:cNvSpPr>
            <a:spLocks noGrp="1"/>
          </p:cNvSpPr>
          <p:nvPr>
            <p:ph idx="1"/>
          </p:nvPr>
        </p:nvSpPr>
        <p:spPr>
          <a:xfrm>
            <a:off x="357188" y="1500188"/>
            <a:ext cx="8786812" cy="4525962"/>
          </a:xfrm>
        </p:spPr>
        <p:txBody>
          <a:bodyPr/>
          <a:lstStyle/>
          <a:p>
            <a:pPr eaLnBrk="1" hangingPunct="1"/>
            <a:r>
              <a:rPr lang="it-IT" smtClean="0"/>
              <a:t>Step 2: test della nuova “identità” su LiveJournal</a:t>
            </a:r>
          </a:p>
          <a:p>
            <a:pPr eaLnBrk="1" hangingPunct="1"/>
            <a:endParaRPr lang="it-IT"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a:t>Eno Pleqi</a:t>
            </a:r>
          </a:p>
        </p:txBody>
      </p:sp>
      <p:sp>
        <p:nvSpPr>
          <p:cNvPr id="6" name="Segnaposto numero diapositiva 5"/>
          <p:cNvSpPr>
            <a:spLocks noGrp="1"/>
          </p:cNvSpPr>
          <p:nvPr>
            <p:ph type="sldNum" sz="quarter" idx="12"/>
          </p:nvPr>
        </p:nvSpPr>
        <p:spPr/>
        <p:txBody>
          <a:bodyPr/>
          <a:lstStyle/>
          <a:p>
            <a:pPr>
              <a:defRPr/>
            </a:pPr>
            <a:fld id="{C13F9AE1-5323-4702-8A08-EB9A40FA43AD}" type="slidenum">
              <a:rPr lang="it-IT"/>
              <a:pPr>
                <a:defRPr/>
              </a:pPr>
              <a:t>17</a:t>
            </a:fld>
            <a:endParaRPr lang="it-IT"/>
          </a:p>
        </p:txBody>
      </p:sp>
      <p:pic>
        <p:nvPicPr>
          <p:cNvPr id="7" name="Immagine 6" descr="step2_1.jpg"/>
          <p:cNvPicPr>
            <a:picLocks noChangeAspect="1"/>
          </p:cNvPicPr>
          <p:nvPr/>
        </p:nvPicPr>
        <p:blipFill>
          <a:blip r:embed="rId2"/>
          <a:srcRect/>
          <a:stretch>
            <a:fillRect/>
          </a:stretch>
        </p:blipFill>
        <p:spPr bwMode="auto">
          <a:xfrm>
            <a:off x="1357313" y="2071688"/>
            <a:ext cx="6215062" cy="4335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p:txBody>
          <a:bodyPr/>
          <a:lstStyle/>
          <a:p>
            <a:pPr eaLnBrk="1" hangingPunct="1"/>
            <a:r>
              <a:rPr lang="it-IT" smtClean="0"/>
              <a:t>OpenId - Demo</a:t>
            </a:r>
          </a:p>
        </p:txBody>
      </p:sp>
      <p:sp>
        <p:nvSpPr>
          <p:cNvPr id="31746" name="Segnaposto contenuto 2"/>
          <p:cNvSpPr>
            <a:spLocks noGrp="1"/>
          </p:cNvSpPr>
          <p:nvPr>
            <p:ph idx="1"/>
          </p:nvPr>
        </p:nvSpPr>
        <p:spPr>
          <a:xfrm>
            <a:off x="142875" y="1600200"/>
            <a:ext cx="8858250" cy="4525963"/>
          </a:xfrm>
        </p:spPr>
        <p:txBody>
          <a:bodyPr/>
          <a:lstStyle/>
          <a:p>
            <a:pPr lvl="1" eaLnBrk="1" hangingPunct="1"/>
            <a:r>
              <a:rPr lang="it-IT" smtClean="0"/>
              <a:t>Step 2.1 Reindirizzamento preso OpenID Provider</a:t>
            </a:r>
          </a:p>
          <a:p>
            <a:pPr eaLnBrk="1" hangingPunct="1"/>
            <a:endParaRPr lang="it-IT"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a:t>Eno Pleqi</a:t>
            </a:r>
          </a:p>
        </p:txBody>
      </p:sp>
      <p:sp>
        <p:nvSpPr>
          <p:cNvPr id="6" name="Segnaposto numero diapositiva 5"/>
          <p:cNvSpPr>
            <a:spLocks noGrp="1"/>
          </p:cNvSpPr>
          <p:nvPr>
            <p:ph type="sldNum" sz="quarter" idx="12"/>
          </p:nvPr>
        </p:nvSpPr>
        <p:spPr/>
        <p:txBody>
          <a:bodyPr/>
          <a:lstStyle/>
          <a:p>
            <a:pPr>
              <a:defRPr/>
            </a:pPr>
            <a:fld id="{D9D2FFBD-CF57-4D63-90B8-9C18928CF62A}" type="slidenum">
              <a:rPr lang="it-IT"/>
              <a:pPr>
                <a:defRPr/>
              </a:pPr>
              <a:t>18</a:t>
            </a:fld>
            <a:endParaRPr lang="it-IT"/>
          </a:p>
        </p:txBody>
      </p:sp>
      <p:pic>
        <p:nvPicPr>
          <p:cNvPr id="7" name="Immagine 6" descr="step2_2.JPG"/>
          <p:cNvPicPr>
            <a:picLocks noChangeAspect="1"/>
          </p:cNvPicPr>
          <p:nvPr/>
        </p:nvPicPr>
        <p:blipFill>
          <a:blip r:embed="rId2"/>
          <a:srcRect/>
          <a:stretch>
            <a:fillRect/>
          </a:stretch>
        </p:blipFill>
        <p:spPr bwMode="auto">
          <a:xfrm>
            <a:off x="500063" y="2214563"/>
            <a:ext cx="8258175" cy="4048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pPr eaLnBrk="1" hangingPunct="1"/>
            <a:r>
              <a:rPr lang="it-IT" smtClean="0"/>
              <a:t>OpenId - Demo</a:t>
            </a:r>
          </a:p>
        </p:txBody>
      </p:sp>
      <p:sp>
        <p:nvSpPr>
          <p:cNvPr id="32770" name="Segnaposto contenuto 2"/>
          <p:cNvSpPr>
            <a:spLocks noGrp="1"/>
          </p:cNvSpPr>
          <p:nvPr>
            <p:ph idx="1"/>
          </p:nvPr>
        </p:nvSpPr>
        <p:spPr/>
        <p:txBody>
          <a:bodyPr/>
          <a:lstStyle/>
          <a:p>
            <a:pPr lvl="1" eaLnBrk="1" hangingPunct="1"/>
            <a:r>
              <a:rPr lang="it-IT" smtClean="0"/>
              <a:t>Step 2.3: Ritorno a Relying Party</a:t>
            </a:r>
          </a:p>
          <a:p>
            <a:pPr lvl="1" eaLnBrk="1" hangingPunct="1"/>
            <a:endParaRPr lang="it-IT"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a:t>Eno Pleqi</a:t>
            </a:r>
          </a:p>
        </p:txBody>
      </p:sp>
      <p:sp>
        <p:nvSpPr>
          <p:cNvPr id="6" name="Segnaposto numero diapositiva 5"/>
          <p:cNvSpPr>
            <a:spLocks noGrp="1"/>
          </p:cNvSpPr>
          <p:nvPr>
            <p:ph type="sldNum" sz="quarter" idx="12"/>
          </p:nvPr>
        </p:nvSpPr>
        <p:spPr/>
        <p:txBody>
          <a:bodyPr/>
          <a:lstStyle/>
          <a:p>
            <a:pPr>
              <a:defRPr/>
            </a:pPr>
            <a:fld id="{5B064B9C-AC0E-4DE9-B208-320853DD1517}" type="slidenum">
              <a:rPr lang="it-IT"/>
              <a:pPr>
                <a:defRPr/>
              </a:pPr>
              <a:t>19</a:t>
            </a:fld>
            <a:endParaRPr lang="it-IT"/>
          </a:p>
        </p:txBody>
      </p:sp>
      <p:pic>
        <p:nvPicPr>
          <p:cNvPr id="7" name="Immagine 6" descr="step2_3.JPG"/>
          <p:cNvPicPr>
            <a:picLocks noChangeAspect="1"/>
          </p:cNvPicPr>
          <p:nvPr/>
        </p:nvPicPr>
        <p:blipFill>
          <a:blip r:embed="rId2"/>
          <a:srcRect/>
          <a:stretch>
            <a:fillRect/>
          </a:stretch>
        </p:blipFill>
        <p:spPr bwMode="auto">
          <a:xfrm>
            <a:off x="357188" y="2143125"/>
            <a:ext cx="8429625" cy="374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endParaRPr lang="en-US" smtClean="0"/>
          </a:p>
        </p:txBody>
      </p:sp>
      <p:sp>
        <p:nvSpPr>
          <p:cNvPr id="15362" name="Rectangle 3"/>
          <p:cNvSpPr>
            <a:spLocks noGrp="1"/>
          </p:cNvSpPr>
          <p:nvPr>
            <p:ph type="body" idx="1"/>
          </p:nvPr>
        </p:nvSpPr>
        <p:spPr/>
        <p:txBody>
          <a:bodyPr/>
          <a:lstStyle/>
          <a:p>
            <a:pPr marL="609600" indent="-609600">
              <a:buFont typeface="Arial" charset="0"/>
              <a:buAutoNum type="arabicPeriod"/>
            </a:pPr>
            <a:r>
              <a:rPr lang="it-IT" b="1" smtClean="0"/>
              <a:t>INTRODUCTION TO OPENID</a:t>
            </a:r>
          </a:p>
          <a:p>
            <a:pPr marL="609600" indent="-609600">
              <a:buFont typeface="Arial" charset="0"/>
              <a:buAutoNum type="arabicPeriod"/>
            </a:pPr>
            <a:r>
              <a:rPr lang="it-IT" b="1" smtClean="0"/>
              <a:t>OpenID Demo</a:t>
            </a:r>
            <a:endParaRPr lang="it-IT" smtClean="0"/>
          </a:p>
          <a:p>
            <a:pPr marL="609600" indent="-609600">
              <a:buFont typeface="Arial" charset="0"/>
              <a:buAutoNum type="arabicPeriod"/>
            </a:pPr>
            <a:r>
              <a:rPr lang="it-IT" b="1" smtClean="0"/>
              <a:t>AUTHENTICATION AND AUTHORIZATION</a:t>
            </a:r>
            <a:endParaRPr lang="it-IT" smtClean="0"/>
          </a:p>
          <a:p>
            <a:pPr marL="609600" indent="-609600">
              <a:buFont typeface="Arial" charset="0"/>
              <a:buAutoNum type="arabicPeriod"/>
            </a:pPr>
            <a:r>
              <a:rPr lang="it-IT" b="1" smtClean="0"/>
              <a:t>OPENID PROTOCOL AND MESSAGES</a:t>
            </a:r>
            <a:endParaRPr lang="it-IT" smtClean="0"/>
          </a:p>
          <a:p>
            <a:pPr marL="609600" indent="-609600">
              <a:buFont typeface="Arial" charset="0"/>
              <a:buAutoNum type="arabicPeriod"/>
            </a:pPr>
            <a:r>
              <a:rPr lang="it-IT" b="1" smtClean="0"/>
              <a:t>OPENID Scenario</a:t>
            </a:r>
          </a:p>
          <a:p>
            <a:pPr marL="609600" indent="-609600">
              <a:buFont typeface="Arial" charset="0"/>
              <a:buNone/>
            </a:pPr>
            <a:endParaRPr lang="it-IT" b="1" smtClean="0"/>
          </a:p>
          <a:p>
            <a:pPr marL="609600" indent="-609600">
              <a:buFont typeface="Arial" charset="0"/>
              <a:buAutoNum type="arabicPeriod"/>
            </a:pPr>
            <a:endParaRPr lang="en-US"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A974431F-D7BC-4D11-9669-2EB44DF5F821}" type="slidenum">
              <a:rPr lang="it-IT" smtClean="0"/>
              <a:pPr>
                <a:defRPr/>
              </a:pPr>
              <a:t>2</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p:txBody>
          <a:bodyPr/>
          <a:lstStyle/>
          <a:p>
            <a:pPr eaLnBrk="1" hangingPunct="1"/>
            <a:r>
              <a:rPr lang="en-US" smtClean="0"/>
              <a:t>Authentication and Authorization</a:t>
            </a:r>
            <a:endParaRPr lang="it-IT" smtClean="0"/>
          </a:p>
        </p:txBody>
      </p:sp>
      <p:sp>
        <p:nvSpPr>
          <p:cNvPr id="33794" name="Segnaposto contenuto 2"/>
          <p:cNvSpPr>
            <a:spLocks noGrp="1"/>
          </p:cNvSpPr>
          <p:nvPr>
            <p:ph idx="1"/>
          </p:nvPr>
        </p:nvSpPr>
        <p:spPr/>
        <p:txBody>
          <a:bodyPr/>
          <a:lstStyle/>
          <a:p>
            <a:pPr eaLnBrk="1" hangingPunct="1"/>
            <a:r>
              <a:rPr lang="it-IT" smtClean="0"/>
              <a:t>Autenticazione : utilizzata per stabilire    l'identità di qualcuno </a:t>
            </a:r>
          </a:p>
          <a:p>
            <a:pPr eaLnBrk="1" hangingPunct="1"/>
            <a:r>
              <a:rPr lang="it-IT" smtClean="0"/>
              <a:t>Autorizzazione: utilizzata per concedere o </a:t>
            </a:r>
          </a:p>
          <a:p>
            <a:pPr eaLnBrk="1" hangingPunct="1">
              <a:buFont typeface="Arial" charset="0"/>
              <a:buNone/>
            </a:pPr>
            <a:r>
              <a:rPr lang="it-IT" smtClean="0"/>
              <a:t>	negare l'accesso a una risorsa dopo l'autenticazione.</a:t>
            </a:r>
          </a:p>
          <a:p>
            <a:pPr eaLnBrk="1" hangingPunct="1"/>
            <a:r>
              <a:rPr lang="it-IT" smtClean="0"/>
              <a:t> Sono molto baste sul sistema</a:t>
            </a:r>
          </a:p>
          <a:p>
            <a:pPr eaLnBrk="1" hangingPunct="1"/>
            <a:r>
              <a:rPr lang="it-IT" smtClean="0"/>
              <a:t> Si stanno muovendo verso l’utente</a:t>
            </a:r>
            <a:endParaRPr lang="en-US" smtClean="0"/>
          </a:p>
          <a:p>
            <a:pPr eaLnBrk="1" hangingPunct="1"/>
            <a:endParaRPr lang="en-US"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a:t>Eno Pleqi</a:t>
            </a:r>
          </a:p>
        </p:txBody>
      </p:sp>
      <p:sp>
        <p:nvSpPr>
          <p:cNvPr id="6" name="Segnaposto numero diapositiva 5"/>
          <p:cNvSpPr>
            <a:spLocks noGrp="1"/>
          </p:cNvSpPr>
          <p:nvPr>
            <p:ph type="sldNum" sz="quarter" idx="12"/>
          </p:nvPr>
        </p:nvSpPr>
        <p:spPr/>
        <p:txBody>
          <a:bodyPr/>
          <a:lstStyle/>
          <a:p>
            <a:pPr>
              <a:defRPr/>
            </a:pPr>
            <a:fld id="{A4644AB3-6918-445E-9660-A039737B239D}" type="slidenum">
              <a:rPr lang="it-IT"/>
              <a:pPr>
                <a:defRPr/>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en-US" smtClean="0"/>
              <a:t>Authentication and Authorization</a:t>
            </a:r>
          </a:p>
        </p:txBody>
      </p:sp>
      <p:sp>
        <p:nvSpPr>
          <p:cNvPr id="34818" name="Rectangle 3"/>
          <p:cNvSpPr>
            <a:spLocks noGrp="1"/>
          </p:cNvSpPr>
          <p:nvPr>
            <p:ph type="body" idx="1"/>
          </p:nvPr>
        </p:nvSpPr>
        <p:spPr/>
        <p:txBody>
          <a:bodyPr/>
          <a:lstStyle/>
          <a:p>
            <a:pPr eaLnBrk="1" hangingPunct="1"/>
            <a:r>
              <a:rPr lang="it-IT" smtClean="0"/>
              <a:t>Medoti di autenticazione/autorizzazione basate sull’utente</a:t>
            </a:r>
            <a:endParaRPr lang="en-US" smtClean="0"/>
          </a:p>
          <a:p>
            <a:pPr lvl="2" eaLnBrk="1" hangingPunct="1"/>
            <a:r>
              <a:rPr lang="en-US" smtClean="0"/>
              <a:t>L’utente sceglie la card da inviare al sito.</a:t>
            </a:r>
          </a:p>
          <a:p>
            <a:pPr lvl="2" eaLnBrk="1" hangingPunct="1"/>
            <a:r>
              <a:rPr lang="it-IT" smtClean="0"/>
              <a:t>Consentire richieste da siti web per ulteriori parametri </a:t>
            </a:r>
            <a:endParaRPr lang="en-US" smtClean="0"/>
          </a:p>
          <a:p>
            <a:pPr lvl="2" eaLnBrk="1" hangingPunct="1"/>
            <a:r>
              <a:rPr lang="it-IT" smtClean="0"/>
              <a:t>Consentire alla Identity Providers il rilascio delle identità digitali</a:t>
            </a:r>
          </a:p>
          <a:p>
            <a:pPr lvl="2" eaLnBrk="1" hangingPunct="1"/>
            <a:r>
              <a:rPr lang="it-IT" smtClean="0"/>
              <a:t>Semplificare il processo di autenticazione per l’utente</a:t>
            </a:r>
            <a:endParaRPr lang="en-US" smtClean="0"/>
          </a:p>
          <a:p>
            <a:pPr eaLnBrk="1" hangingPunct="1">
              <a:buFont typeface="Arial" charset="0"/>
              <a:buNone/>
            </a:pPr>
            <a:r>
              <a:rPr lang="it-IT" sz="2000" smtClean="0"/>
              <a:t>Per soddisfare questi obiettivi, vengono sviluppati diversi tipi di sistemi. OpenID è uno degli sforzi leader nell'open source</a:t>
            </a:r>
            <a:endParaRPr lang="en-US"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BE0FF7D6-B5DE-4309-BA13-990399820079}" type="slidenum">
              <a:rPr lang="it-IT" smtClean="0"/>
              <a:pPr>
                <a:defRPr/>
              </a:pPr>
              <a:t>21</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rPr lang="en-US" smtClean="0"/>
              <a:t>Authentication and Authorization</a:t>
            </a:r>
          </a:p>
        </p:txBody>
      </p:sp>
      <p:sp>
        <p:nvSpPr>
          <p:cNvPr id="36866" name="Rectangle 3"/>
          <p:cNvSpPr>
            <a:spLocks noGrp="1"/>
          </p:cNvSpPr>
          <p:nvPr>
            <p:ph type="body" idx="1"/>
          </p:nvPr>
        </p:nvSpPr>
        <p:spPr/>
        <p:txBody>
          <a:bodyPr/>
          <a:lstStyle/>
          <a:p>
            <a:pPr eaLnBrk="1" hangingPunct="1">
              <a:lnSpc>
                <a:spcPct val="90000"/>
              </a:lnSpc>
            </a:pPr>
            <a:r>
              <a:rPr lang="it-IT" smtClean="0"/>
              <a:t>Autenticazione:</a:t>
            </a:r>
          </a:p>
          <a:p>
            <a:pPr lvl="1" eaLnBrk="1" hangingPunct="1">
              <a:lnSpc>
                <a:spcPct val="90000"/>
              </a:lnSpc>
            </a:pPr>
            <a:r>
              <a:rPr lang="it-IT" smtClean="0"/>
              <a:t>processo che  autentica qualcosa o qualcuno</a:t>
            </a:r>
            <a:r>
              <a:rPr lang="en-US" smtClean="0"/>
              <a:t> </a:t>
            </a:r>
          </a:p>
          <a:p>
            <a:pPr lvl="1" eaLnBrk="1" hangingPunct="1">
              <a:lnSpc>
                <a:spcPct val="90000"/>
              </a:lnSpc>
            </a:pPr>
            <a:r>
              <a:rPr lang="it-IT" smtClean="0"/>
              <a:t>è un processo con il quale un'entità (un utente, un'applicazione, un dispositivo, ecc.) accerta che esso è ciò che pretende di essere</a:t>
            </a:r>
            <a:r>
              <a:rPr lang="en-US" smtClean="0"/>
              <a:t> </a:t>
            </a:r>
          </a:p>
          <a:p>
            <a:pPr lvl="1" eaLnBrk="1" hangingPunct="1">
              <a:lnSpc>
                <a:spcPct val="90000"/>
              </a:lnSpc>
            </a:pPr>
            <a:r>
              <a:rPr lang="it-IT" smtClean="0"/>
              <a:t>Login / Password</a:t>
            </a:r>
          </a:p>
          <a:p>
            <a:pPr eaLnBrk="1" hangingPunct="1">
              <a:lnSpc>
                <a:spcPct val="90000"/>
              </a:lnSpc>
            </a:pPr>
            <a:r>
              <a:rPr lang="it-IT" smtClean="0"/>
              <a:t>Autorizzazione</a:t>
            </a:r>
          </a:p>
          <a:p>
            <a:pPr lvl="1" eaLnBrk="1" hangingPunct="1">
              <a:lnSpc>
                <a:spcPct val="90000"/>
              </a:lnSpc>
            </a:pPr>
            <a:r>
              <a:rPr lang="it-IT" smtClean="0"/>
              <a:t>è il processo che in genere viene dopo l'autenticazione e viene utilizzato per concedere o negare l'accesso a un risorsa </a:t>
            </a:r>
            <a:endParaRPr lang="en-US"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1529B133-8C6E-42A1-BB95-AD7C06D10149}" type="slidenum">
              <a:rPr lang="it-IT" smtClean="0"/>
              <a:pPr>
                <a:defRPr/>
              </a:pPr>
              <a:t>22</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en-US" smtClean="0"/>
              <a:t>Authentication and Authorization</a:t>
            </a:r>
          </a:p>
        </p:txBody>
      </p:sp>
      <p:sp>
        <p:nvSpPr>
          <p:cNvPr id="37890" name="Rectangle 3"/>
          <p:cNvSpPr>
            <a:spLocks noGrp="1"/>
          </p:cNvSpPr>
          <p:nvPr>
            <p:ph type="body" idx="1"/>
          </p:nvPr>
        </p:nvSpPr>
        <p:spPr/>
        <p:txBody>
          <a:bodyPr/>
          <a:lstStyle/>
          <a:p>
            <a:pPr eaLnBrk="1" hangingPunct="1"/>
            <a:r>
              <a:rPr lang="it-IT" smtClean="0"/>
              <a:t>Autenticazione VS Autorizzazione</a:t>
            </a:r>
          </a:p>
          <a:p>
            <a:pPr eaLnBrk="1" hangingPunct="1"/>
            <a:r>
              <a:rPr lang="it-IT" smtClean="0"/>
              <a:t>L’autorizzazione può dipendere anche da:</a:t>
            </a:r>
          </a:p>
          <a:p>
            <a:pPr lvl="1" eaLnBrk="1" hangingPunct="1"/>
            <a:r>
              <a:rPr lang="it-IT" smtClean="0"/>
              <a:t>la sensibilità e l'importanza della risorsa</a:t>
            </a:r>
            <a:r>
              <a:rPr lang="en-US" smtClean="0"/>
              <a:t> </a:t>
            </a:r>
          </a:p>
          <a:p>
            <a:pPr lvl="1" eaLnBrk="1" hangingPunct="1"/>
            <a:r>
              <a:rPr lang="it-IT" smtClean="0"/>
              <a:t>Il metodo di autenticazione</a:t>
            </a:r>
            <a:r>
              <a:rPr lang="en-US" smtClean="0"/>
              <a:t> </a:t>
            </a:r>
          </a:p>
          <a:p>
            <a:pPr lvl="1" eaLnBrk="1" hangingPunct="1"/>
            <a:r>
              <a:rPr lang="it-IT" smtClean="0"/>
              <a:t>il giorno e ora</a:t>
            </a:r>
            <a:r>
              <a:rPr lang="en-US" smtClean="0"/>
              <a:t> </a:t>
            </a:r>
          </a:p>
          <a:p>
            <a:pPr lvl="1" eaLnBrk="1" hangingPunct="1"/>
            <a:r>
              <a:rPr lang="it-IT" smtClean="0"/>
              <a:t>la posizione dell’entità che deve accedere alla risorsa</a:t>
            </a:r>
            <a:endParaRPr lang="en-US"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B80FC6E6-79F6-4473-A722-D7C2858681DF}" type="slidenum">
              <a:rPr lang="it-IT" smtClean="0"/>
              <a:pPr>
                <a:defRPr/>
              </a:pPr>
              <a:t>23</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r>
              <a:rPr lang="en-US" b="1" smtClean="0"/>
              <a:t>What is An Identity?</a:t>
            </a:r>
          </a:p>
        </p:txBody>
      </p:sp>
      <p:sp>
        <p:nvSpPr>
          <p:cNvPr id="75779" name="Rectangle 3"/>
          <p:cNvSpPr>
            <a:spLocks noGrp="1"/>
          </p:cNvSpPr>
          <p:nvPr>
            <p:ph type="body" idx="4294967295"/>
          </p:nvPr>
        </p:nvSpPr>
        <p:spPr/>
        <p:txBody>
          <a:bodyPr/>
          <a:lstStyle/>
          <a:p>
            <a:r>
              <a:rPr lang="it-IT" smtClean="0"/>
              <a:t>Who are you ?</a:t>
            </a:r>
            <a:endParaRPr lang="en-US" smtClean="0"/>
          </a:p>
        </p:txBody>
      </p:sp>
      <p:pic>
        <p:nvPicPr>
          <p:cNvPr id="75780" name="Picture 4" descr="IDENTITY"/>
          <p:cNvPicPr>
            <a:picLocks noChangeAspect="1" noChangeArrowheads="1"/>
          </p:cNvPicPr>
          <p:nvPr/>
        </p:nvPicPr>
        <p:blipFill>
          <a:blip r:embed="rId2"/>
          <a:srcRect/>
          <a:stretch>
            <a:fillRect/>
          </a:stretch>
        </p:blipFill>
        <p:spPr bwMode="auto">
          <a:xfrm>
            <a:off x="4284663" y="1916113"/>
            <a:ext cx="3486150" cy="4108450"/>
          </a:xfrm>
          <a:prstGeom prst="rect">
            <a:avLst/>
          </a:prstGeom>
          <a:noFill/>
          <a:ln w="9525">
            <a:noFill/>
            <a:miter lim="800000"/>
            <a:headEnd/>
            <a:tailEnd/>
          </a:ln>
        </p:spPr>
      </p:pic>
      <p:sp>
        <p:nvSpPr>
          <p:cNvPr id="5" name="Segnaposto data 4"/>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it-IT" sz="1200">
                <a:solidFill>
                  <a:schemeClr val="tx1">
                    <a:tint val="75000"/>
                  </a:schemeClr>
                </a:solidFill>
                <a:latin typeface="+mn-lt"/>
              </a:rPr>
              <a:t>OpenID</a:t>
            </a:r>
          </a:p>
        </p:txBody>
      </p:sp>
      <p:sp>
        <p:nvSpPr>
          <p:cNvPr id="6" name="Segnaposto numero diapositiva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63C21EA-44A8-450A-B867-6499BD207CF5}" type="slidenum">
              <a:rPr lang="it-IT" sz="1200">
                <a:solidFill>
                  <a:schemeClr val="tx1">
                    <a:tint val="75000"/>
                  </a:schemeClr>
                </a:solidFill>
                <a:latin typeface="+mn-lt"/>
              </a:rPr>
              <a:pPr algn="r" fontAlgn="auto">
                <a:spcBef>
                  <a:spcPts val="0"/>
                </a:spcBef>
                <a:spcAft>
                  <a:spcPts val="0"/>
                </a:spcAft>
                <a:defRPr/>
              </a:pPr>
              <a:t>24</a:t>
            </a:fld>
            <a:endParaRPr lang="it-IT" sz="1200">
              <a:solidFill>
                <a:schemeClr val="tx1">
                  <a:tint val="75000"/>
                </a:schemeClr>
              </a:solidFill>
              <a:latin typeface="+mn-lt"/>
            </a:endParaRPr>
          </a:p>
        </p:txBody>
      </p:sp>
      <p:sp>
        <p:nvSpPr>
          <p:cNvPr id="7" name="Segnaposto piè di pagina 6"/>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it-IT" sz="1200">
                <a:solidFill>
                  <a:schemeClr val="tx1">
                    <a:tint val="75000"/>
                  </a:schemeClr>
                </a:solidFill>
                <a:latin typeface="+mn-lt"/>
              </a:rPr>
              <a:t>Eno Pleqi</a:t>
            </a:r>
            <a:endParaRPr lang="it-IT"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b="1" smtClean="0"/>
              <a:t>Authentication Methods</a:t>
            </a:r>
          </a:p>
        </p:txBody>
      </p:sp>
      <p:sp>
        <p:nvSpPr>
          <p:cNvPr id="38914" name="Rectangle 3"/>
          <p:cNvSpPr>
            <a:spLocks noGrp="1"/>
          </p:cNvSpPr>
          <p:nvPr>
            <p:ph type="body" idx="1"/>
          </p:nvPr>
        </p:nvSpPr>
        <p:spPr/>
        <p:txBody>
          <a:bodyPr/>
          <a:lstStyle/>
          <a:p>
            <a:pPr eaLnBrk="1" hangingPunct="1"/>
            <a:r>
              <a:rPr lang="en-US" b="1" smtClean="0"/>
              <a:t>Password Authentication</a:t>
            </a:r>
            <a:endParaRPr lang="en-US" smtClean="0"/>
          </a:p>
          <a:p>
            <a:pPr eaLnBrk="1" hangingPunct="1"/>
            <a:r>
              <a:rPr lang="en-US" b="1" smtClean="0"/>
              <a:t>PIN Authentication</a:t>
            </a:r>
            <a:endParaRPr lang="en-US" smtClean="0"/>
          </a:p>
          <a:p>
            <a:pPr eaLnBrk="1" hangingPunct="1"/>
            <a:r>
              <a:rPr lang="en-US" b="1" smtClean="0"/>
              <a:t>One Time Password (OTP) Authentication</a:t>
            </a:r>
            <a:endParaRPr lang="en-US" smtClean="0"/>
          </a:p>
          <a:p>
            <a:pPr eaLnBrk="1" hangingPunct="1"/>
            <a:r>
              <a:rPr lang="en-US" b="1" smtClean="0"/>
              <a:t>Smart Card Authentication</a:t>
            </a:r>
            <a:endParaRPr lang="en-US" smtClean="0"/>
          </a:p>
          <a:p>
            <a:pPr eaLnBrk="1" hangingPunct="1"/>
            <a:r>
              <a:rPr lang="en-US" b="1" smtClean="0"/>
              <a:t>Biometric Authentication</a:t>
            </a:r>
            <a:endParaRPr lang="en-US" smtClean="0"/>
          </a:p>
          <a:p>
            <a:pPr eaLnBrk="1" hangingPunct="1"/>
            <a:r>
              <a:rPr lang="en-US" b="1" smtClean="0"/>
              <a:t>USB Devices</a:t>
            </a:r>
            <a:endParaRPr lang="en-US" smtClean="0"/>
          </a:p>
          <a:p>
            <a:endParaRPr lang="en-US"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0C0CAB1A-52C3-425A-A64F-9A2F911F9FC7}" type="slidenum">
              <a:rPr lang="it-IT" smtClean="0"/>
              <a:pPr>
                <a:defRPr/>
              </a:pPr>
              <a:t>25</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r>
              <a:rPr lang="en-US" b="1" smtClean="0"/>
              <a:t>Weak and Strong Authentication</a:t>
            </a:r>
          </a:p>
        </p:txBody>
      </p:sp>
      <p:sp>
        <p:nvSpPr>
          <p:cNvPr id="39938" name="Rectangle 3"/>
          <p:cNvSpPr>
            <a:spLocks noGrp="1"/>
          </p:cNvSpPr>
          <p:nvPr>
            <p:ph type="body" idx="1"/>
          </p:nvPr>
        </p:nvSpPr>
        <p:spPr/>
        <p:txBody>
          <a:bodyPr/>
          <a:lstStyle/>
          <a:p>
            <a:pPr eaLnBrk="1" hangingPunct="1">
              <a:lnSpc>
                <a:spcPct val="150000"/>
              </a:lnSpc>
            </a:pPr>
            <a:r>
              <a:rPr lang="it-IT" smtClean="0"/>
              <a:t>Autenticazione debole</a:t>
            </a:r>
          </a:p>
          <a:p>
            <a:pPr lvl="2" eaLnBrk="1" hangingPunct="1">
              <a:lnSpc>
                <a:spcPct val="150000"/>
              </a:lnSpc>
            </a:pPr>
            <a:r>
              <a:rPr lang="it-IT" smtClean="0"/>
              <a:t>Username e password</a:t>
            </a:r>
          </a:p>
          <a:p>
            <a:pPr eaLnBrk="1" hangingPunct="1">
              <a:lnSpc>
                <a:spcPct val="150000"/>
              </a:lnSpc>
            </a:pPr>
            <a:r>
              <a:rPr lang="it-IT" smtClean="0"/>
              <a:t>Autenticazione forte</a:t>
            </a:r>
          </a:p>
          <a:p>
            <a:pPr lvl="2" eaLnBrk="1" hangingPunct="1">
              <a:lnSpc>
                <a:spcPct val="150000"/>
              </a:lnSpc>
            </a:pPr>
            <a:r>
              <a:rPr lang="it-IT" smtClean="0"/>
              <a:t>Utilizzo di più metodi o fattori</a:t>
            </a:r>
          </a:p>
          <a:p>
            <a:pPr lvl="3" eaLnBrk="1" hangingPunct="1">
              <a:lnSpc>
                <a:spcPct val="150000"/>
              </a:lnSpc>
            </a:pPr>
            <a:r>
              <a:rPr lang="it-IT" b="1" i="1" smtClean="0"/>
              <a:t>Something you know</a:t>
            </a:r>
            <a:endParaRPr lang="it-IT" smtClean="0"/>
          </a:p>
          <a:p>
            <a:pPr lvl="3" eaLnBrk="1" hangingPunct="1">
              <a:lnSpc>
                <a:spcPct val="150000"/>
              </a:lnSpc>
            </a:pPr>
            <a:r>
              <a:rPr lang="it-IT" b="1" i="1" smtClean="0"/>
              <a:t>Something you have</a:t>
            </a:r>
            <a:endParaRPr lang="it-IT" smtClean="0"/>
          </a:p>
          <a:p>
            <a:pPr lvl="3" eaLnBrk="1" hangingPunct="1">
              <a:lnSpc>
                <a:spcPct val="150000"/>
              </a:lnSpc>
            </a:pPr>
            <a:r>
              <a:rPr lang="it-IT" b="1" i="1" smtClean="0"/>
              <a:t>Something you are</a:t>
            </a:r>
            <a:endParaRPr lang="en-US" b="1" i="1"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569497E2-63A0-41AE-A230-0A47DFDE3D8B}" type="slidenum">
              <a:rPr lang="it-IT" smtClean="0"/>
              <a:pPr>
                <a:defRPr/>
              </a:pPr>
              <a:t>26</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r>
              <a:rPr lang="it-IT" b="1" smtClean="0"/>
              <a:t>Two – Factor Authentication</a:t>
            </a:r>
            <a:endParaRPr lang="en-US" b="1" smtClean="0"/>
          </a:p>
        </p:txBody>
      </p:sp>
      <p:sp>
        <p:nvSpPr>
          <p:cNvPr id="40962" name="Rectangle 3"/>
          <p:cNvSpPr>
            <a:spLocks noGrp="1"/>
          </p:cNvSpPr>
          <p:nvPr>
            <p:ph type="body" idx="1"/>
          </p:nvPr>
        </p:nvSpPr>
        <p:spPr/>
        <p:txBody>
          <a:bodyPr/>
          <a:lstStyle/>
          <a:p>
            <a:pPr eaLnBrk="1" hangingPunct="1"/>
            <a:r>
              <a:rPr lang="it-IT" smtClean="0"/>
              <a:t>Autenticazione con due fattori</a:t>
            </a:r>
          </a:p>
          <a:p>
            <a:pPr lvl="1" eaLnBrk="1" hangingPunct="1"/>
            <a:r>
              <a:rPr lang="it-IT" smtClean="0"/>
              <a:t>Non appartenenti alla stessa categoria</a:t>
            </a:r>
          </a:p>
          <a:p>
            <a:pPr lvl="1" eaLnBrk="1" hangingPunct="1"/>
            <a:r>
              <a:rPr lang="it-IT" smtClean="0"/>
              <a:t>Utilizzata per le informazioni più sensibili</a:t>
            </a:r>
          </a:p>
          <a:p>
            <a:pPr lvl="2" eaLnBrk="1" hangingPunct="1"/>
            <a:r>
              <a:rPr lang="it-IT" smtClean="0"/>
              <a:t>Conti bancari</a:t>
            </a:r>
          </a:p>
          <a:p>
            <a:pPr lvl="2" eaLnBrk="1" hangingPunct="1"/>
            <a:r>
              <a:rPr lang="it-IT" smtClean="0"/>
              <a:t>Cartelle mediche</a:t>
            </a:r>
          </a:p>
          <a:p>
            <a:pPr lvl="2" eaLnBrk="1" hangingPunct="1"/>
            <a:r>
              <a:rPr lang="it-IT" smtClean="0"/>
              <a:t>Dati personali importanti</a:t>
            </a:r>
          </a:p>
          <a:p>
            <a:endParaRPr lang="en-US"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96E08A35-9336-44AD-A86C-5CAC1173E2EF}" type="slidenum">
              <a:rPr lang="it-IT" smtClean="0"/>
              <a:pPr>
                <a:defRPr/>
              </a:pPr>
              <a:t>27</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r>
              <a:rPr lang="it-IT" b="1" smtClean="0"/>
              <a:t>Single Sign-On (SSO)</a:t>
            </a:r>
            <a:endParaRPr lang="en-US" b="1" smtClean="0"/>
          </a:p>
        </p:txBody>
      </p:sp>
      <p:sp>
        <p:nvSpPr>
          <p:cNvPr id="41986" name="Rectangle 3"/>
          <p:cNvSpPr>
            <a:spLocks noGrp="1"/>
          </p:cNvSpPr>
          <p:nvPr>
            <p:ph type="body" idx="1"/>
          </p:nvPr>
        </p:nvSpPr>
        <p:spPr/>
        <p:txBody>
          <a:bodyPr/>
          <a:lstStyle/>
          <a:p>
            <a:pPr eaLnBrk="1" hangingPunct="1"/>
            <a:r>
              <a:rPr lang="it-IT" smtClean="0"/>
              <a:t>Login singolo per risorse multiple</a:t>
            </a:r>
          </a:p>
          <a:p>
            <a:pPr lvl="1" eaLnBrk="1" hangingPunct="1"/>
            <a:r>
              <a:rPr lang="it-IT" smtClean="0"/>
              <a:t>Login per la prima risorsa</a:t>
            </a:r>
          </a:p>
          <a:p>
            <a:pPr lvl="2" eaLnBrk="1" hangingPunct="1"/>
            <a:r>
              <a:rPr lang="it-IT" smtClean="0"/>
              <a:t>Stesso login per le successive</a:t>
            </a:r>
          </a:p>
          <a:p>
            <a:pPr lvl="2" eaLnBrk="1" hangingPunct="1"/>
            <a:r>
              <a:rPr lang="it-IT" smtClean="0"/>
              <a:t>Gestito tutto in backgroud</a:t>
            </a:r>
          </a:p>
          <a:p>
            <a:pPr lvl="1" eaLnBrk="1" hangingPunct="1"/>
            <a:r>
              <a:rPr lang="it-IT" smtClean="0"/>
              <a:t>SSO oppure simplified sign</a:t>
            </a:r>
            <a:r>
              <a:rPr lang="it-IT" i="1" smtClean="0"/>
              <a:t> ?</a:t>
            </a:r>
          </a:p>
          <a:p>
            <a:pPr lvl="1" eaLnBrk="1" hangingPunct="1"/>
            <a:r>
              <a:rPr lang="it-IT" smtClean="0"/>
              <a:t>Meglio con two-factor authentication</a:t>
            </a:r>
          </a:p>
          <a:p>
            <a:pPr lvl="1" eaLnBrk="1" hangingPunct="1"/>
            <a:r>
              <a:rPr lang="it-IT" smtClean="0"/>
              <a:t>Esempio: Kerberos</a:t>
            </a:r>
          </a:p>
          <a:p>
            <a:pPr lvl="1" eaLnBrk="1" hangingPunct="1"/>
            <a:r>
              <a:rPr lang="it-IT" smtClean="0"/>
              <a:t>OpenID può simulare SSO</a:t>
            </a:r>
            <a:endParaRPr lang="en-US"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9B2E0404-B6C3-4F05-9561-72DEEF136FBF}" type="slidenum">
              <a:rPr lang="it-IT" smtClean="0"/>
              <a:pPr>
                <a:defRPr/>
              </a:pPr>
              <a:t>28</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lang="en-US" sz="4000" b="1" smtClean="0"/>
              <a:t>New Authentication Mechanisms - Yadis</a:t>
            </a:r>
          </a:p>
        </p:txBody>
      </p:sp>
      <p:sp>
        <p:nvSpPr>
          <p:cNvPr id="43010" name="Rectangle 3"/>
          <p:cNvSpPr>
            <a:spLocks noGrp="1"/>
          </p:cNvSpPr>
          <p:nvPr>
            <p:ph type="body" idx="1"/>
          </p:nvPr>
        </p:nvSpPr>
        <p:spPr/>
        <p:txBody>
          <a:bodyPr/>
          <a:lstStyle/>
          <a:p>
            <a:r>
              <a:rPr lang="it-IT" sz="2800" smtClean="0"/>
              <a:t>meccanismo per scoprire i servizi disponibili in un determinato URL</a:t>
            </a:r>
            <a:r>
              <a:rPr lang="en-US" sz="2800" smtClean="0"/>
              <a:t> </a:t>
            </a:r>
          </a:p>
          <a:p>
            <a:r>
              <a:rPr lang="it-IT" sz="2800" smtClean="0"/>
              <a:t>un semplice protocollo basato su XML </a:t>
            </a:r>
          </a:p>
          <a:p>
            <a:r>
              <a:rPr lang="it-IT" sz="2800" smtClean="0"/>
              <a:t>un documento XML viene restituito in un formato noto come eXtensible Resource Descriptor o XRD</a:t>
            </a:r>
            <a:r>
              <a:rPr lang="en-US" smtClean="0"/>
              <a:t> </a:t>
            </a:r>
          </a:p>
        </p:txBody>
      </p:sp>
      <p:pic>
        <p:nvPicPr>
          <p:cNvPr id="43011" name="Picture 4"/>
          <p:cNvPicPr>
            <a:picLocks noChangeAspect="1" noChangeArrowheads="1"/>
          </p:cNvPicPr>
          <p:nvPr/>
        </p:nvPicPr>
        <p:blipFill>
          <a:blip r:embed="rId2"/>
          <a:srcRect/>
          <a:stretch>
            <a:fillRect/>
          </a:stretch>
        </p:blipFill>
        <p:spPr bwMode="auto">
          <a:xfrm>
            <a:off x="1476375" y="4149725"/>
            <a:ext cx="5133975" cy="1276350"/>
          </a:xfrm>
          <a:prstGeom prst="rect">
            <a:avLst/>
          </a:prstGeom>
          <a:noFill/>
          <a:ln w="9525">
            <a:noFill/>
            <a:miter lim="800000"/>
            <a:headEnd/>
            <a:tailEnd/>
          </a:ln>
        </p:spPr>
      </p:pic>
      <p:sp>
        <p:nvSpPr>
          <p:cNvPr id="5" name="Segnaposto data 4"/>
          <p:cNvSpPr>
            <a:spLocks noGrp="1"/>
          </p:cNvSpPr>
          <p:nvPr>
            <p:ph type="dt" sz="quarter" idx="10"/>
          </p:nvPr>
        </p:nvSpPr>
        <p:spPr/>
        <p:txBody>
          <a:bodyPr/>
          <a:lstStyle/>
          <a:p>
            <a:pPr>
              <a:defRPr/>
            </a:pPr>
            <a:r>
              <a:rPr lang="it-IT"/>
              <a:t>OpenID</a:t>
            </a:r>
          </a:p>
        </p:txBody>
      </p:sp>
      <p:sp>
        <p:nvSpPr>
          <p:cNvPr id="6" name="Segnaposto numero diapositiva 5"/>
          <p:cNvSpPr>
            <a:spLocks noGrp="1"/>
          </p:cNvSpPr>
          <p:nvPr>
            <p:ph type="sldNum" sz="quarter" idx="12"/>
          </p:nvPr>
        </p:nvSpPr>
        <p:spPr/>
        <p:txBody>
          <a:bodyPr/>
          <a:lstStyle/>
          <a:p>
            <a:pPr>
              <a:defRPr/>
            </a:pPr>
            <a:fld id="{AD66E936-ABD1-4AAE-860D-FD6A7E96CA77}" type="slidenum">
              <a:rPr lang="it-IT" smtClean="0"/>
              <a:pPr>
                <a:defRPr/>
              </a:pPr>
              <a:t>29</a:t>
            </a:fld>
            <a:endParaRPr lang="it-IT"/>
          </a:p>
        </p:txBody>
      </p:sp>
      <p:sp>
        <p:nvSpPr>
          <p:cNvPr id="7" name="Segnaposto piè di pagina 6"/>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p:txBody>
          <a:bodyPr/>
          <a:lstStyle/>
          <a:p>
            <a:pPr eaLnBrk="1" hangingPunct="1"/>
            <a:r>
              <a:rPr lang="it-IT" smtClean="0"/>
              <a:t>Introduction to OpenID</a:t>
            </a:r>
          </a:p>
        </p:txBody>
      </p:sp>
      <p:sp>
        <p:nvSpPr>
          <p:cNvPr id="3" name="Segnaposto contenuto 2"/>
          <p:cNvSpPr>
            <a:spLocks noGrp="1"/>
          </p:cNvSpPr>
          <p:nvPr>
            <p:ph idx="1"/>
          </p:nvPr>
        </p:nvSpPr>
        <p:spPr/>
        <p:txBody>
          <a:bodyPr rtlCol="0">
            <a:normAutofit fontScale="92500" lnSpcReduction="20000"/>
          </a:bodyPr>
          <a:lstStyle/>
          <a:p>
            <a:pPr eaLnBrk="1" fontAlgn="auto" hangingPunct="1">
              <a:lnSpc>
                <a:spcPct val="150000"/>
              </a:lnSpc>
              <a:spcAft>
                <a:spcPts val="0"/>
              </a:spcAft>
              <a:buFont typeface="Arial" pitchFamily="34" charset="0"/>
              <a:buNone/>
              <a:defRPr/>
            </a:pPr>
            <a:r>
              <a:rPr lang="it-IT" dirty="0" smtClean="0"/>
              <a:t>	</a:t>
            </a:r>
            <a:r>
              <a:rPr lang="it-IT" dirty="0" err="1" smtClean="0"/>
              <a:t>Identity</a:t>
            </a:r>
            <a:r>
              <a:rPr lang="it-IT" dirty="0" smtClean="0"/>
              <a:t> </a:t>
            </a:r>
            <a:r>
              <a:rPr lang="it-IT" dirty="0" err="1" smtClean="0"/>
              <a:t>Mangement</a:t>
            </a:r>
            <a:endParaRPr lang="it-IT" dirty="0" smtClean="0"/>
          </a:p>
          <a:p>
            <a:pPr lvl="2" eaLnBrk="1" fontAlgn="auto" hangingPunct="1">
              <a:lnSpc>
                <a:spcPct val="150000"/>
              </a:lnSpc>
              <a:spcAft>
                <a:spcPts val="0"/>
              </a:spcAft>
              <a:buFont typeface="Arial" pitchFamily="34" charset="0"/>
              <a:buChar char="•"/>
              <a:defRPr/>
            </a:pPr>
            <a:r>
              <a:rPr lang="it-IT" dirty="0" smtClean="0"/>
              <a:t>Uno dei campi più importanti nella tecnologia dell’informazione</a:t>
            </a:r>
          </a:p>
          <a:p>
            <a:pPr lvl="2" eaLnBrk="1" fontAlgn="auto" hangingPunct="1">
              <a:lnSpc>
                <a:spcPct val="150000"/>
              </a:lnSpc>
              <a:spcAft>
                <a:spcPts val="0"/>
              </a:spcAft>
              <a:buFont typeface="Arial" pitchFamily="34" charset="0"/>
              <a:buChar char="•"/>
              <a:defRPr/>
            </a:pPr>
            <a:r>
              <a:rPr lang="it-IT" dirty="0" smtClean="0"/>
              <a:t>Meccanismo primario per il controllo degli accessi</a:t>
            </a:r>
          </a:p>
          <a:p>
            <a:pPr lvl="2" eaLnBrk="1" fontAlgn="auto" hangingPunct="1">
              <a:lnSpc>
                <a:spcPct val="150000"/>
              </a:lnSpc>
              <a:spcAft>
                <a:spcPts val="0"/>
              </a:spcAft>
              <a:buFont typeface="Arial" pitchFamily="34" charset="0"/>
              <a:buChar char="•"/>
              <a:defRPr/>
            </a:pPr>
            <a:r>
              <a:rPr lang="it-IT" dirty="0" smtClean="0"/>
              <a:t>Bisogno di un’identità per accedere a </a:t>
            </a:r>
          </a:p>
          <a:p>
            <a:pPr lvl="3" eaLnBrk="1" fontAlgn="auto" hangingPunct="1">
              <a:lnSpc>
                <a:spcPct val="150000"/>
              </a:lnSpc>
              <a:spcAft>
                <a:spcPts val="0"/>
              </a:spcAft>
              <a:buFont typeface="Arial" pitchFamily="34" charset="0"/>
              <a:buChar char="–"/>
              <a:defRPr/>
            </a:pPr>
            <a:r>
              <a:rPr lang="it-IT" dirty="0" smtClean="0"/>
              <a:t>Siti web</a:t>
            </a:r>
          </a:p>
          <a:p>
            <a:pPr lvl="3" eaLnBrk="1" fontAlgn="auto" hangingPunct="1">
              <a:lnSpc>
                <a:spcPct val="150000"/>
              </a:lnSpc>
              <a:spcAft>
                <a:spcPts val="0"/>
              </a:spcAft>
              <a:buFont typeface="Arial" pitchFamily="34" charset="0"/>
              <a:buChar char="–"/>
              <a:defRPr/>
            </a:pPr>
            <a:r>
              <a:rPr lang="it-IT" dirty="0" smtClean="0"/>
              <a:t>Banca online </a:t>
            </a:r>
          </a:p>
          <a:p>
            <a:pPr lvl="3" eaLnBrk="1" fontAlgn="auto" hangingPunct="1">
              <a:lnSpc>
                <a:spcPct val="150000"/>
              </a:lnSpc>
              <a:spcAft>
                <a:spcPts val="0"/>
              </a:spcAft>
              <a:buFont typeface="Arial" pitchFamily="34" charset="0"/>
              <a:buChar char="–"/>
              <a:defRPr/>
            </a:pPr>
            <a:r>
              <a:rPr lang="it-IT" dirty="0" smtClean="0"/>
              <a:t>Social </a:t>
            </a:r>
            <a:r>
              <a:rPr lang="it-IT" dirty="0" err="1" smtClean="0"/>
              <a:t>Netwok</a:t>
            </a:r>
            <a:endParaRPr lang="it-IT" dirty="0" smtClean="0"/>
          </a:p>
          <a:p>
            <a:pPr lvl="3" eaLnBrk="1" fontAlgn="auto" hangingPunct="1">
              <a:lnSpc>
                <a:spcPct val="150000"/>
              </a:lnSpc>
              <a:spcAft>
                <a:spcPts val="0"/>
              </a:spcAft>
              <a:buFont typeface="Arial" pitchFamily="34" charset="0"/>
              <a:buNone/>
              <a:defRPr/>
            </a:pPr>
            <a:r>
              <a:rPr lang="it-IT" dirty="0" smtClean="0"/>
              <a:t>. . . </a:t>
            </a:r>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9B4CBEC9-595F-4113-BF56-A25ACDB001F4}" type="slidenum">
              <a:rPr lang="it-IT"/>
              <a:pPr>
                <a:defRPr/>
              </a:pPr>
              <a:t>3</a:t>
            </a:fld>
            <a:endParaRPr lang="it-IT"/>
          </a:p>
        </p:txBody>
      </p:sp>
      <p:sp>
        <p:nvSpPr>
          <p:cNvPr id="6" name="Segnaposto piè di pagina 5"/>
          <p:cNvSpPr>
            <a:spLocks noGrp="1"/>
          </p:cNvSpPr>
          <p:nvPr>
            <p:ph type="ftr" sz="quarter" idx="11"/>
          </p:nvPr>
        </p:nvSpPr>
        <p:spPr/>
        <p:txBody>
          <a:bodyPr/>
          <a:lstStyle/>
          <a:p>
            <a:pPr>
              <a:defRPr/>
            </a:pPr>
            <a:r>
              <a:rPr lang="it-IT"/>
              <a:t>Eno Pleqi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olo 1"/>
          <p:cNvSpPr>
            <a:spLocks noGrp="1"/>
          </p:cNvSpPr>
          <p:nvPr>
            <p:ph type="title" idx="4294967295"/>
          </p:nvPr>
        </p:nvSpPr>
        <p:spPr/>
        <p:txBody>
          <a:bodyPr/>
          <a:lstStyle/>
          <a:p>
            <a:pPr eaLnBrk="1" hangingPunct="1"/>
            <a:r>
              <a:rPr lang="it-IT" smtClean="0"/>
              <a:t>OpenID - Terminologia</a:t>
            </a:r>
          </a:p>
        </p:txBody>
      </p:sp>
      <p:sp>
        <p:nvSpPr>
          <p:cNvPr id="3" name="Segnaposto contenuto 2"/>
          <p:cNvSpPr>
            <a:spLocks noGrp="1"/>
          </p:cNvSpPr>
          <p:nvPr>
            <p:ph idx="4294967295"/>
          </p:nvPr>
        </p:nvSpPr>
        <p:spPr/>
        <p:txBody>
          <a:bodyPr rtlCol="0">
            <a:normAutofit fontScale="70000" lnSpcReduction="20000"/>
          </a:bodyPr>
          <a:lstStyle/>
          <a:p>
            <a:pPr eaLnBrk="1" fontAlgn="auto" hangingPunct="1">
              <a:spcAft>
                <a:spcPts val="0"/>
              </a:spcAft>
              <a:buFont typeface="Arial" pitchFamily="34" charset="0"/>
              <a:buChar char="•"/>
              <a:defRPr/>
            </a:pPr>
            <a:r>
              <a:rPr lang="it-IT" b="1" dirty="0" err="1" smtClean="0"/>
              <a:t>End-user</a:t>
            </a:r>
            <a:r>
              <a:rPr lang="it-IT" b="1" dirty="0" smtClean="0"/>
              <a:t>:</a:t>
            </a:r>
            <a:r>
              <a:rPr lang="it-IT" dirty="0" smtClean="0"/>
              <a:t> la persona che possiede un identità </a:t>
            </a:r>
            <a:r>
              <a:rPr lang="it-IT" dirty="0" err="1" smtClean="0"/>
              <a:t>OpenID</a:t>
            </a:r>
            <a:r>
              <a:rPr lang="it-IT" dirty="0" smtClean="0"/>
              <a:t> e che vuole affermare tale identità in un sito.</a:t>
            </a:r>
          </a:p>
          <a:p>
            <a:pPr eaLnBrk="1" fontAlgn="auto" hangingPunct="1">
              <a:spcAft>
                <a:spcPts val="0"/>
              </a:spcAft>
              <a:buFont typeface="Arial" pitchFamily="34" charset="0"/>
              <a:buChar char="•"/>
              <a:defRPr/>
            </a:pPr>
            <a:r>
              <a:rPr lang="it-IT" b="1" dirty="0" err="1" smtClean="0"/>
              <a:t>Identity</a:t>
            </a:r>
            <a:r>
              <a:rPr lang="it-IT" b="1" dirty="0" smtClean="0"/>
              <a:t> provider</a:t>
            </a:r>
            <a:r>
              <a:rPr lang="it-IT" dirty="0" smtClean="0"/>
              <a:t> or </a:t>
            </a:r>
            <a:r>
              <a:rPr lang="it-IT" b="1" dirty="0" err="1" smtClean="0"/>
              <a:t>OpenID</a:t>
            </a:r>
            <a:r>
              <a:rPr lang="it-IT" b="1" dirty="0" smtClean="0"/>
              <a:t> provider</a:t>
            </a:r>
            <a:r>
              <a:rPr lang="it-IT" dirty="0" smtClean="0"/>
              <a:t> (OP): provider di servizi che offre il servizio di registrazione dell'identificatore </a:t>
            </a:r>
            <a:r>
              <a:rPr lang="it-IT" dirty="0" err="1" smtClean="0"/>
              <a:t>OpenID</a:t>
            </a:r>
            <a:r>
              <a:rPr lang="it-IT" dirty="0" smtClean="0"/>
              <a:t> e provvede alla sua autenticazione. È un server di autenticazione </a:t>
            </a:r>
            <a:r>
              <a:rPr lang="it-IT" dirty="0" err="1" smtClean="0"/>
              <a:t>OpenID</a:t>
            </a:r>
            <a:r>
              <a:rPr lang="it-IT" dirty="0" smtClean="0"/>
              <a:t> in cui un </a:t>
            </a:r>
            <a:r>
              <a:rPr lang="it-IT" dirty="0" err="1" smtClean="0"/>
              <a:t>Relying</a:t>
            </a:r>
            <a:r>
              <a:rPr lang="it-IT" dirty="0" smtClean="0"/>
              <a:t> Party si basa per un'affermazione che l'utente finale possiede un identificatore.</a:t>
            </a:r>
          </a:p>
          <a:p>
            <a:pPr eaLnBrk="1" fontAlgn="auto" hangingPunct="1">
              <a:spcAft>
                <a:spcPts val="0"/>
              </a:spcAft>
              <a:buFont typeface="Arial" pitchFamily="34" charset="0"/>
              <a:buChar char="•"/>
              <a:defRPr/>
            </a:pPr>
            <a:r>
              <a:rPr lang="it-IT" b="1" dirty="0" smtClean="0"/>
              <a:t>OP </a:t>
            </a:r>
            <a:r>
              <a:rPr lang="it-IT" b="1" dirty="0" err="1" smtClean="0"/>
              <a:t>Endpoint</a:t>
            </a:r>
            <a:r>
              <a:rPr lang="it-IT" b="1" dirty="0" smtClean="0"/>
              <a:t> URL:</a:t>
            </a:r>
            <a:r>
              <a:rPr lang="it-IT" dirty="0" smtClean="0"/>
              <a:t> L'URL che accetta i messaggi di autenticazione del protocollo </a:t>
            </a:r>
            <a:r>
              <a:rPr lang="it-IT" dirty="0" err="1" smtClean="0"/>
              <a:t>OpenID</a:t>
            </a:r>
            <a:r>
              <a:rPr lang="it-IT" dirty="0" smtClean="0"/>
              <a:t>, ottenuti effettuando un controllo sull'identificatore fornito dall'utente. Questo valore deve essere  un HTTP o HTTPS  URL.</a:t>
            </a:r>
          </a:p>
          <a:p>
            <a:pPr eaLnBrk="1" fontAlgn="auto" hangingPunct="1">
              <a:spcAft>
                <a:spcPts val="0"/>
              </a:spcAft>
              <a:buFont typeface="Arial" pitchFamily="34" charset="0"/>
              <a:buChar char="•"/>
              <a:defRPr/>
            </a:pPr>
            <a:r>
              <a:rPr lang="it-IT" b="1" dirty="0" smtClean="0"/>
              <a:t>RP (</a:t>
            </a:r>
            <a:r>
              <a:rPr lang="it-IT" b="1" dirty="0" err="1" smtClean="0"/>
              <a:t>Relying</a:t>
            </a:r>
            <a:r>
              <a:rPr lang="it-IT" b="1" dirty="0" smtClean="0"/>
              <a:t> party):</a:t>
            </a:r>
            <a:r>
              <a:rPr lang="it-IT" dirty="0" smtClean="0"/>
              <a:t> il sito, chiamato anche provider di servizi, che intende verificare l'identificatore dell'utente finale. Un'applicazione Web che vuole prova che l'utente finale possiede un identificatore.</a:t>
            </a:r>
          </a:p>
          <a:p>
            <a:pPr eaLnBrk="1" fontAlgn="auto" hangingPunct="1">
              <a:spcAft>
                <a:spcPts val="0"/>
              </a:spcAft>
              <a:buFont typeface="Arial" pitchFamily="34" charset="0"/>
              <a:buChar char="•"/>
              <a:defRPr/>
            </a:pPr>
            <a:endParaRPr lang="it-IT" dirty="0"/>
          </a:p>
        </p:txBody>
      </p:sp>
      <p:sp>
        <p:nvSpPr>
          <p:cNvPr id="4" name="Segnaposto data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it-IT" sz="1200">
                <a:solidFill>
                  <a:schemeClr val="tx1">
                    <a:tint val="75000"/>
                  </a:schemeClr>
                </a:solidFill>
                <a:latin typeface="+mn-lt"/>
              </a:rPr>
              <a:t>OpenID</a:t>
            </a:r>
          </a:p>
        </p:txBody>
      </p:sp>
      <p:sp>
        <p:nvSpPr>
          <p:cNvPr id="5" name="Segnaposto piè di pagina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it-IT" sz="1200">
                <a:solidFill>
                  <a:schemeClr val="tx1">
                    <a:tint val="75000"/>
                  </a:schemeClr>
                </a:solidFill>
                <a:latin typeface="+mn-lt"/>
              </a:rPr>
              <a:t>Eno Pleqi</a:t>
            </a:r>
          </a:p>
        </p:txBody>
      </p:sp>
      <p:sp>
        <p:nvSpPr>
          <p:cNvPr id="6" name="Segnaposto numero diapositiva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4333558-43EB-4336-B45C-9ADBF7E9D87F}" type="slidenum">
              <a:rPr lang="it-IT" sz="1200">
                <a:solidFill>
                  <a:schemeClr val="tx1">
                    <a:tint val="75000"/>
                  </a:schemeClr>
                </a:solidFill>
                <a:latin typeface="+mn-lt"/>
              </a:rPr>
              <a:pPr algn="r" fontAlgn="auto">
                <a:spcBef>
                  <a:spcPts val="0"/>
                </a:spcBef>
                <a:spcAft>
                  <a:spcPts val="0"/>
                </a:spcAft>
                <a:defRPr/>
              </a:pPr>
              <a:t>30</a:t>
            </a:fld>
            <a:endParaRPr lang="it-IT" sz="1200">
              <a:solidFill>
                <a:schemeClr val="tx1">
                  <a:tint val="75000"/>
                </a:schemeClr>
              </a:solidFill>
              <a:latin typeface="+mn-lt"/>
            </a:endParaRPr>
          </a:p>
        </p:txBody>
      </p:sp>
      <p:sp>
        <p:nvSpPr>
          <p:cNvPr id="7" name="Segnaposto data 6"/>
          <p:cNvSpPr>
            <a:spLocks noGrp="1"/>
          </p:cNvSpPr>
          <p:nvPr>
            <p:ph type="dt" sz="quarter" idx="10"/>
          </p:nvPr>
        </p:nvSpPr>
        <p:spPr/>
        <p:txBody>
          <a:bodyPr/>
          <a:lstStyle/>
          <a:p>
            <a:pPr>
              <a:defRPr/>
            </a:pPr>
            <a:r>
              <a:rPr lang="it-IT"/>
              <a:t>OpenID</a:t>
            </a:r>
          </a:p>
        </p:txBody>
      </p:sp>
      <p:sp>
        <p:nvSpPr>
          <p:cNvPr id="8" name="Segnaposto numero diapositiva 7"/>
          <p:cNvSpPr>
            <a:spLocks noGrp="1"/>
          </p:cNvSpPr>
          <p:nvPr>
            <p:ph type="sldNum" sz="quarter" idx="12"/>
          </p:nvPr>
        </p:nvSpPr>
        <p:spPr/>
        <p:txBody>
          <a:bodyPr/>
          <a:lstStyle/>
          <a:p>
            <a:pPr>
              <a:defRPr/>
            </a:pPr>
            <a:fld id="{BE101382-0E03-45C2-A0B8-ACFD567A9E07}" type="slidenum">
              <a:rPr lang="it-IT" smtClean="0"/>
              <a:pPr>
                <a:defRPr/>
              </a:pPr>
              <a:t>30</a:t>
            </a:fld>
            <a:endParaRPr lang="it-IT"/>
          </a:p>
        </p:txBody>
      </p:sp>
      <p:sp>
        <p:nvSpPr>
          <p:cNvPr id="9" name="Segnaposto piè di pagina 8"/>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olo 1"/>
          <p:cNvSpPr>
            <a:spLocks noGrp="1"/>
          </p:cNvSpPr>
          <p:nvPr>
            <p:ph type="title" idx="4294967295"/>
          </p:nvPr>
        </p:nvSpPr>
        <p:spPr/>
        <p:txBody>
          <a:bodyPr/>
          <a:lstStyle/>
          <a:p>
            <a:pPr eaLnBrk="1" hangingPunct="1"/>
            <a:r>
              <a:rPr lang="it-IT" smtClean="0"/>
              <a:t>OpenID - Terminologia</a:t>
            </a:r>
          </a:p>
        </p:txBody>
      </p:sp>
      <p:sp>
        <p:nvSpPr>
          <p:cNvPr id="3" name="Segnaposto contenuto 2"/>
          <p:cNvSpPr>
            <a:spLocks noGrp="1"/>
          </p:cNvSpPr>
          <p:nvPr>
            <p:ph idx="4294967295"/>
          </p:nvPr>
        </p:nvSpPr>
        <p:spPr/>
        <p:txBody>
          <a:bodyPr rtlCol="0">
            <a:normAutofit fontScale="70000" lnSpcReduction="20000"/>
          </a:bodyPr>
          <a:lstStyle/>
          <a:p>
            <a:pPr eaLnBrk="1" fontAlgn="auto" hangingPunct="1">
              <a:spcAft>
                <a:spcPts val="0"/>
              </a:spcAft>
              <a:buFont typeface="Arial" pitchFamily="34" charset="0"/>
              <a:buChar char="•"/>
              <a:defRPr/>
            </a:pPr>
            <a:r>
              <a:rPr lang="it-IT" b="1" dirty="0" err="1" smtClean="0"/>
              <a:t>User</a:t>
            </a:r>
            <a:r>
              <a:rPr lang="it-IT" b="1" dirty="0" smtClean="0"/>
              <a:t> </a:t>
            </a:r>
            <a:r>
              <a:rPr lang="it-IT" b="1" dirty="0" err="1" smtClean="0"/>
              <a:t>Agent</a:t>
            </a:r>
            <a:r>
              <a:rPr lang="it-IT" b="1" dirty="0" smtClean="0"/>
              <a:t>:</a:t>
            </a:r>
            <a:r>
              <a:rPr lang="it-IT" dirty="0" smtClean="0"/>
              <a:t> il programma (il browser) che l'utente (</a:t>
            </a:r>
            <a:r>
              <a:rPr lang="it-IT" dirty="0" err="1" smtClean="0"/>
              <a:t>end-user</a:t>
            </a:r>
            <a:r>
              <a:rPr lang="it-IT" dirty="0" smtClean="0"/>
              <a:t>) sta usando per accedere ad un </a:t>
            </a:r>
            <a:r>
              <a:rPr lang="it-IT" dirty="0" err="1" smtClean="0"/>
              <a:t>identity</a:t>
            </a:r>
            <a:r>
              <a:rPr lang="it-IT" dirty="0" smtClean="0"/>
              <a:t> provider o ad un </a:t>
            </a:r>
            <a:r>
              <a:rPr lang="it-IT" dirty="0" err="1" smtClean="0"/>
              <a:t>relying</a:t>
            </a:r>
            <a:r>
              <a:rPr lang="it-IT" dirty="0" smtClean="0"/>
              <a:t> party.</a:t>
            </a:r>
            <a:endParaRPr lang="it-IT" sz="4000" dirty="0" smtClean="0"/>
          </a:p>
          <a:p>
            <a:pPr eaLnBrk="1" fontAlgn="auto" hangingPunct="1">
              <a:spcAft>
                <a:spcPts val="0"/>
              </a:spcAft>
              <a:buFont typeface="Arial" pitchFamily="34" charset="0"/>
              <a:buChar char="•"/>
              <a:defRPr/>
            </a:pPr>
            <a:r>
              <a:rPr lang="it-IT" b="1" dirty="0" err="1" smtClean="0"/>
              <a:t>Identifier</a:t>
            </a:r>
            <a:r>
              <a:rPr lang="it-IT" b="1" dirty="0" smtClean="0"/>
              <a:t>:</a:t>
            </a:r>
            <a:r>
              <a:rPr lang="it-IT" dirty="0" smtClean="0"/>
              <a:t> Un identificatore è un URL "http" o "</a:t>
            </a:r>
            <a:r>
              <a:rPr lang="it-IT" dirty="0" err="1" smtClean="0"/>
              <a:t>https</a:t>
            </a:r>
            <a:r>
              <a:rPr lang="it-IT" dirty="0" smtClean="0"/>
              <a:t>". Si definiscono diversi tipi di identificatori, progettati per essere utilizzato in diversi contesti. </a:t>
            </a:r>
            <a:endParaRPr lang="it-IT" sz="4000" dirty="0" smtClean="0"/>
          </a:p>
          <a:p>
            <a:pPr eaLnBrk="1" fontAlgn="auto" hangingPunct="1">
              <a:spcAft>
                <a:spcPts val="0"/>
              </a:spcAft>
              <a:buFont typeface="Arial" pitchFamily="34" charset="0"/>
              <a:buChar char="•"/>
              <a:defRPr/>
            </a:pPr>
            <a:r>
              <a:rPr lang="it-IT" b="1" dirty="0" smtClean="0"/>
              <a:t>OP </a:t>
            </a:r>
            <a:r>
              <a:rPr lang="it-IT" b="1" dirty="0" err="1" smtClean="0"/>
              <a:t>Identifier</a:t>
            </a:r>
            <a:r>
              <a:rPr lang="it-IT" b="1" dirty="0" smtClean="0"/>
              <a:t>:</a:t>
            </a:r>
            <a:r>
              <a:rPr lang="it-IT" dirty="0" smtClean="0"/>
              <a:t> Un identificatore per il provider  </a:t>
            </a:r>
            <a:r>
              <a:rPr lang="it-IT" dirty="0" err="1" smtClean="0"/>
              <a:t>OpenID</a:t>
            </a:r>
            <a:r>
              <a:rPr lang="it-IT" dirty="0" smtClean="0"/>
              <a:t>. </a:t>
            </a:r>
            <a:endParaRPr lang="it-IT" sz="4000" dirty="0" smtClean="0"/>
          </a:p>
          <a:p>
            <a:pPr eaLnBrk="1" fontAlgn="auto" hangingPunct="1">
              <a:spcAft>
                <a:spcPts val="0"/>
              </a:spcAft>
              <a:buFont typeface="Arial" pitchFamily="34" charset="0"/>
              <a:buChar char="•"/>
              <a:defRPr/>
            </a:pPr>
            <a:r>
              <a:rPr lang="it-IT" b="1" dirty="0" err="1" smtClean="0"/>
              <a:t>User-Supplied</a:t>
            </a:r>
            <a:r>
              <a:rPr lang="it-IT" b="1" dirty="0" smtClean="0"/>
              <a:t> </a:t>
            </a:r>
            <a:r>
              <a:rPr lang="it-IT" b="1" dirty="0" err="1" smtClean="0"/>
              <a:t>Identifier</a:t>
            </a:r>
            <a:r>
              <a:rPr lang="it-IT" b="1" dirty="0" smtClean="0"/>
              <a:t>:</a:t>
            </a:r>
            <a:r>
              <a:rPr lang="it-IT" dirty="0" smtClean="0"/>
              <a:t> Identificatore che viene presentato dall'utente finale al "</a:t>
            </a:r>
            <a:r>
              <a:rPr lang="it-IT" dirty="0" err="1" smtClean="0"/>
              <a:t>Relying</a:t>
            </a:r>
            <a:r>
              <a:rPr lang="it-IT" dirty="0" smtClean="0"/>
              <a:t> Party", o selezionato dall'utente presso il provider </a:t>
            </a:r>
            <a:r>
              <a:rPr lang="it-IT" dirty="0" err="1" smtClean="0"/>
              <a:t>OpenID</a:t>
            </a:r>
            <a:r>
              <a:rPr lang="it-IT" dirty="0" smtClean="0"/>
              <a:t>. </a:t>
            </a:r>
          </a:p>
          <a:p>
            <a:pPr eaLnBrk="1" fontAlgn="auto" hangingPunct="1">
              <a:spcAft>
                <a:spcPts val="0"/>
              </a:spcAft>
              <a:buFont typeface="Arial" pitchFamily="34" charset="0"/>
              <a:buNone/>
              <a:defRPr/>
            </a:pPr>
            <a:endParaRPr lang="it-IT" sz="2600" dirty="0" smtClean="0"/>
          </a:p>
          <a:p>
            <a:pPr lvl="1" eaLnBrk="1" fontAlgn="auto" hangingPunct="1">
              <a:spcAft>
                <a:spcPts val="0"/>
              </a:spcAft>
              <a:buFont typeface="Arial" pitchFamily="34" charset="0"/>
              <a:buChar char="–"/>
              <a:defRPr/>
            </a:pPr>
            <a:r>
              <a:rPr lang="it-IT" dirty="0" smtClean="0"/>
              <a:t>    Durante la fase di apertura del protocollo, l'utente finale può immettere il proprio identificatore oppure un identificatore di OP. Se si utilizza un identificatore di OP, l'OP può quindi assistere l'utente finale nella scelta dell'identificatore per condividere con </a:t>
            </a:r>
            <a:r>
              <a:rPr lang="it-IT" dirty="0" err="1" smtClean="0"/>
              <a:t>Relying</a:t>
            </a:r>
            <a:r>
              <a:rPr lang="it-IT" dirty="0" smtClean="0"/>
              <a:t> Party.</a:t>
            </a:r>
            <a:endParaRPr lang="it-IT" sz="3600" dirty="0" smtClean="0"/>
          </a:p>
        </p:txBody>
      </p:sp>
      <p:sp>
        <p:nvSpPr>
          <p:cNvPr id="4" name="Segnaposto data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it-IT" sz="1200">
                <a:solidFill>
                  <a:schemeClr val="tx1">
                    <a:tint val="75000"/>
                  </a:schemeClr>
                </a:solidFill>
                <a:latin typeface="+mn-lt"/>
              </a:rPr>
              <a:t>OpenID</a:t>
            </a:r>
          </a:p>
        </p:txBody>
      </p:sp>
      <p:sp>
        <p:nvSpPr>
          <p:cNvPr id="5" name="Segnaposto piè di pagina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it-IT" sz="1200">
                <a:solidFill>
                  <a:schemeClr val="tx1">
                    <a:tint val="75000"/>
                  </a:schemeClr>
                </a:solidFill>
                <a:latin typeface="+mn-lt"/>
              </a:rPr>
              <a:t>Eno Pleqi</a:t>
            </a:r>
          </a:p>
        </p:txBody>
      </p:sp>
      <p:sp>
        <p:nvSpPr>
          <p:cNvPr id="6" name="Segnaposto numero diapositiva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22B7B8F-FC11-428F-9C0A-A2740811F633}" type="slidenum">
              <a:rPr lang="it-IT" sz="1200">
                <a:solidFill>
                  <a:schemeClr val="tx1">
                    <a:tint val="75000"/>
                  </a:schemeClr>
                </a:solidFill>
                <a:latin typeface="+mn-lt"/>
              </a:rPr>
              <a:pPr algn="r" fontAlgn="auto">
                <a:spcBef>
                  <a:spcPts val="0"/>
                </a:spcBef>
                <a:spcAft>
                  <a:spcPts val="0"/>
                </a:spcAft>
                <a:defRPr/>
              </a:pPr>
              <a:t>31</a:t>
            </a:fld>
            <a:endParaRPr lang="it-IT" sz="1200">
              <a:solidFill>
                <a:schemeClr val="tx1">
                  <a:tint val="75000"/>
                </a:schemeClr>
              </a:solidFill>
              <a:latin typeface="+mn-lt"/>
            </a:endParaRPr>
          </a:p>
        </p:txBody>
      </p:sp>
      <p:sp>
        <p:nvSpPr>
          <p:cNvPr id="7" name="Segnaposto data 6"/>
          <p:cNvSpPr>
            <a:spLocks noGrp="1"/>
          </p:cNvSpPr>
          <p:nvPr>
            <p:ph type="dt" sz="quarter" idx="10"/>
          </p:nvPr>
        </p:nvSpPr>
        <p:spPr/>
        <p:txBody>
          <a:bodyPr/>
          <a:lstStyle/>
          <a:p>
            <a:pPr>
              <a:defRPr/>
            </a:pPr>
            <a:r>
              <a:rPr lang="it-IT"/>
              <a:t>OpenID</a:t>
            </a:r>
          </a:p>
        </p:txBody>
      </p:sp>
      <p:sp>
        <p:nvSpPr>
          <p:cNvPr id="8" name="Segnaposto numero diapositiva 7"/>
          <p:cNvSpPr>
            <a:spLocks noGrp="1"/>
          </p:cNvSpPr>
          <p:nvPr>
            <p:ph type="sldNum" sz="quarter" idx="12"/>
          </p:nvPr>
        </p:nvSpPr>
        <p:spPr/>
        <p:txBody>
          <a:bodyPr/>
          <a:lstStyle/>
          <a:p>
            <a:pPr>
              <a:defRPr/>
            </a:pPr>
            <a:fld id="{9F90365A-F828-49CF-91C0-5124121A0F46}" type="slidenum">
              <a:rPr lang="it-IT" smtClean="0"/>
              <a:pPr>
                <a:defRPr/>
              </a:pPr>
              <a:t>31</a:t>
            </a:fld>
            <a:endParaRPr lang="it-IT"/>
          </a:p>
        </p:txBody>
      </p:sp>
      <p:sp>
        <p:nvSpPr>
          <p:cNvPr id="9" name="Segnaposto piè di pagina 8"/>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r>
              <a:rPr lang="en-US" sz="4000" b="1" smtClean="0"/>
              <a:t>Communication among OpenID System Components</a:t>
            </a:r>
            <a:endParaRPr lang="en-US" sz="4000" smtClean="0"/>
          </a:p>
        </p:txBody>
      </p:sp>
      <p:pic>
        <p:nvPicPr>
          <p:cNvPr id="46082" name="Picture 4"/>
          <p:cNvPicPr>
            <a:picLocks noGrp="1" noChangeAspect="1" noChangeArrowheads="1"/>
          </p:cNvPicPr>
          <p:nvPr>
            <p:ph type="body" idx="1"/>
          </p:nvPr>
        </p:nvPicPr>
        <p:blipFill>
          <a:blip r:embed="rId2"/>
          <a:srcRect/>
          <a:stretch>
            <a:fillRect/>
          </a:stretch>
        </p:blipFill>
        <p:spPr>
          <a:xfrm>
            <a:off x="2690813" y="1985963"/>
            <a:ext cx="3762375" cy="3752850"/>
          </a:xfrm>
        </p:spPr>
      </p:pic>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70868B3A-FD36-46AF-9560-6CCE227AA034}" type="slidenum">
              <a:rPr lang="it-IT" smtClean="0"/>
              <a:pPr>
                <a:defRPr/>
              </a:pPr>
              <a:t>32</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lang="en-US" sz="4000" b="1" smtClean="0"/>
              <a:t>Direct and Indirect Communication</a:t>
            </a:r>
            <a:endParaRPr lang="en-US" sz="4000" smtClean="0"/>
          </a:p>
        </p:txBody>
      </p:sp>
      <p:sp>
        <p:nvSpPr>
          <p:cNvPr id="47106" name="Rectangle 3"/>
          <p:cNvSpPr>
            <a:spLocks noGrp="1"/>
          </p:cNvSpPr>
          <p:nvPr>
            <p:ph type="body" idx="1"/>
          </p:nvPr>
        </p:nvSpPr>
        <p:spPr/>
        <p:txBody>
          <a:bodyPr/>
          <a:lstStyle/>
          <a:p>
            <a:pPr>
              <a:buFont typeface="Arial" charset="0"/>
              <a:buNone/>
            </a:pPr>
            <a:r>
              <a:rPr lang="it-IT" smtClean="0"/>
              <a:t>Esistono due metodi di comunicazione base tra le entità diverse in un sistema OpenID: </a:t>
            </a:r>
          </a:p>
          <a:p>
            <a:pPr lvl="2"/>
            <a:r>
              <a:rPr lang="it-IT" sz="3200" smtClean="0"/>
              <a:t>comunicazione diretta</a:t>
            </a:r>
          </a:p>
          <a:p>
            <a:pPr lvl="3"/>
            <a:r>
              <a:rPr lang="it-IT" sz="2800" smtClean="0"/>
              <a:t>Le entità parlano direttamente usando metodi HTTP POST</a:t>
            </a:r>
          </a:p>
          <a:p>
            <a:pPr lvl="2"/>
            <a:r>
              <a:rPr lang="it-IT" sz="3200" smtClean="0"/>
              <a:t>comunicazione indiretta</a:t>
            </a:r>
          </a:p>
          <a:p>
            <a:pPr lvl="3"/>
            <a:r>
              <a:rPr lang="it-IT" sz="2800" smtClean="0"/>
              <a:t>le entità si parlano tramite una terza entità (user agent) utilizzando il metodo HTTP GET</a:t>
            </a:r>
          </a:p>
          <a:p>
            <a:pPr lvl="3"/>
            <a:endParaRPr lang="en-US" sz="2800"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2073BCE7-9934-4C6E-86D4-681131F024DC}" type="slidenum">
              <a:rPr lang="it-IT" smtClean="0"/>
              <a:pPr>
                <a:defRPr/>
              </a:pPr>
              <a:t>33</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r>
              <a:rPr lang="it-IT" b="1" smtClean="0"/>
              <a:t>OpenID Modes of Operation</a:t>
            </a:r>
            <a:r>
              <a:rPr lang="en-US" smtClean="0"/>
              <a:t> </a:t>
            </a:r>
          </a:p>
        </p:txBody>
      </p:sp>
      <p:sp>
        <p:nvSpPr>
          <p:cNvPr id="48130" name="Rectangle 3"/>
          <p:cNvSpPr>
            <a:spLocks noGrp="1"/>
          </p:cNvSpPr>
          <p:nvPr>
            <p:ph type="body" idx="1"/>
          </p:nvPr>
        </p:nvSpPr>
        <p:spPr/>
        <p:txBody>
          <a:bodyPr/>
          <a:lstStyle/>
          <a:p>
            <a:pPr>
              <a:buFont typeface="Arial" charset="0"/>
              <a:buNone/>
            </a:pPr>
            <a:r>
              <a:rPr lang="it-IT" smtClean="0"/>
              <a:t>OpenID ha due modalità principali di operare:</a:t>
            </a:r>
          </a:p>
          <a:p>
            <a:pPr lvl="2"/>
            <a:r>
              <a:rPr lang="it-IT" sz="3200" smtClean="0"/>
              <a:t>Dump mode</a:t>
            </a:r>
          </a:p>
          <a:p>
            <a:pPr lvl="3"/>
            <a:r>
              <a:rPr lang="it-IT" sz="2800" smtClean="0"/>
              <a:t>Passaggi aggiuntivi per l’autenticazione</a:t>
            </a:r>
          </a:p>
          <a:p>
            <a:pPr lvl="3"/>
            <a:r>
              <a:rPr lang="it-IT" sz="2800" smtClean="0"/>
              <a:t>Il Consumer non tiene traccia dello stato</a:t>
            </a:r>
          </a:p>
          <a:p>
            <a:pPr lvl="3">
              <a:buFont typeface="Arial" charset="0"/>
              <a:buNone/>
            </a:pPr>
            <a:endParaRPr lang="it-IT" sz="2800" smtClean="0"/>
          </a:p>
          <a:p>
            <a:pPr lvl="2"/>
            <a:r>
              <a:rPr lang="it-IT" sz="3200" smtClean="0"/>
              <a:t>Smart mode</a:t>
            </a:r>
          </a:p>
          <a:p>
            <a:pPr lvl="3"/>
            <a:r>
              <a:rPr lang="it-IT" sz="2800" smtClean="0"/>
              <a:t>Consumer “intelligente”</a:t>
            </a:r>
          </a:p>
          <a:p>
            <a:endParaRPr lang="en-US" sz="2800"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53C415B5-08F9-4E8E-A0DB-9B1A26797136}" type="slidenum">
              <a:rPr lang="it-IT" smtClean="0"/>
              <a:pPr>
                <a:defRPr/>
              </a:pPr>
              <a:t>34</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olo 1"/>
          <p:cNvSpPr>
            <a:spLocks noGrp="1"/>
          </p:cNvSpPr>
          <p:nvPr>
            <p:ph type="title"/>
          </p:nvPr>
        </p:nvSpPr>
        <p:spPr/>
        <p:txBody>
          <a:bodyPr/>
          <a:lstStyle/>
          <a:p>
            <a:r>
              <a:rPr lang="it-IT" sz="4000" b="1" smtClean="0"/>
              <a:t>Dumb Mode Communications Flow</a:t>
            </a:r>
            <a:endParaRPr lang="it-IT" sz="4000" smtClean="0"/>
          </a:p>
        </p:txBody>
      </p:sp>
      <p:sp>
        <p:nvSpPr>
          <p:cNvPr id="49154" name="Segnaposto contenuto 2"/>
          <p:cNvSpPr>
            <a:spLocks noGrp="1"/>
          </p:cNvSpPr>
          <p:nvPr>
            <p:ph idx="1"/>
          </p:nvPr>
        </p:nvSpPr>
        <p:spPr/>
        <p:txBody>
          <a:bodyPr/>
          <a:lstStyle/>
          <a:p>
            <a:pPr marL="514350" indent="-514350">
              <a:buFont typeface="Calibri" pitchFamily="34" charset="0"/>
              <a:buAutoNum type="arabicPeriod"/>
            </a:pPr>
            <a:r>
              <a:rPr lang="it-IT" sz="2400" smtClean="0"/>
              <a:t>Accesso alla pagina web del consumer</a:t>
            </a:r>
          </a:p>
          <a:p>
            <a:pPr marL="514350" indent="-514350">
              <a:buFont typeface="Calibri" pitchFamily="34" charset="0"/>
              <a:buAutoNum type="arabicPeriod"/>
            </a:pPr>
            <a:r>
              <a:rPr lang="it-IT" sz="2400" smtClean="0"/>
              <a:t>Inseriamo l’identifier</a:t>
            </a:r>
          </a:p>
          <a:p>
            <a:pPr marL="514350" indent="-514350">
              <a:buFont typeface="Calibri" pitchFamily="34" charset="0"/>
              <a:buAutoNum type="arabicPeriod"/>
            </a:pPr>
            <a:r>
              <a:rPr lang="it-IT" sz="2400" smtClean="0"/>
              <a:t>Recupero della posizione del provider</a:t>
            </a:r>
          </a:p>
          <a:p>
            <a:pPr marL="514350" indent="-514350">
              <a:buFont typeface="Calibri" pitchFamily="34" charset="0"/>
              <a:buAutoNum type="arabicPeriod"/>
            </a:pPr>
            <a:r>
              <a:rPr lang="it-IT" sz="2400" smtClean="0"/>
              <a:t>Discovery del servizio e reindirizzamento del browser verso il provider</a:t>
            </a:r>
          </a:p>
          <a:p>
            <a:pPr marL="514350" indent="-514350">
              <a:buFont typeface="Arial" charset="0"/>
              <a:buNone/>
            </a:pPr>
            <a:r>
              <a:rPr lang="it-IT" sz="2400" smtClean="0"/>
              <a:t>      4.a Connessione diretta con il provider</a:t>
            </a:r>
          </a:p>
          <a:p>
            <a:pPr marL="514350" indent="-514350">
              <a:buFont typeface="Calibri" pitchFamily="34" charset="0"/>
              <a:buAutoNum type="arabicPeriod" startAt="5"/>
            </a:pPr>
            <a:r>
              <a:rPr lang="it-IT" sz="2400" smtClean="0"/>
              <a:t>Login dell’utente preso l’identity provider</a:t>
            </a:r>
          </a:p>
          <a:p>
            <a:pPr marL="514350" indent="-514350">
              <a:buFont typeface="Calibri" pitchFamily="34" charset="0"/>
              <a:buAutoNum type="arabicPeriod" startAt="5"/>
            </a:pPr>
            <a:r>
              <a:rPr lang="it-IT" sz="2400" smtClean="0"/>
              <a:t>Browser redirect preso il consumer</a:t>
            </a:r>
          </a:p>
          <a:p>
            <a:pPr marL="514350" indent="-514350">
              <a:buFont typeface="Calibri" pitchFamily="34" charset="0"/>
              <a:buAutoNum type="arabicPeriod" startAt="5"/>
            </a:pPr>
            <a:r>
              <a:rPr lang="it-IT" sz="2400" smtClean="0"/>
              <a:t>Connessione consumer  - identity provider</a:t>
            </a:r>
          </a:p>
          <a:p>
            <a:pPr marL="514350" indent="-514350">
              <a:buFont typeface="Calibri" pitchFamily="34" charset="0"/>
              <a:buAutoNum type="arabicPeriod" startAt="5"/>
            </a:pPr>
            <a:r>
              <a:rPr lang="it-IT" sz="2400" smtClean="0"/>
              <a:t>Accesso dell’utente preso il consumer</a:t>
            </a:r>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smtClean="0"/>
              <a:t>Eno Pleqi</a:t>
            </a:r>
            <a:endParaRPr lang="it-IT"/>
          </a:p>
        </p:txBody>
      </p:sp>
      <p:sp>
        <p:nvSpPr>
          <p:cNvPr id="6" name="Segnaposto numero diapositiva 5"/>
          <p:cNvSpPr>
            <a:spLocks noGrp="1"/>
          </p:cNvSpPr>
          <p:nvPr>
            <p:ph type="sldNum" sz="quarter" idx="12"/>
          </p:nvPr>
        </p:nvSpPr>
        <p:spPr/>
        <p:txBody>
          <a:bodyPr/>
          <a:lstStyle/>
          <a:p>
            <a:pPr>
              <a:defRPr/>
            </a:pPr>
            <a:fld id="{3DDE0AEA-C448-4061-BD0B-540EFD61C8EE}" type="slidenum">
              <a:rPr lang="it-IT" smtClean="0"/>
              <a:pPr>
                <a:defRPr/>
              </a:pPr>
              <a:t>35</a:t>
            </a:fld>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olo 1"/>
          <p:cNvSpPr>
            <a:spLocks noGrp="1"/>
          </p:cNvSpPr>
          <p:nvPr>
            <p:ph type="title"/>
          </p:nvPr>
        </p:nvSpPr>
        <p:spPr/>
        <p:txBody>
          <a:bodyPr/>
          <a:lstStyle/>
          <a:p>
            <a:r>
              <a:rPr lang="it-IT" smtClean="0"/>
              <a:t>Dump mode flow</a:t>
            </a:r>
          </a:p>
        </p:txBody>
      </p:sp>
      <p:pic>
        <p:nvPicPr>
          <p:cNvPr id="50178" name="Segnaposto contenuto 6" descr="dumpMode.JPG"/>
          <p:cNvPicPr>
            <a:picLocks noGrp="1" noChangeAspect="1"/>
          </p:cNvPicPr>
          <p:nvPr>
            <p:ph idx="1"/>
          </p:nvPr>
        </p:nvPicPr>
        <p:blipFill>
          <a:blip r:embed="rId2"/>
          <a:srcRect/>
          <a:stretch>
            <a:fillRect/>
          </a:stretch>
        </p:blipFill>
        <p:spPr>
          <a:xfrm>
            <a:off x="2795588" y="2052638"/>
            <a:ext cx="3552825" cy="3619500"/>
          </a:xfrm>
        </p:spPr>
      </p:pic>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smtClean="0"/>
              <a:t>Eno Pleqi</a:t>
            </a:r>
            <a:endParaRPr lang="it-IT"/>
          </a:p>
        </p:txBody>
      </p:sp>
      <p:sp>
        <p:nvSpPr>
          <p:cNvPr id="6" name="Segnaposto numero diapositiva 5"/>
          <p:cNvSpPr>
            <a:spLocks noGrp="1"/>
          </p:cNvSpPr>
          <p:nvPr>
            <p:ph type="sldNum" sz="quarter" idx="12"/>
          </p:nvPr>
        </p:nvSpPr>
        <p:spPr/>
        <p:txBody>
          <a:bodyPr/>
          <a:lstStyle/>
          <a:p>
            <a:pPr>
              <a:defRPr/>
            </a:pPr>
            <a:fld id="{C11F8CF9-6177-4617-BAFC-7380397CA468}" type="slidenum">
              <a:rPr lang="it-IT" smtClean="0"/>
              <a:pPr>
                <a:defRPr/>
              </a:pPr>
              <a:t>36</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p:cNvSpPr>
            <a:spLocks noGrp="1"/>
          </p:cNvSpPr>
          <p:nvPr>
            <p:ph type="title"/>
          </p:nvPr>
        </p:nvSpPr>
        <p:spPr/>
        <p:txBody>
          <a:bodyPr/>
          <a:lstStyle/>
          <a:p>
            <a:r>
              <a:rPr lang="it-IT" smtClean="0"/>
              <a:t>Smart mode</a:t>
            </a:r>
          </a:p>
        </p:txBody>
      </p:sp>
      <p:sp>
        <p:nvSpPr>
          <p:cNvPr id="3" name="Segnaposto contenuto 2"/>
          <p:cNvSpPr>
            <a:spLocks noGrp="1"/>
          </p:cNvSpPr>
          <p:nvPr>
            <p:ph idx="1"/>
          </p:nvPr>
        </p:nvSpPr>
        <p:spPr/>
        <p:txBody>
          <a:bodyPr/>
          <a:lstStyle/>
          <a:p>
            <a:pPr marL="514350" indent="-514350">
              <a:defRPr/>
            </a:pPr>
            <a:r>
              <a:rPr lang="it-IT" dirty="0" smtClean="0"/>
              <a:t>Simile alla modalità “</a:t>
            </a:r>
            <a:r>
              <a:rPr lang="it-IT" dirty="0" err="1" smtClean="0"/>
              <a:t>dump</a:t>
            </a:r>
            <a:r>
              <a:rPr lang="it-IT" dirty="0" smtClean="0"/>
              <a:t>”</a:t>
            </a:r>
          </a:p>
          <a:p>
            <a:pPr marL="514350" indent="-514350">
              <a:defRPr/>
            </a:pPr>
            <a:r>
              <a:rPr lang="it-IT" dirty="0" smtClean="0"/>
              <a:t>Al passo 7 utilizza la chiave condivisa al </a:t>
            </a:r>
            <a:r>
              <a:rPr lang="it-IT" dirty="0" err="1" smtClean="0"/>
              <a:t>step</a:t>
            </a:r>
            <a:r>
              <a:rPr lang="it-IT" dirty="0" smtClean="0"/>
              <a:t> 4.a</a:t>
            </a:r>
          </a:p>
          <a:p>
            <a:pPr marL="514350" indent="-514350">
              <a:buFont typeface="Arial" charset="0"/>
              <a:buNone/>
              <a:defRPr/>
            </a:pPr>
            <a:endParaRPr lang="it-IT" dirty="0" smtClean="0"/>
          </a:p>
          <a:p>
            <a:pPr marL="514350" indent="-514350">
              <a:buFont typeface="+mj-lt"/>
              <a:buAutoNum type="arabicPeriod"/>
              <a:defRPr/>
            </a:pPr>
            <a:endParaRPr lang="it-IT" dirty="0" smtClean="0"/>
          </a:p>
          <a:p>
            <a:pPr>
              <a:defRPr/>
            </a:pPr>
            <a:endParaRPr lang="it-IT" dirty="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smtClean="0"/>
              <a:t>Eno Pleqi</a:t>
            </a:r>
            <a:endParaRPr lang="it-IT"/>
          </a:p>
        </p:txBody>
      </p:sp>
      <p:sp>
        <p:nvSpPr>
          <p:cNvPr id="6" name="Segnaposto numero diapositiva 5"/>
          <p:cNvSpPr>
            <a:spLocks noGrp="1"/>
          </p:cNvSpPr>
          <p:nvPr>
            <p:ph type="sldNum" sz="quarter" idx="12"/>
          </p:nvPr>
        </p:nvSpPr>
        <p:spPr/>
        <p:txBody>
          <a:bodyPr/>
          <a:lstStyle/>
          <a:p>
            <a:pPr>
              <a:defRPr/>
            </a:pPr>
            <a:fld id="{4B176B5D-B010-4463-AB7B-95C8910A2E08}" type="slidenum">
              <a:rPr lang="it-IT" smtClean="0"/>
              <a:pPr>
                <a:defRPr/>
              </a:pPr>
              <a:t>37</a:t>
            </a:fld>
            <a:endParaRPr lang="it-IT"/>
          </a:p>
        </p:txBody>
      </p:sp>
      <p:pic>
        <p:nvPicPr>
          <p:cNvPr id="51206" name="Immagine 6" descr="smartMode.JPG"/>
          <p:cNvPicPr>
            <a:picLocks noChangeAspect="1"/>
          </p:cNvPicPr>
          <p:nvPr/>
        </p:nvPicPr>
        <p:blipFill>
          <a:blip r:embed="rId2"/>
          <a:srcRect/>
          <a:stretch>
            <a:fillRect/>
          </a:stretch>
        </p:blipFill>
        <p:spPr bwMode="auto">
          <a:xfrm>
            <a:off x="2500313" y="2786063"/>
            <a:ext cx="3543300"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noGrp="1"/>
          </p:cNvSpPr>
          <p:nvPr>
            <p:ph type="title"/>
          </p:nvPr>
        </p:nvSpPr>
        <p:spPr/>
        <p:txBody>
          <a:bodyPr/>
          <a:lstStyle/>
          <a:p>
            <a:r>
              <a:rPr lang="it-IT" b="1" smtClean="0"/>
              <a:t>OpenID Identity URL Page</a:t>
            </a:r>
            <a:endParaRPr lang="it-IT"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piè di pagina 4"/>
          <p:cNvSpPr>
            <a:spLocks noGrp="1"/>
          </p:cNvSpPr>
          <p:nvPr>
            <p:ph type="ftr" sz="quarter" idx="11"/>
          </p:nvPr>
        </p:nvSpPr>
        <p:spPr/>
        <p:txBody>
          <a:bodyPr/>
          <a:lstStyle/>
          <a:p>
            <a:pPr>
              <a:defRPr/>
            </a:pPr>
            <a:r>
              <a:rPr lang="it-IT" smtClean="0"/>
              <a:t>Eno Pleqi</a:t>
            </a:r>
            <a:endParaRPr lang="it-IT"/>
          </a:p>
        </p:txBody>
      </p:sp>
      <p:sp>
        <p:nvSpPr>
          <p:cNvPr id="6" name="Segnaposto numero diapositiva 5"/>
          <p:cNvSpPr>
            <a:spLocks noGrp="1"/>
          </p:cNvSpPr>
          <p:nvPr>
            <p:ph type="sldNum" sz="quarter" idx="12"/>
          </p:nvPr>
        </p:nvSpPr>
        <p:spPr/>
        <p:txBody>
          <a:bodyPr/>
          <a:lstStyle/>
          <a:p>
            <a:pPr>
              <a:defRPr/>
            </a:pPr>
            <a:fld id="{D70EFCA9-5D85-4F4E-B226-57C29807559C}" type="slidenum">
              <a:rPr lang="it-IT" smtClean="0"/>
              <a:pPr>
                <a:defRPr/>
              </a:pPr>
              <a:t>38</a:t>
            </a:fld>
            <a:endParaRPr lang="it-IT"/>
          </a:p>
        </p:txBody>
      </p:sp>
      <p:sp>
        <p:nvSpPr>
          <p:cNvPr id="52229" name="Segnaposto contenuto 2"/>
          <p:cNvSpPr>
            <a:spLocks/>
          </p:cNvSpPr>
          <p:nvPr/>
        </p:nvSpPr>
        <p:spPr bwMode="auto">
          <a:xfrm>
            <a:off x="457200" y="1600200"/>
            <a:ext cx="8229600" cy="4525963"/>
          </a:xfrm>
          <a:prstGeom prst="rect">
            <a:avLst/>
          </a:prstGeom>
          <a:noFill/>
          <a:ln w="9525">
            <a:noFill/>
            <a:miter lim="800000"/>
            <a:headEnd/>
            <a:tailEnd/>
          </a:ln>
        </p:spPr>
        <p:txBody>
          <a:bodyPr/>
          <a:lstStyle/>
          <a:p>
            <a:pPr marL="609600" indent="-609600" eaLnBrk="0" hangingPunct="0">
              <a:spcBef>
                <a:spcPct val="20000"/>
              </a:spcBef>
              <a:buFont typeface="Calibri" pitchFamily="34" charset="0"/>
              <a:buNone/>
            </a:pPr>
            <a:r>
              <a:rPr lang="it-IT" sz="2400">
                <a:latin typeface="Calibri" pitchFamily="34" charset="0"/>
              </a:rPr>
              <a:t>Il documento HTML avrà l’informazione riguardante il server</a:t>
            </a:r>
          </a:p>
          <a:p>
            <a:pPr marL="609600" indent="-609600" eaLnBrk="0" hangingPunct="0">
              <a:spcBef>
                <a:spcPct val="20000"/>
              </a:spcBef>
              <a:buFont typeface="Calibri" pitchFamily="34" charset="0"/>
              <a:buNone/>
            </a:pPr>
            <a:r>
              <a:rPr lang="it-IT" sz="2400">
                <a:latin typeface="Calibri" pitchFamily="34" charset="0"/>
              </a:rPr>
              <a:t>OpenId (il provider) nella sessione HEAD della pagina</a:t>
            </a:r>
            <a:r>
              <a:rPr lang="en-US" sz="3200">
                <a:latin typeface="Calibri" pitchFamily="34" charset="0"/>
              </a:rPr>
              <a:t> </a:t>
            </a:r>
          </a:p>
          <a:p>
            <a:pPr marL="609600" indent="-609600" eaLnBrk="0" hangingPunct="0">
              <a:spcBef>
                <a:spcPct val="20000"/>
              </a:spcBef>
              <a:buFont typeface="Calibri" pitchFamily="34" charset="0"/>
              <a:buNone/>
            </a:pPr>
            <a:r>
              <a:rPr lang="it-IT" sz="1000">
                <a:latin typeface="Calibri" pitchFamily="34" charset="0"/>
              </a:rPr>
              <a:t>        </a:t>
            </a:r>
          </a:p>
          <a:p>
            <a:pPr marL="609600" indent="-609600" eaLnBrk="0" hangingPunct="0">
              <a:spcBef>
                <a:spcPct val="20000"/>
              </a:spcBef>
              <a:buFont typeface="Calibri" pitchFamily="34" charset="0"/>
              <a:buNone/>
            </a:pPr>
            <a:endParaRPr lang="it-IT" sz="1000">
              <a:latin typeface="Calibri" pitchFamily="34" charset="0"/>
            </a:endParaRPr>
          </a:p>
          <a:p>
            <a:pPr marL="609600" indent="-609600" eaLnBrk="0" hangingPunct="0">
              <a:spcBef>
                <a:spcPct val="20000"/>
              </a:spcBef>
              <a:buFont typeface="Arial" charset="0"/>
              <a:buNone/>
            </a:pPr>
            <a:r>
              <a:rPr lang="en-US">
                <a:latin typeface="Calibri" pitchFamily="34" charset="0"/>
              </a:rPr>
              <a:t>&lt;html&gt; </a:t>
            </a:r>
          </a:p>
          <a:p>
            <a:pPr marL="609600" indent="-609600" eaLnBrk="0" hangingPunct="0">
              <a:spcBef>
                <a:spcPct val="20000"/>
              </a:spcBef>
              <a:buFont typeface="Arial" charset="0"/>
              <a:buNone/>
            </a:pPr>
            <a:r>
              <a:rPr lang="en-US">
                <a:latin typeface="Calibri" pitchFamily="34" charset="0"/>
              </a:rPr>
              <a:t>&lt;head&gt;</a:t>
            </a:r>
          </a:p>
          <a:p>
            <a:pPr marL="609600" indent="-609600" eaLnBrk="0" hangingPunct="0">
              <a:spcBef>
                <a:spcPct val="20000"/>
              </a:spcBef>
              <a:buFont typeface="Arial" charset="0"/>
              <a:buNone/>
            </a:pPr>
            <a:r>
              <a:rPr lang="en-US">
                <a:latin typeface="Calibri" pitchFamily="34" charset="0"/>
              </a:rPr>
              <a:t>      </a:t>
            </a:r>
            <a:r>
              <a:rPr lang="en-US" b="1">
                <a:solidFill>
                  <a:schemeClr val="hlink"/>
                </a:solidFill>
                <a:latin typeface="Calibri" pitchFamily="34" charset="0"/>
              </a:rPr>
              <a:t>&lt;link rel="openid.server“ href="http://idp.conformix.com/index.php/serve"&gt;</a:t>
            </a:r>
          </a:p>
          <a:p>
            <a:pPr marL="609600" indent="-609600" eaLnBrk="0" hangingPunct="0">
              <a:spcBef>
                <a:spcPct val="20000"/>
              </a:spcBef>
              <a:buFont typeface="Arial" charset="0"/>
              <a:buNone/>
            </a:pPr>
            <a:r>
              <a:rPr lang="en-US">
                <a:latin typeface="Calibri" pitchFamily="34" charset="0"/>
              </a:rPr>
              <a:t>      &lt;link rel="openid.delegate" href="http://idp.conformix.com/?user=test"&gt;  </a:t>
            </a:r>
          </a:p>
          <a:p>
            <a:pPr marL="609600" indent="-609600" eaLnBrk="0" hangingPunct="0">
              <a:spcBef>
                <a:spcPct val="20000"/>
              </a:spcBef>
              <a:buFont typeface="Arial" charset="0"/>
              <a:buNone/>
            </a:pPr>
            <a:r>
              <a:rPr lang="en-US">
                <a:latin typeface="Calibri" pitchFamily="34" charset="0"/>
              </a:rPr>
              <a:t> &lt;/head&gt;</a:t>
            </a:r>
          </a:p>
          <a:p>
            <a:pPr marL="609600" indent="-609600" eaLnBrk="0" hangingPunct="0">
              <a:spcBef>
                <a:spcPct val="20000"/>
              </a:spcBef>
              <a:buFont typeface="Arial" charset="0"/>
              <a:buNone/>
            </a:pPr>
            <a:r>
              <a:rPr lang="en-US">
                <a:latin typeface="Calibri" pitchFamily="34" charset="0"/>
              </a:rPr>
              <a:t> </a:t>
            </a:r>
            <a:r>
              <a:rPr lang="it-IT">
                <a:latin typeface="Calibri" pitchFamily="34" charset="0"/>
              </a:rPr>
              <a:t>&lt;/html&gt;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r>
              <a:rPr lang="en-US" b="1" smtClean="0"/>
              <a:t>OpenID Messages</a:t>
            </a:r>
            <a:endParaRPr lang="en-US" smtClean="0"/>
          </a:p>
        </p:txBody>
      </p:sp>
      <p:sp>
        <p:nvSpPr>
          <p:cNvPr id="53250" name="Rectangle 3"/>
          <p:cNvSpPr>
            <a:spLocks noGrp="1"/>
          </p:cNvSpPr>
          <p:nvPr>
            <p:ph type="body" idx="1"/>
          </p:nvPr>
        </p:nvSpPr>
        <p:spPr/>
        <p:txBody>
          <a:bodyPr/>
          <a:lstStyle/>
          <a:p>
            <a:pPr marL="609600" indent="-609600"/>
            <a:r>
              <a:rPr lang="en-US" i="1" smtClean="0"/>
              <a:t>associate </a:t>
            </a:r>
            <a:r>
              <a:rPr lang="en-US" smtClean="0"/>
              <a:t>message</a:t>
            </a:r>
            <a:endParaRPr lang="en-US" i="1" smtClean="0"/>
          </a:p>
          <a:p>
            <a:pPr marL="609600" indent="-609600"/>
            <a:r>
              <a:rPr lang="en-US" i="1" smtClean="0"/>
              <a:t>checkid_immediate </a:t>
            </a:r>
            <a:r>
              <a:rPr lang="en-US" smtClean="0"/>
              <a:t>message</a:t>
            </a:r>
            <a:endParaRPr lang="en-US" i="1" smtClean="0"/>
          </a:p>
          <a:p>
            <a:pPr marL="609600" indent="-609600"/>
            <a:r>
              <a:rPr lang="en-US" i="1" smtClean="0"/>
              <a:t>checkid_setup </a:t>
            </a:r>
            <a:r>
              <a:rPr lang="en-US" smtClean="0"/>
              <a:t>message</a:t>
            </a:r>
            <a:endParaRPr lang="en-US" i="1" smtClean="0"/>
          </a:p>
          <a:p>
            <a:pPr marL="609600" indent="-609600"/>
            <a:r>
              <a:rPr lang="en-US" i="1" smtClean="0"/>
              <a:t>check_authentication </a:t>
            </a:r>
            <a:r>
              <a:rPr lang="en-US" smtClean="0"/>
              <a:t>message</a:t>
            </a:r>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EA68C956-7D5A-4A65-8014-B6606C493A0B}" type="slidenum">
              <a:rPr lang="it-IT" smtClean="0"/>
              <a:pPr>
                <a:defRPr/>
              </a:pPr>
              <a:t>39</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p:txBody>
          <a:bodyPr/>
          <a:lstStyle/>
          <a:p>
            <a:pPr eaLnBrk="1" hangingPunct="1"/>
            <a:r>
              <a:rPr lang="it-IT" smtClean="0"/>
              <a:t>Introduction to OpenID</a:t>
            </a:r>
          </a:p>
        </p:txBody>
      </p:sp>
      <p:sp>
        <p:nvSpPr>
          <p:cNvPr id="17410" name="Segnaposto contenuto 2"/>
          <p:cNvSpPr>
            <a:spLocks noGrp="1"/>
          </p:cNvSpPr>
          <p:nvPr>
            <p:ph idx="1"/>
          </p:nvPr>
        </p:nvSpPr>
        <p:spPr/>
        <p:txBody>
          <a:bodyPr/>
          <a:lstStyle/>
          <a:p>
            <a:pPr eaLnBrk="1" hangingPunct="1">
              <a:buFont typeface="Arial" charset="0"/>
              <a:buNone/>
            </a:pPr>
            <a:r>
              <a:rPr lang="it-IT" sz="3000" smtClean="0"/>
              <a:t>	Molti modi per creare e gestire le identità digitali</a:t>
            </a:r>
          </a:p>
          <a:p>
            <a:pPr lvl="2" eaLnBrk="1" hangingPunct="1"/>
            <a:r>
              <a:rPr lang="it-IT" smtClean="0"/>
              <a:t>A livello di sistema operativo</a:t>
            </a:r>
          </a:p>
          <a:p>
            <a:pPr lvl="2" eaLnBrk="1" hangingPunct="1"/>
            <a:r>
              <a:rPr lang="it-IT" smtClean="0"/>
              <a:t>A livello di applicazione</a:t>
            </a:r>
          </a:p>
          <a:p>
            <a:pPr lvl="2" eaLnBrk="1" hangingPunct="1"/>
            <a:r>
              <a:rPr lang="it-IT" smtClean="0"/>
              <a:t>Altri modi ... </a:t>
            </a:r>
          </a:p>
          <a:p>
            <a:pPr lvl="2" eaLnBrk="1" hangingPunct="1">
              <a:buFont typeface="Arial" charset="0"/>
              <a:buNone/>
            </a:pPr>
            <a:endParaRPr lang="it-IT" sz="2200" smtClean="0"/>
          </a:p>
          <a:p>
            <a:pPr lvl="2" eaLnBrk="1" hangingPunct="1">
              <a:buFont typeface="Arial" charset="0"/>
              <a:buNone/>
            </a:pPr>
            <a:r>
              <a:rPr lang="it-IT" sz="3000" smtClean="0"/>
              <a:t>A livello di sistema operativo</a:t>
            </a:r>
          </a:p>
          <a:p>
            <a:pPr marL="1270000" lvl="4" indent="-355600" eaLnBrk="1" hangingPunct="1">
              <a:buFont typeface="Arial" charset="0"/>
              <a:buChar char="•"/>
            </a:pPr>
            <a:r>
              <a:rPr lang="en-US" sz="2400" smtClean="0"/>
              <a:t>UNIX/Linux:  </a:t>
            </a:r>
            <a:r>
              <a:rPr lang="en-US" sz="2400" b="1" smtClean="0"/>
              <a:t>LDAP </a:t>
            </a:r>
            <a:r>
              <a:rPr lang="en-US" sz="1400" b="1" smtClean="0"/>
              <a:t>Lightweight Directory Access Protocol</a:t>
            </a:r>
            <a:r>
              <a:rPr lang="en-US" sz="2400" smtClean="0"/>
              <a:t>, </a:t>
            </a:r>
            <a:r>
              <a:rPr lang="en-US" sz="2400" b="1" smtClean="0"/>
              <a:t>NIS </a:t>
            </a:r>
            <a:r>
              <a:rPr lang="en-US" sz="1400" b="1" smtClean="0"/>
              <a:t>Network Information Service</a:t>
            </a:r>
            <a:r>
              <a:rPr lang="en-US" sz="2400" smtClean="0"/>
              <a:t>, </a:t>
            </a:r>
            <a:r>
              <a:rPr lang="en-US" sz="2400" b="1" smtClean="0"/>
              <a:t>Kerberos</a:t>
            </a:r>
            <a:r>
              <a:rPr lang="en-US" sz="2400" smtClean="0"/>
              <a:t>, …</a:t>
            </a:r>
          </a:p>
          <a:p>
            <a:pPr marL="1270000" lvl="4" indent="-355600" eaLnBrk="1" hangingPunct="1">
              <a:buFont typeface="Arial" charset="0"/>
              <a:buChar char="•"/>
            </a:pPr>
            <a:r>
              <a:rPr lang="en-US" sz="2400" smtClean="0"/>
              <a:t>Windows: Active Directory</a:t>
            </a:r>
          </a:p>
          <a:p>
            <a:pPr marL="1270000" lvl="4" indent="-355600" eaLnBrk="1" hangingPunct="1">
              <a:buFont typeface="Arial" charset="0"/>
              <a:buChar char="•"/>
            </a:pPr>
            <a:r>
              <a:rPr lang="en-US" sz="2400" smtClean="0"/>
              <a:t>Mainframe: </a:t>
            </a:r>
            <a:r>
              <a:rPr lang="en-US" sz="2400" b="1" smtClean="0"/>
              <a:t>RACF</a:t>
            </a:r>
            <a:r>
              <a:rPr lang="en-US" sz="2400" smtClean="0"/>
              <a:t> </a:t>
            </a:r>
            <a:r>
              <a:rPr lang="it-IT" sz="2400" smtClean="0"/>
              <a:t>Resource Access Control Facility.</a:t>
            </a:r>
            <a:endParaRPr lang="it-IT"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3B610560-A704-4C31-A93E-5C89B77B5C8A}" type="slidenum">
              <a:rPr lang="it-IT"/>
              <a:pPr>
                <a:defRPr/>
              </a:pPr>
              <a:t>4</a:t>
            </a:fld>
            <a:endParaRPr lang="it-IT"/>
          </a:p>
        </p:txBody>
      </p:sp>
      <p:sp>
        <p:nvSpPr>
          <p:cNvPr id="6" name="Segnaposto piè di pagina 5"/>
          <p:cNvSpPr>
            <a:spLocks noGrp="1"/>
          </p:cNvSpPr>
          <p:nvPr>
            <p:ph type="ftr" sz="quarter" idx="11"/>
          </p:nvPr>
        </p:nvSpPr>
        <p:spPr/>
        <p:txBody>
          <a:bodyPr/>
          <a:lstStyle/>
          <a:p>
            <a:pPr>
              <a:defRPr/>
            </a:pPr>
            <a:r>
              <a:rPr lang="it-IT"/>
              <a:t>Eno Pleqi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r>
              <a:rPr lang="en-US" b="1" smtClean="0"/>
              <a:t>The associate Request Message</a:t>
            </a:r>
            <a:endParaRPr lang="en-US" smtClean="0"/>
          </a:p>
        </p:txBody>
      </p:sp>
      <p:sp>
        <p:nvSpPr>
          <p:cNvPr id="54274" name="Rectangle 3"/>
          <p:cNvSpPr>
            <a:spLocks noGrp="1"/>
          </p:cNvSpPr>
          <p:nvPr>
            <p:ph type="body" idx="1"/>
          </p:nvPr>
        </p:nvSpPr>
        <p:spPr/>
        <p:txBody>
          <a:bodyPr/>
          <a:lstStyle/>
          <a:p>
            <a:pPr>
              <a:lnSpc>
                <a:spcPct val="80000"/>
              </a:lnSpc>
            </a:pPr>
            <a:r>
              <a:rPr lang="it-IT" sz="2800" smtClean="0"/>
              <a:t>Inviato dal Consumer (Relying Party o RP) all’Identity Provider (OP</a:t>
            </a:r>
            <a:r>
              <a:rPr lang="en-US" sz="2800" smtClean="0"/>
              <a:t> )</a:t>
            </a:r>
          </a:p>
          <a:p>
            <a:pPr>
              <a:lnSpc>
                <a:spcPct val="80000"/>
              </a:lnSpc>
            </a:pPr>
            <a:r>
              <a:rPr lang="it-IT" sz="2800" smtClean="0"/>
              <a:t>Per stabilire un “segreto condiviso”</a:t>
            </a:r>
            <a:r>
              <a:rPr lang="en-US" sz="2800" smtClean="0"/>
              <a:t> </a:t>
            </a:r>
          </a:p>
          <a:p>
            <a:pPr>
              <a:lnSpc>
                <a:spcPct val="80000"/>
              </a:lnSpc>
            </a:pPr>
            <a:r>
              <a:rPr lang="it-IT" sz="2800" smtClean="0"/>
              <a:t>Comunicazione diretta, quindi HTTP POST</a:t>
            </a:r>
          </a:p>
          <a:p>
            <a:pPr>
              <a:lnSpc>
                <a:spcPct val="80000"/>
              </a:lnSpc>
            </a:pPr>
            <a:r>
              <a:rPr lang="it-IT" sz="2800" smtClean="0"/>
              <a:t>Associate message parameters:</a:t>
            </a:r>
          </a:p>
          <a:p>
            <a:pPr lvl="1">
              <a:lnSpc>
                <a:spcPct val="80000"/>
              </a:lnSpc>
            </a:pPr>
            <a:r>
              <a:rPr lang="it-IT" sz="2400" b="1" smtClean="0"/>
              <a:t>openid.ns: </a:t>
            </a:r>
            <a:r>
              <a:rPr lang="it-IT" sz="2200" smtClean="0"/>
              <a:t>versione del protocollo</a:t>
            </a:r>
          </a:p>
          <a:p>
            <a:pPr lvl="1">
              <a:lnSpc>
                <a:spcPct val="80000"/>
              </a:lnSpc>
            </a:pPr>
            <a:r>
              <a:rPr lang="it-IT" sz="2400" b="1" smtClean="0"/>
              <a:t>openid.mode</a:t>
            </a:r>
            <a:r>
              <a:rPr lang="it-IT" sz="2400" smtClean="0"/>
              <a:t> : </a:t>
            </a:r>
            <a:r>
              <a:rPr lang="it-IT" sz="2200" smtClean="0"/>
              <a:t>tipo di messaggio (associate)</a:t>
            </a:r>
          </a:p>
          <a:p>
            <a:pPr lvl="1">
              <a:lnSpc>
                <a:spcPct val="80000"/>
              </a:lnSpc>
            </a:pPr>
            <a:r>
              <a:rPr lang="it-IT" sz="2400" b="1" smtClean="0"/>
              <a:t>openid.assoc_type</a:t>
            </a:r>
            <a:r>
              <a:rPr lang="en-US" sz="2400" smtClean="0"/>
              <a:t> : </a:t>
            </a:r>
            <a:r>
              <a:rPr lang="en-US" sz="2200" smtClean="0"/>
              <a:t>l’algoritmo utilizzato per la firma(HMAC)</a:t>
            </a:r>
          </a:p>
          <a:p>
            <a:pPr lvl="1">
              <a:lnSpc>
                <a:spcPct val="80000"/>
              </a:lnSpc>
            </a:pPr>
            <a:r>
              <a:rPr lang="it-IT" sz="2400" b="1" smtClean="0"/>
              <a:t>openid.session_type</a:t>
            </a:r>
            <a:r>
              <a:rPr lang="it-IT" sz="2400" smtClean="0"/>
              <a:t> : </a:t>
            </a:r>
            <a:r>
              <a:rPr lang="it-IT" sz="2200" smtClean="0"/>
              <a:t>il tipo di crittografia (Diffie-Hellman)</a:t>
            </a:r>
          </a:p>
          <a:p>
            <a:pPr lvl="1">
              <a:lnSpc>
                <a:spcPct val="80000"/>
              </a:lnSpc>
            </a:pPr>
            <a:r>
              <a:rPr lang="it-IT" sz="2400" b="1" smtClean="0"/>
              <a:t>openid.dh_modulus</a:t>
            </a:r>
            <a:r>
              <a:rPr lang="it-IT" sz="2400" smtClean="0"/>
              <a:t> - </a:t>
            </a:r>
            <a:r>
              <a:rPr lang="it-IT" sz="2400" b="1" smtClean="0"/>
              <a:t>openid.dh_gen</a:t>
            </a:r>
            <a:r>
              <a:rPr lang="it-IT" sz="2400" smtClean="0"/>
              <a:t>  - </a:t>
            </a:r>
            <a:r>
              <a:rPr lang="it-IT" sz="2400" b="1" smtClean="0"/>
              <a:t>openid.dh_consumer_public</a:t>
            </a:r>
            <a:r>
              <a:rPr lang="en-US" sz="2400" smtClean="0"/>
              <a:t> </a:t>
            </a:r>
            <a:r>
              <a:rPr lang="en-US" sz="2200" smtClean="0"/>
              <a:t>(se usato </a:t>
            </a:r>
            <a:r>
              <a:rPr lang="it-IT" sz="2200" smtClean="0"/>
              <a:t>Diffie-Hellman)</a:t>
            </a:r>
            <a:endParaRPr lang="en-US" sz="2200"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5B11F3E1-35C1-4ACE-AB65-45F40BE8F78B}" type="slidenum">
              <a:rPr lang="it-IT" smtClean="0"/>
              <a:pPr>
                <a:defRPr/>
              </a:pPr>
              <a:t>40</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r>
              <a:rPr lang="it-IT" b="1" smtClean="0"/>
              <a:t>The associate Response Message</a:t>
            </a:r>
            <a:endParaRPr lang="en-US" b="1" smtClean="0"/>
          </a:p>
        </p:txBody>
      </p:sp>
      <p:sp>
        <p:nvSpPr>
          <p:cNvPr id="55298" name="Rectangle 3"/>
          <p:cNvSpPr>
            <a:spLocks noGrp="1"/>
          </p:cNvSpPr>
          <p:nvPr>
            <p:ph type="body" idx="1"/>
          </p:nvPr>
        </p:nvSpPr>
        <p:spPr/>
        <p:txBody>
          <a:bodyPr/>
          <a:lstStyle/>
          <a:p>
            <a:pPr>
              <a:lnSpc>
                <a:spcPct val="80000"/>
              </a:lnSpc>
            </a:pPr>
            <a:r>
              <a:rPr lang="it-IT" sz="2400" smtClean="0"/>
              <a:t>Inviato dall’Identity Provider al Consumer</a:t>
            </a:r>
            <a:endParaRPr lang="en-US" sz="2400" smtClean="0"/>
          </a:p>
          <a:p>
            <a:pPr>
              <a:lnSpc>
                <a:spcPct val="80000"/>
              </a:lnSpc>
            </a:pPr>
            <a:r>
              <a:rPr lang="it-IT" sz="2400" smtClean="0"/>
              <a:t>Risposta positiva (success) o negativa (failure)</a:t>
            </a:r>
          </a:p>
          <a:p>
            <a:pPr lvl="1">
              <a:lnSpc>
                <a:spcPct val="80000"/>
              </a:lnSpc>
            </a:pPr>
            <a:r>
              <a:rPr lang="it-IT" sz="2000" smtClean="0"/>
              <a:t>Success: handle con un ttl</a:t>
            </a:r>
          </a:p>
          <a:p>
            <a:pPr lvl="1">
              <a:lnSpc>
                <a:spcPct val="80000"/>
              </a:lnSpc>
            </a:pPr>
            <a:r>
              <a:rPr lang="it-IT" sz="2000" smtClean="0"/>
              <a:t>Failure: error message</a:t>
            </a:r>
          </a:p>
          <a:p>
            <a:pPr>
              <a:lnSpc>
                <a:spcPct val="80000"/>
              </a:lnSpc>
            </a:pPr>
            <a:r>
              <a:rPr lang="it-IT" sz="2400" smtClean="0"/>
              <a:t>associate Response Message parameters</a:t>
            </a:r>
          </a:p>
          <a:p>
            <a:pPr lvl="1">
              <a:lnSpc>
                <a:spcPct val="80000"/>
              </a:lnSpc>
            </a:pPr>
            <a:r>
              <a:rPr lang="it-IT" sz="2000" b="1" smtClean="0"/>
              <a:t>openid.ns</a:t>
            </a:r>
          </a:p>
          <a:p>
            <a:pPr lvl="1">
              <a:lnSpc>
                <a:spcPct val="80000"/>
              </a:lnSpc>
            </a:pPr>
            <a:r>
              <a:rPr lang="it-IT" sz="2000" b="1" smtClean="0">
                <a:solidFill>
                  <a:srgbClr val="000000"/>
                </a:solidFill>
                <a:cs typeface="Times New Roman" pitchFamily="18" charset="0"/>
              </a:rPr>
              <a:t>openid.assoc_handle</a:t>
            </a:r>
            <a:r>
              <a:rPr lang="en-US" sz="2000" smtClean="0"/>
              <a:t> </a:t>
            </a:r>
          </a:p>
          <a:p>
            <a:pPr lvl="1">
              <a:lnSpc>
                <a:spcPct val="80000"/>
              </a:lnSpc>
            </a:pPr>
            <a:r>
              <a:rPr lang="it-IT" sz="2000" b="1" smtClean="0"/>
              <a:t>openid.session_type</a:t>
            </a:r>
            <a:r>
              <a:rPr lang="en-US" sz="2000" smtClean="0"/>
              <a:t> </a:t>
            </a:r>
          </a:p>
          <a:p>
            <a:pPr lvl="1">
              <a:lnSpc>
                <a:spcPct val="80000"/>
              </a:lnSpc>
            </a:pPr>
            <a:r>
              <a:rPr lang="it-IT" sz="2000" b="1" smtClean="0"/>
              <a:t>openid.assoc_type</a:t>
            </a:r>
            <a:r>
              <a:rPr lang="en-US" sz="2000" smtClean="0"/>
              <a:t> </a:t>
            </a:r>
          </a:p>
          <a:p>
            <a:pPr lvl="1">
              <a:lnSpc>
                <a:spcPct val="80000"/>
              </a:lnSpc>
            </a:pPr>
            <a:r>
              <a:rPr lang="it-IT" sz="2000" b="1" smtClean="0"/>
              <a:t>openid.expires:in</a:t>
            </a:r>
            <a:r>
              <a:rPr lang="en-US" sz="2000" smtClean="0"/>
              <a:t> </a:t>
            </a:r>
          </a:p>
          <a:p>
            <a:pPr lvl="1">
              <a:lnSpc>
                <a:spcPct val="80000"/>
              </a:lnSpc>
            </a:pPr>
            <a:r>
              <a:rPr lang="it-IT" sz="2000" b="1" smtClean="0"/>
              <a:t>openid.mac_key</a:t>
            </a:r>
            <a:r>
              <a:rPr lang="en-US" sz="2000" smtClean="0"/>
              <a:t> </a:t>
            </a:r>
          </a:p>
          <a:p>
            <a:pPr lvl="1">
              <a:lnSpc>
                <a:spcPct val="80000"/>
              </a:lnSpc>
            </a:pPr>
            <a:r>
              <a:rPr lang="it-IT" sz="2000" b="1" smtClean="0"/>
              <a:t>openid.server_public</a:t>
            </a:r>
            <a:r>
              <a:rPr lang="en-US" sz="2000" smtClean="0"/>
              <a:t> </a:t>
            </a:r>
          </a:p>
          <a:p>
            <a:pPr lvl="1">
              <a:lnSpc>
                <a:spcPct val="80000"/>
              </a:lnSpc>
            </a:pPr>
            <a:r>
              <a:rPr lang="it-IT" sz="2000" b="1" smtClean="0"/>
              <a:t>openid.enc_mac_key</a:t>
            </a:r>
            <a:r>
              <a:rPr lang="en-US" sz="2000" smtClean="0"/>
              <a:t> </a:t>
            </a:r>
            <a:endParaRPr lang="it-IT" sz="2000" smtClean="0"/>
          </a:p>
          <a:p>
            <a:pPr lvl="1">
              <a:lnSpc>
                <a:spcPct val="80000"/>
              </a:lnSpc>
            </a:pPr>
            <a:endParaRPr lang="en-US" sz="2000"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44B29FB9-B61F-4B61-B749-FCA28384B37A}" type="slidenum">
              <a:rPr lang="it-IT" smtClean="0"/>
              <a:pPr>
                <a:defRPr/>
              </a:pPr>
              <a:t>41</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en-US" sz="2800" b="1" smtClean="0">
                <a:solidFill>
                  <a:srgbClr val="000000"/>
                </a:solidFill>
                <a:cs typeface="Times New Roman" pitchFamily="18" charset="0"/>
              </a:rPr>
              <a:t>The checkid_setup and checkid_immediate Request Messages</a:t>
            </a:r>
          </a:p>
        </p:txBody>
      </p:sp>
      <p:sp>
        <p:nvSpPr>
          <p:cNvPr id="56322" name="Rectangle 3"/>
          <p:cNvSpPr>
            <a:spLocks noGrp="1"/>
          </p:cNvSpPr>
          <p:nvPr>
            <p:ph type="body" idx="1"/>
          </p:nvPr>
        </p:nvSpPr>
        <p:spPr/>
        <p:txBody>
          <a:bodyPr/>
          <a:lstStyle/>
          <a:p>
            <a:pPr>
              <a:lnSpc>
                <a:spcPct val="90000"/>
              </a:lnSpc>
            </a:pPr>
            <a:r>
              <a:rPr lang="it-IT" sz="2800" smtClean="0"/>
              <a:t>informazioni di affermazione dal server OpenID</a:t>
            </a:r>
            <a:r>
              <a:rPr lang="en-US" sz="2800" smtClean="0"/>
              <a:t> </a:t>
            </a:r>
          </a:p>
          <a:p>
            <a:pPr>
              <a:lnSpc>
                <a:spcPct val="90000"/>
              </a:lnSpc>
            </a:pPr>
            <a:r>
              <a:rPr lang="it-IT" sz="2800" smtClean="0"/>
              <a:t>vengono avviati dal Consumer</a:t>
            </a:r>
            <a:r>
              <a:rPr lang="en-US" sz="2800" smtClean="0"/>
              <a:t> </a:t>
            </a:r>
            <a:endParaRPr lang="it-IT" sz="2800" smtClean="0"/>
          </a:p>
          <a:p>
            <a:pPr>
              <a:lnSpc>
                <a:spcPct val="90000"/>
              </a:lnSpc>
            </a:pPr>
            <a:r>
              <a:rPr lang="it-IT" sz="2800" smtClean="0"/>
              <a:t>utilizzata la comunicazione indiretta</a:t>
            </a:r>
            <a:r>
              <a:rPr lang="en-US" sz="2800" smtClean="0"/>
              <a:t> (HTTP - GET)</a:t>
            </a:r>
          </a:p>
          <a:p>
            <a:pPr lvl="1">
              <a:lnSpc>
                <a:spcPct val="90000"/>
              </a:lnSpc>
            </a:pPr>
            <a:r>
              <a:rPr lang="it-IT" sz="2400" b="1" smtClean="0"/>
              <a:t>openid.ns</a:t>
            </a:r>
          </a:p>
          <a:p>
            <a:pPr lvl="1">
              <a:lnSpc>
                <a:spcPct val="90000"/>
              </a:lnSpc>
            </a:pPr>
            <a:r>
              <a:rPr lang="it-IT" sz="2400" b="1" smtClean="0"/>
              <a:t>openid.mode</a:t>
            </a:r>
          </a:p>
          <a:p>
            <a:pPr lvl="1">
              <a:lnSpc>
                <a:spcPct val="90000"/>
              </a:lnSpc>
            </a:pPr>
            <a:r>
              <a:rPr lang="it-IT" sz="2400" b="1" smtClean="0"/>
              <a:t>openid.claimed_id</a:t>
            </a:r>
            <a:r>
              <a:rPr lang="it-IT" sz="2400" smtClean="0"/>
              <a:t> </a:t>
            </a:r>
          </a:p>
          <a:p>
            <a:pPr lvl="1">
              <a:lnSpc>
                <a:spcPct val="90000"/>
              </a:lnSpc>
            </a:pPr>
            <a:r>
              <a:rPr lang="it-IT" sz="2400" b="1" smtClean="0"/>
              <a:t>openid.identity: opzionale</a:t>
            </a:r>
          </a:p>
          <a:p>
            <a:pPr lvl="1">
              <a:lnSpc>
                <a:spcPct val="90000"/>
              </a:lnSpc>
            </a:pPr>
            <a:r>
              <a:rPr lang="it-IT" sz="2400" b="1" smtClean="0"/>
              <a:t>openid.assoc_handle</a:t>
            </a:r>
          </a:p>
          <a:p>
            <a:pPr lvl="1">
              <a:lnSpc>
                <a:spcPct val="90000"/>
              </a:lnSpc>
            </a:pPr>
            <a:r>
              <a:rPr lang="it-IT" sz="2400" b="1" smtClean="0"/>
              <a:t>openid.return_to</a:t>
            </a:r>
          </a:p>
          <a:p>
            <a:pPr lvl="1">
              <a:lnSpc>
                <a:spcPct val="90000"/>
              </a:lnSpc>
            </a:pPr>
            <a:r>
              <a:rPr lang="it-IT" sz="2400" b="1" smtClean="0"/>
              <a:t>openid.realm</a:t>
            </a:r>
            <a:endParaRPr lang="en-US" sz="2000" b="1"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A0D0E6B1-05B7-495B-98F1-6CC43C8534B4}" type="slidenum">
              <a:rPr lang="it-IT" smtClean="0"/>
              <a:pPr>
                <a:defRPr/>
              </a:pPr>
              <a:t>42</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r>
              <a:rPr lang="en-US" sz="3200" b="1" smtClean="0">
                <a:solidFill>
                  <a:srgbClr val="000000"/>
                </a:solidFill>
                <a:cs typeface="Times New Roman" pitchFamily="18" charset="0"/>
              </a:rPr>
              <a:t>The checkid_setup and checkid_immediate Request Messages</a:t>
            </a:r>
          </a:p>
        </p:txBody>
      </p:sp>
      <p:pic>
        <p:nvPicPr>
          <p:cNvPr id="57346" name="Picture 4"/>
          <p:cNvPicPr>
            <a:picLocks noGrp="1" noChangeAspect="1" noChangeArrowheads="1"/>
          </p:cNvPicPr>
          <p:nvPr>
            <p:ph type="body" idx="1"/>
          </p:nvPr>
        </p:nvPicPr>
        <p:blipFill>
          <a:blip r:embed="rId2"/>
          <a:srcRect/>
          <a:stretch>
            <a:fillRect/>
          </a:stretch>
        </p:blipFill>
        <p:spPr>
          <a:xfrm>
            <a:off x="2268538" y="2924175"/>
            <a:ext cx="4562475" cy="1924050"/>
          </a:xfrm>
        </p:spPr>
      </p:pic>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C888BF15-025A-4672-A8F3-98D7B22B3FF5}" type="slidenum">
              <a:rPr lang="it-IT" smtClean="0"/>
              <a:pPr>
                <a:defRPr/>
              </a:pPr>
              <a:t>43</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r>
              <a:rPr lang="en-US" sz="2800" b="1" smtClean="0"/>
              <a:t>The checkid_setup and checkid_immediate Response Messages</a:t>
            </a:r>
          </a:p>
        </p:txBody>
      </p:sp>
      <p:sp>
        <p:nvSpPr>
          <p:cNvPr id="58370" name="Rectangle 3"/>
          <p:cNvSpPr>
            <a:spLocks noGrp="1"/>
          </p:cNvSpPr>
          <p:nvPr>
            <p:ph type="body" idx="1"/>
          </p:nvPr>
        </p:nvSpPr>
        <p:spPr/>
        <p:txBody>
          <a:bodyPr/>
          <a:lstStyle/>
          <a:p>
            <a:pPr>
              <a:lnSpc>
                <a:spcPct val="90000"/>
              </a:lnSpc>
            </a:pPr>
            <a:r>
              <a:rPr lang="it-IT" sz="2800" smtClean="0"/>
              <a:t>a “checked_setup” ricevuto il server OpenID effettua alcune operazioni ed invia la risposta indietro al Consumer via browser</a:t>
            </a:r>
            <a:r>
              <a:rPr lang="en-US" sz="2800" smtClean="0"/>
              <a:t> </a:t>
            </a:r>
          </a:p>
          <a:p>
            <a:pPr>
              <a:lnSpc>
                <a:spcPct val="90000"/>
              </a:lnSpc>
            </a:pPr>
            <a:r>
              <a:rPr lang="it-IT" sz="2800" smtClean="0"/>
              <a:t>può chiedere all’End User di autenticarsi</a:t>
            </a:r>
          </a:p>
          <a:p>
            <a:pPr>
              <a:lnSpc>
                <a:spcPct val="90000"/>
              </a:lnSpc>
            </a:pPr>
            <a:r>
              <a:rPr lang="en-US" sz="2800" smtClean="0"/>
              <a:t>checkid_setup and checkid_immediate parameters:</a:t>
            </a:r>
          </a:p>
          <a:p>
            <a:pPr lvl="1">
              <a:lnSpc>
                <a:spcPct val="90000"/>
              </a:lnSpc>
            </a:pPr>
            <a:r>
              <a:rPr lang="it-IT" sz="2400" smtClean="0"/>
              <a:t>openid.ns</a:t>
            </a:r>
          </a:p>
          <a:p>
            <a:pPr lvl="1">
              <a:lnSpc>
                <a:spcPct val="90000"/>
              </a:lnSpc>
            </a:pPr>
            <a:r>
              <a:rPr lang="it-IT" sz="2400" smtClean="0"/>
              <a:t>openid.mode</a:t>
            </a:r>
            <a:r>
              <a:rPr lang="en-US" sz="2400" smtClean="0"/>
              <a:t> </a:t>
            </a:r>
          </a:p>
          <a:p>
            <a:pPr lvl="1">
              <a:lnSpc>
                <a:spcPct val="90000"/>
              </a:lnSpc>
            </a:pPr>
            <a:r>
              <a:rPr lang="it-IT" sz="2400" smtClean="0"/>
              <a:t>openid.op_endpoint</a:t>
            </a:r>
            <a:r>
              <a:rPr lang="en-US" sz="2400" smtClean="0"/>
              <a:t> </a:t>
            </a:r>
          </a:p>
          <a:p>
            <a:pPr lvl="1">
              <a:lnSpc>
                <a:spcPct val="90000"/>
              </a:lnSpc>
            </a:pPr>
            <a:r>
              <a:rPr lang="it-IT" sz="2400" smtClean="0"/>
              <a:t>openid.claimed_id</a:t>
            </a:r>
            <a:r>
              <a:rPr lang="en-US" sz="2400" smtClean="0"/>
              <a:t> </a:t>
            </a:r>
          </a:p>
          <a:p>
            <a:pPr lvl="1">
              <a:lnSpc>
                <a:spcPct val="90000"/>
              </a:lnSpc>
            </a:pPr>
            <a:r>
              <a:rPr lang="it-IT" sz="2400" smtClean="0"/>
              <a:t>openid.identity</a:t>
            </a:r>
          </a:p>
          <a:p>
            <a:pPr lvl="1">
              <a:lnSpc>
                <a:spcPct val="90000"/>
              </a:lnSpc>
              <a:buFont typeface="Arial" charset="0"/>
              <a:buNone/>
            </a:pPr>
            <a:endParaRPr lang="en-US" sz="2400" smtClean="0"/>
          </a:p>
          <a:p>
            <a:pPr lvl="1">
              <a:lnSpc>
                <a:spcPct val="90000"/>
              </a:lnSpc>
            </a:pPr>
            <a:endParaRPr lang="en-US" sz="2400" smtClean="0"/>
          </a:p>
          <a:p>
            <a:pPr lvl="1">
              <a:lnSpc>
                <a:spcPct val="90000"/>
              </a:lnSpc>
            </a:pPr>
            <a:endParaRPr lang="en-US" sz="2400" smtClean="0"/>
          </a:p>
          <a:p>
            <a:pPr lvl="1">
              <a:lnSpc>
                <a:spcPct val="90000"/>
              </a:lnSpc>
            </a:pPr>
            <a:endParaRPr lang="en-US" sz="1600" b="1"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77427DF5-0DA2-4737-B39B-AB86088C6138}" type="slidenum">
              <a:rPr lang="it-IT" smtClean="0"/>
              <a:pPr>
                <a:defRPr/>
              </a:pPr>
              <a:t>44</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r>
              <a:rPr lang="en-US" sz="3200" b="1" smtClean="0"/>
              <a:t>The checkid_setup and checkid_immediate Response Messages</a:t>
            </a:r>
          </a:p>
        </p:txBody>
      </p:sp>
      <p:sp>
        <p:nvSpPr>
          <p:cNvPr id="59394" name="Rectangle 3"/>
          <p:cNvSpPr>
            <a:spLocks noGrp="1"/>
          </p:cNvSpPr>
          <p:nvPr>
            <p:ph type="body" idx="1"/>
          </p:nvPr>
        </p:nvSpPr>
        <p:spPr/>
        <p:txBody>
          <a:bodyPr/>
          <a:lstStyle/>
          <a:p>
            <a:pPr lvl="1"/>
            <a:r>
              <a:rPr lang="it-IT" sz="2400" smtClean="0"/>
              <a:t>openid.assoc_handle</a:t>
            </a:r>
            <a:r>
              <a:rPr lang="en-US" sz="2400" smtClean="0"/>
              <a:t> </a:t>
            </a:r>
          </a:p>
          <a:p>
            <a:pPr lvl="1"/>
            <a:r>
              <a:rPr lang="it-IT" sz="2400" smtClean="0"/>
              <a:t>openid.return_to</a:t>
            </a:r>
          </a:p>
          <a:p>
            <a:pPr lvl="1"/>
            <a:r>
              <a:rPr lang="it-IT" sz="2400" smtClean="0"/>
              <a:t>openid.response_nonce</a:t>
            </a:r>
            <a:r>
              <a:rPr lang="en-US" sz="2400" smtClean="0"/>
              <a:t> </a:t>
            </a:r>
          </a:p>
          <a:p>
            <a:pPr lvl="1"/>
            <a:r>
              <a:rPr lang="it-IT" sz="2400" smtClean="0"/>
              <a:t>openid.invalidate_handle</a:t>
            </a:r>
            <a:r>
              <a:rPr lang="en-US" sz="2400" smtClean="0"/>
              <a:t> </a:t>
            </a:r>
          </a:p>
          <a:p>
            <a:pPr lvl="1"/>
            <a:r>
              <a:rPr lang="it-IT" sz="2400" smtClean="0"/>
              <a:t>openid.signed</a:t>
            </a:r>
            <a:r>
              <a:rPr lang="en-US" smtClean="0"/>
              <a:t> </a:t>
            </a:r>
          </a:p>
          <a:p>
            <a:pPr lvl="1">
              <a:buFont typeface="Arial" charset="0"/>
              <a:buNone/>
            </a:pPr>
            <a:r>
              <a:rPr lang="en-US" smtClean="0"/>
              <a:t> </a:t>
            </a:r>
          </a:p>
        </p:txBody>
      </p:sp>
      <p:pic>
        <p:nvPicPr>
          <p:cNvPr id="59395" name="Picture 4"/>
          <p:cNvPicPr>
            <a:picLocks noChangeAspect="1" noChangeArrowheads="1"/>
          </p:cNvPicPr>
          <p:nvPr/>
        </p:nvPicPr>
        <p:blipFill>
          <a:blip r:embed="rId2"/>
          <a:srcRect/>
          <a:stretch>
            <a:fillRect/>
          </a:stretch>
        </p:blipFill>
        <p:spPr bwMode="auto">
          <a:xfrm>
            <a:off x="1331913" y="3860800"/>
            <a:ext cx="5486400" cy="1866900"/>
          </a:xfrm>
          <a:prstGeom prst="rect">
            <a:avLst/>
          </a:prstGeom>
          <a:noFill/>
          <a:ln w="9525">
            <a:noFill/>
            <a:miter lim="800000"/>
            <a:headEnd/>
            <a:tailEnd/>
          </a:ln>
        </p:spPr>
      </p:pic>
      <p:sp>
        <p:nvSpPr>
          <p:cNvPr id="5" name="Segnaposto data 4"/>
          <p:cNvSpPr>
            <a:spLocks noGrp="1"/>
          </p:cNvSpPr>
          <p:nvPr>
            <p:ph type="dt" sz="quarter" idx="10"/>
          </p:nvPr>
        </p:nvSpPr>
        <p:spPr/>
        <p:txBody>
          <a:bodyPr/>
          <a:lstStyle/>
          <a:p>
            <a:pPr>
              <a:defRPr/>
            </a:pPr>
            <a:r>
              <a:rPr lang="it-IT"/>
              <a:t>OpenID</a:t>
            </a:r>
          </a:p>
        </p:txBody>
      </p:sp>
      <p:sp>
        <p:nvSpPr>
          <p:cNvPr id="6" name="Segnaposto numero diapositiva 5"/>
          <p:cNvSpPr>
            <a:spLocks noGrp="1"/>
          </p:cNvSpPr>
          <p:nvPr>
            <p:ph type="sldNum" sz="quarter" idx="12"/>
          </p:nvPr>
        </p:nvSpPr>
        <p:spPr/>
        <p:txBody>
          <a:bodyPr/>
          <a:lstStyle/>
          <a:p>
            <a:pPr>
              <a:defRPr/>
            </a:pPr>
            <a:fld id="{AE14382E-7092-425D-AB26-E7FF4F33FD9E}" type="slidenum">
              <a:rPr lang="it-IT" smtClean="0"/>
              <a:pPr>
                <a:defRPr/>
              </a:pPr>
              <a:t>45</a:t>
            </a:fld>
            <a:endParaRPr lang="it-IT"/>
          </a:p>
        </p:txBody>
      </p:sp>
      <p:sp>
        <p:nvSpPr>
          <p:cNvPr id="7" name="Segnaposto piè di pagina 6"/>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r>
              <a:rPr lang="en-US" sz="3200" b="1" smtClean="0"/>
              <a:t>The check_authentication Request Message</a:t>
            </a:r>
            <a:endParaRPr lang="en-US" smtClean="0"/>
          </a:p>
        </p:txBody>
      </p:sp>
      <p:sp>
        <p:nvSpPr>
          <p:cNvPr id="60418" name="Rectangle 3"/>
          <p:cNvSpPr>
            <a:spLocks noGrp="1"/>
          </p:cNvSpPr>
          <p:nvPr>
            <p:ph type="body" idx="1"/>
          </p:nvPr>
        </p:nvSpPr>
        <p:spPr/>
        <p:txBody>
          <a:bodyPr/>
          <a:lstStyle/>
          <a:p>
            <a:pPr marL="609600" indent="-609600">
              <a:buFont typeface="Arial" charset="0"/>
              <a:buNone/>
            </a:pPr>
            <a:r>
              <a:rPr lang="en-US" sz="2800" smtClean="0"/>
              <a:t>I messaggi di check_authentication request:</a:t>
            </a:r>
          </a:p>
          <a:p>
            <a:pPr marL="990600" lvl="1" indent="-533400">
              <a:buFont typeface="Arial" charset="0"/>
              <a:buAutoNum type="arabicPeriod"/>
            </a:pPr>
            <a:r>
              <a:rPr lang="en-US" sz="2400" smtClean="0">
                <a:latin typeface="TimesNewRomanPSMT"/>
              </a:rPr>
              <a:t>non vengono inviati se esiste già un'associazione tra il sito web del consumer e il server OpenID</a:t>
            </a:r>
          </a:p>
          <a:p>
            <a:pPr marL="990600" lvl="1" indent="-533400">
              <a:buFont typeface="Arial" charset="0"/>
              <a:buAutoNum type="arabicPeriod"/>
            </a:pPr>
            <a:r>
              <a:rPr lang="en-US" sz="2400" smtClean="0"/>
              <a:t>“openid.assoc_handle ” nella richiesta e il Server OpenID invierà lo stesso handle nella risposta, se esiste un’associazione.</a:t>
            </a:r>
          </a:p>
          <a:p>
            <a:pPr marL="990600" lvl="1" indent="-533400">
              <a:buFont typeface="Arial" charset="0"/>
              <a:buAutoNum type="arabicPeriod"/>
            </a:pPr>
            <a:r>
              <a:rPr lang="en-US" sz="2400" smtClean="0"/>
              <a:t>“openid.invalidate_handle ” per handle non valido</a:t>
            </a:r>
          </a:p>
          <a:p>
            <a:pPr marL="990600" lvl="1" indent="-533400">
              <a:buFont typeface="Arial" charset="0"/>
              <a:buAutoNum type="arabicPeriod"/>
            </a:pPr>
            <a:r>
              <a:rPr lang="it-IT" sz="2400" smtClean="0"/>
              <a:t>Sempre nel caso della comunicazione dumb</a:t>
            </a:r>
          </a:p>
          <a:p>
            <a:pPr marL="990600" lvl="1" indent="-533400">
              <a:buFont typeface="Arial" charset="0"/>
              <a:buNone/>
            </a:pPr>
            <a:r>
              <a:rPr lang="en-US" sz="2400" smtClean="0"/>
              <a:t>Comunicazione diretta tra il consumer e il server di OpenID</a:t>
            </a:r>
          </a:p>
          <a:p>
            <a:pPr marL="990600" lvl="1" indent="-533400">
              <a:buFont typeface="Arial" charset="0"/>
              <a:buNone/>
            </a:pPr>
            <a:r>
              <a:rPr lang="en-US" sz="2400" smtClean="0"/>
              <a:t>utilizzando il metodo POST HTTP.</a:t>
            </a:r>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FEF0B483-6319-4D82-98D7-2615524B9084}" type="slidenum">
              <a:rPr lang="it-IT" smtClean="0"/>
              <a:pPr>
                <a:defRPr/>
              </a:pPr>
              <a:t>46</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r>
              <a:rPr lang="en-US" sz="3200" b="1" smtClean="0"/>
              <a:t>The check_authentication Response Message</a:t>
            </a:r>
            <a:endParaRPr lang="en-US" sz="3200" smtClean="0"/>
          </a:p>
        </p:txBody>
      </p:sp>
      <p:sp>
        <p:nvSpPr>
          <p:cNvPr id="61442" name="Rectangle 3"/>
          <p:cNvSpPr>
            <a:spLocks noGrp="1"/>
          </p:cNvSpPr>
          <p:nvPr>
            <p:ph type="body" idx="1"/>
          </p:nvPr>
        </p:nvSpPr>
        <p:spPr/>
        <p:txBody>
          <a:bodyPr/>
          <a:lstStyle/>
          <a:p>
            <a:r>
              <a:rPr lang="en-US" b="1" smtClean="0"/>
              <a:t>openid.ns</a:t>
            </a:r>
            <a:endParaRPr lang="en-US" smtClean="0"/>
          </a:p>
          <a:p>
            <a:r>
              <a:rPr lang="en-US" b="1" smtClean="0"/>
              <a:t>is_valid: </a:t>
            </a:r>
            <a:r>
              <a:rPr lang="en-US" smtClean="0"/>
              <a:t>parametro che ha un valore “true ” o “false ”</a:t>
            </a:r>
          </a:p>
          <a:p>
            <a:r>
              <a:rPr lang="en-US" b="1" smtClean="0"/>
              <a:t>invalidate_handle: </a:t>
            </a:r>
            <a:r>
              <a:rPr lang="en-US" smtClean="0"/>
              <a:t>parametro facoltativo e in caso che il parametro “is_valid” è true, il consumer rimuoverà l'handle dal elenco delle handle salvate.</a:t>
            </a:r>
          </a:p>
          <a:p>
            <a:endParaRPr lang="en-US"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217849E5-7519-4799-8198-479871CFB088}" type="slidenum">
              <a:rPr lang="it-IT" smtClean="0"/>
              <a:pPr>
                <a:defRPr/>
              </a:pPr>
              <a:t>47</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r>
              <a:rPr lang="en-US" sz="2800" b="1" smtClean="0"/>
              <a:t>Scenario One: First Time Login to a Web Site Using OpenID in Dumb Mode</a:t>
            </a:r>
            <a:endParaRPr lang="en-US" sz="2800" smtClean="0"/>
          </a:p>
        </p:txBody>
      </p:sp>
      <p:sp>
        <p:nvSpPr>
          <p:cNvPr id="62466" name="Rectangle 3"/>
          <p:cNvSpPr>
            <a:spLocks noGrp="1"/>
          </p:cNvSpPr>
          <p:nvPr>
            <p:ph type="body" idx="1"/>
          </p:nvPr>
        </p:nvSpPr>
        <p:spPr/>
        <p:txBody>
          <a:bodyPr/>
          <a:lstStyle/>
          <a:p>
            <a:pPr>
              <a:lnSpc>
                <a:spcPct val="80000"/>
              </a:lnSpc>
              <a:buFont typeface="Arial" charset="0"/>
              <a:buNone/>
            </a:pPr>
            <a:r>
              <a:rPr lang="en-US" sz="2200" smtClean="0"/>
              <a:t>1. Inseriamo il nostro OpenID URL nella pagina del consumer cliccando il pulsante Login.</a:t>
            </a:r>
          </a:p>
          <a:p>
            <a:pPr>
              <a:lnSpc>
                <a:spcPct val="80000"/>
              </a:lnSpc>
              <a:buFont typeface="Arial" charset="0"/>
              <a:buNone/>
            </a:pPr>
            <a:r>
              <a:rPr lang="en-US" sz="2200" smtClean="0"/>
              <a:t>2. Il sito web del consumer identifica la locazione del OpenID server, e può usare Yadis per scoprire i servizi che l'URL offre. Il consumer reindirizza il browser (lo user agent) al server OpenID per ottenere le credenziali.</a:t>
            </a:r>
          </a:p>
          <a:p>
            <a:pPr>
              <a:lnSpc>
                <a:spcPct val="80000"/>
              </a:lnSpc>
              <a:buFont typeface="Arial" charset="0"/>
              <a:buNone/>
            </a:pPr>
            <a:r>
              <a:rPr lang="en-US" sz="2200" smtClean="0"/>
              <a:t>3. Poiché questa è la prima volta che l'utente va presso questo sito web, il server OpenID non sa se questo sito web è attendibile o no. Così il server OpenID visualizzera una schermata di login (login al server OpenID).</a:t>
            </a:r>
          </a:p>
          <a:p>
            <a:pPr>
              <a:lnSpc>
                <a:spcPct val="80000"/>
              </a:lnSpc>
              <a:buFont typeface="Arial" charset="0"/>
              <a:buNone/>
            </a:pPr>
            <a:r>
              <a:rPr lang="en-US" sz="2200" smtClean="0"/>
              <a:t>4. L'utente indica questo sito web (del consumer) come sito fidato al server OpenID.</a:t>
            </a:r>
          </a:p>
          <a:p>
            <a:pPr>
              <a:lnSpc>
                <a:spcPct val="80000"/>
              </a:lnSpc>
              <a:buFont typeface="Arial" charset="0"/>
              <a:buNone/>
            </a:pPr>
            <a:r>
              <a:rPr lang="en-US" sz="2200" smtClean="0"/>
              <a:t>5. Il server OpenID reindirizza il browser nella pagina del consumer.</a:t>
            </a:r>
          </a:p>
          <a:p>
            <a:pPr>
              <a:lnSpc>
                <a:spcPct val="80000"/>
              </a:lnSpc>
              <a:buFont typeface="Arial" charset="0"/>
              <a:buNone/>
            </a:pPr>
            <a:r>
              <a:rPr lang="en-US" sz="2200" smtClean="0"/>
              <a:t>6. Il consumer controlla l'autenticazione direttamente con il server OpenID e l'autenticazione è finita.</a:t>
            </a:r>
          </a:p>
          <a:p>
            <a:pPr>
              <a:lnSpc>
                <a:spcPct val="80000"/>
              </a:lnSpc>
              <a:buFont typeface="Arial" charset="0"/>
              <a:buNone/>
            </a:pPr>
            <a:endParaRPr lang="en-US" sz="2200"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CC0FE766-4EE3-4956-8382-91896540CB99}" type="slidenum">
              <a:rPr lang="it-IT" smtClean="0"/>
              <a:pPr>
                <a:defRPr/>
              </a:pPr>
              <a:t>48</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r>
              <a:rPr lang="en-US" sz="2800" b="1" smtClean="0"/>
              <a:t>Scenario Two: Login to a Trusted Web Site Using OpenID in Smart Mode</a:t>
            </a:r>
            <a:r>
              <a:rPr lang="en-US" sz="4000" smtClean="0"/>
              <a:t/>
            </a:r>
            <a:br>
              <a:rPr lang="en-US" sz="4000" smtClean="0"/>
            </a:br>
            <a:endParaRPr lang="en-US" sz="4000" smtClean="0"/>
          </a:p>
        </p:txBody>
      </p:sp>
      <p:sp>
        <p:nvSpPr>
          <p:cNvPr id="63490" name="Rectangle 3"/>
          <p:cNvSpPr>
            <a:spLocks noGrp="1"/>
          </p:cNvSpPr>
          <p:nvPr>
            <p:ph type="body" idx="1"/>
          </p:nvPr>
        </p:nvSpPr>
        <p:spPr/>
        <p:txBody>
          <a:bodyPr/>
          <a:lstStyle/>
          <a:p>
            <a:pPr>
              <a:lnSpc>
                <a:spcPct val="80000"/>
              </a:lnSpc>
              <a:buFont typeface="Arial" charset="0"/>
              <a:buNone/>
            </a:pPr>
            <a:r>
              <a:rPr lang="en-US" sz="2400" smtClean="0"/>
              <a:t>1. Inseriamo il nostro OpenID URL nella pagina del consumer cliccando il pulsante Login.</a:t>
            </a:r>
          </a:p>
          <a:p>
            <a:pPr>
              <a:lnSpc>
                <a:spcPct val="80000"/>
              </a:lnSpc>
              <a:buFont typeface="Arial" charset="0"/>
              <a:buNone/>
            </a:pPr>
            <a:r>
              <a:rPr lang="en-US" sz="2400" smtClean="0"/>
              <a:t>2. Il consumer stabilisce un associazione con l'OpenID server, se una tale associazione non esiste.</a:t>
            </a:r>
          </a:p>
          <a:p>
            <a:pPr>
              <a:lnSpc>
                <a:spcPct val="80000"/>
              </a:lnSpc>
              <a:buFont typeface="Arial" charset="0"/>
              <a:buNone/>
            </a:pPr>
            <a:r>
              <a:rPr lang="en-US" sz="2400" smtClean="0"/>
              <a:t>3. Il sito web localizza l'OpenID server e reindirizza il browser presso il server per ottenere le credenziali. In questo passo può utilizzare anche Yadis.</a:t>
            </a:r>
          </a:p>
          <a:p>
            <a:pPr>
              <a:lnSpc>
                <a:spcPct val="80000"/>
              </a:lnSpc>
              <a:buFont typeface="Arial" charset="0"/>
              <a:buNone/>
            </a:pPr>
            <a:r>
              <a:rPr lang="en-US" sz="2400" smtClean="0"/>
              <a:t>4. Il server OpenID sa che questo è un consumer fidato e sa quali parametri passargli. Se l'utente è già autenticato presso il server OpenID, il server invierà al consumer le credenziali richieste. </a:t>
            </a:r>
          </a:p>
          <a:p>
            <a:pPr>
              <a:lnSpc>
                <a:spcPct val="80000"/>
              </a:lnSpc>
              <a:buFont typeface="Arial" charset="0"/>
              <a:buNone/>
            </a:pPr>
            <a:r>
              <a:rPr lang="en-US" sz="2400" smtClean="0"/>
              <a:t>L'utente verrà loggato presso il consumer senza ulteriori passaggi.</a:t>
            </a:r>
          </a:p>
          <a:p>
            <a:pPr>
              <a:lnSpc>
                <a:spcPct val="80000"/>
              </a:lnSpc>
            </a:pPr>
            <a:endParaRPr lang="en-US" sz="2400"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699C7EA3-43EE-49AC-9A76-8013170AE70A}" type="slidenum">
              <a:rPr lang="it-IT" smtClean="0"/>
              <a:pPr>
                <a:defRPr/>
              </a:pPr>
              <a:t>49</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p:txBody>
          <a:bodyPr/>
          <a:lstStyle/>
          <a:p>
            <a:pPr eaLnBrk="1" hangingPunct="1"/>
            <a:r>
              <a:rPr lang="it-IT" smtClean="0"/>
              <a:t>Introduction to OpenID</a:t>
            </a:r>
          </a:p>
        </p:txBody>
      </p:sp>
      <p:sp>
        <p:nvSpPr>
          <p:cNvPr id="3" name="Segnaposto contenuto 2"/>
          <p:cNvSpPr>
            <a:spLocks noGrp="1"/>
          </p:cNvSpPr>
          <p:nvPr>
            <p:ph idx="1"/>
          </p:nvPr>
        </p:nvSpPr>
        <p:spPr/>
        <p:txBody>
          <a:bodyPr>
            <a:normAutofit/>
          </a:bodyPr>
          <a:lstStyle/>
          <a:p>
            <a:pPr eaLnBrk="1" hangingPunct="1">
              <a:lnSpc>
                <a:spcPct val="90000"/>
              </a:lnSpc>
            </a:pPr>
            <a:r>
              <a:rPr lang="it-IT" smtClean="0"/>
              <a:t>Prodotti commerciali e open source disponibili per questo scopo. </a:t>
            </a:r>
          </a:p>
          <a:p>
            <a:pPr eaLnBrk="1" hangingPunct="1">
              <a:lnSpc>
                <a:spcPct val="90000"/>
              </a:lnSpc>
            </a:pPr>
            <a:r>
              <a:rPr lang="it-IT" smtClean="0"/>
              <a:t>Forniscono strutture per gestire l'identità degli utenti su più piattaforme e servizi:</a:t>
            </a:r>
          </a:p>
          <a:p>
            <a:pPr lvl="2" eaLnBrk="1" hangingPunct="1">
              <a:lnSpc>
                <a:spcPct val="90000"/>
              </a:lnSpc>
            </a:pPr>
            <a:r>
              <a:rPr lang="it-IT" smtClean="0"/>
              <a:t>Single Sign On (SSO), </a:t>
            </a:r>
          </a:p>
          <a:p>
            <a:pPr lvl="2" eaLnBrk="1" hangingPunct="1">
              <a:lnSpc>
                <a:spcPct val="90000"/>
              </a:lnSpc>
            </a:pPr>
            <a:r>
              <a:rPr lang="it-IT" smtClean="0"/>
              <a:t>Cross Company Authentication (CCA), etc. </a:t>
            </a:r>
          </a:p>
          <a:p>
            <a:pPr eaLnBrk="1" hangingPunct="1">
              <a:lnSpc>
                <a:spcPct val="90000"/>
              </a:lnSpc>
            </a:pPr>
            <a:r>
              <a:rPr lang="it-IT" smtClean="0"/>
              <a:t>Aziende come RSA, Novell, Sun e altre forniscono prodotti commerciali per la gestione dell’identità.</a:t>
            </a:r>
          </a:p>
          <a:p>
            <a:pPr eaLnBrk="1" hangingPunct="1">
              <a:lnSpc>
                <a:spcPct val="90000"/>
              </a:lnSpc>
              <a:buFont typeface="Arial" charset="0"/>
              <a:buNone/>
            </a:pPr>
            <a:endParaRPr lang="it-IT"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83CE1672-7DB6-468A-BF02-DA6354864D8F}" type="slidenum">
              <a:rPr lang="it-IT"/>
              <a:pPr>
                <a:defRPr/>
              </a:pPr>
              <a:t>5</a:t>
            </a:fld>
            <a:endParaRPr lang="it-IT"/>
          </a:p>
        </p:txBody>
      </p:sp>
      <p:sp>
        <p:nvSpPr>
          <p:cNvPr id="6" name="Segnaposto piè di pagina 5"/>
          <p:cNvSpPr>
            <a:spLocks noGrp="1"/>
          </p:cNvSpPr>
          <p:nvPr>
            <p:ph type="ftr" sz="quarter" idx="11"/>
          </p:nvPr>
        </p:nvSpPr>
        <p:spPr/>
        <p:txBody>
          <a:bodyPr/>
          <a:lstStyle/>
          <a:p>
            <a:pPr>
              <a:defRPr/>
            </a:pPr>
            <a:r>
              <a:rPr lang="it-IT"/>
              <a:t>Eno Pleqi</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r>
              <a:rPr lang="en-US" b="1" smtClean="0"/>
              <a:t>Problems Solved by OpenID</a:t>
            </a:r>
            <a:endParaRPr lang="en-US" smtClean="0"/>
          </a:p>
        </p:txBody>
      </p:sp>
      <p:sp>
        <p:nvSpPr>
          <p:cNvPr id="64514" name="Rectangle 3"/>
          <p:cNvSpPr>
            <a:spLocks noGrp="1"/>
          </p:cNvSpPr>
          <p:nvPr>
            <p:ph type="body" idx="1"/>
          </p:nvPr>
        </p:nvSpPr>
        <p:spPr/>
        <p:txBody>
          <a:bodyPr/>
          <a:lstStyle/>
          <a:p>
            <a:pPr>
              <a:lnSpc>
                <a:spcPct val="80000"/>
              </a:lnSpc>
              <a:buFont typeface="Arial" charset="0"/>
              <a:buNone/>
            </a:pPr>
            <a:r>
              <a:rPr lang="en-US" sz="2400" smtClean="0"/>
              <a:t>OpenID risolve una serie di questioni riguardante l'Identity Management.</a:t>
            </a:r>
          </a:p>
          <a:p>
            <a:pPr>
              <a:lnSpc>
                <a:spcPct val="80000"/>
              </a:lnSpc>
              <a:buFont typeface="Arial" charset="0"/>
              <a:buNone/>
            </a:pPr>
            <a:r>
              <a:rPr lang="en-US" sz="2400" smtClean="0"/>
              <a:t>Alcuni di questi sono I seguenti:</a:t>
            </a:r>
          </a:p>
          <a:p>
            <a:pPr>
              <a:lnSpc>
                <a:spcPct val="80000"/>
              </a:lnSpc>
            </a:pPr>
            <a:r>
              <a:rPr lang="en-US" sz="2400" smtClean="0"/>
              <a:t>gli utenti hanno il controllo su quali dati devono essere condivisi con il sito web del consumer.</a:t>
            </a:r>
          </a:p>
          <a:p>
            <a:pPr>
              <a:lnSpc>
                <a:spcPct val="80000"/>
              </a:lnSpc>
            </a:pPr>
            <a:r>
              <a:rPr lang="en-US" sz="2400" smtClean="0"/>
              <a:t>OpenID consente, l'utilizzo delle credenziali attraverso tutti i siti web abilitati per OpenID. Così non è necessario creare singolarmente username e password per ogni sito web.</a:t>
            </a:r>
          </a:p>
          <a:p>
            <a:pPr>
              <a:lnSpc>
                <a:spcPct val="80000"/>
              </a:lnSpc>
            </a:pPr>
            <a:r>
              <a:rPr lang="en-US" sz="2400" smtClean="0"/>
              <a:t>Ferma i replay attacks utilizzando la variabile nonce una sola volta. Un consumer può ignorare un'affermazione positiva, esaminando il timestamp nella variabile nonce. Se il timestamp è troppo lontano dal tempo corrente, il consumer può respingerla.</a:t>
            </a:r>
          </a:p>
          <a:p>
            <a:pPr>
              <a:lnSpc>
                <a:spcPct val="80000"/>
              </a:lnSpc>
              <a:buFont typeface="Arial" charset="0"/>
              <a:buNone/>
            </a:pPr>
            <a:endParaRPr lang="en-US" sz="2400"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E274BEDB-382B-43BD-9F3F-FA9D7EAF3660}" type="slidenum">
              <a:rPr lang="it-IT" smtClean="0"/>
              <a:pPr>
                <a:defRPr/>
              </a:pPr>
              <a:t>50</a:t>
            </a:fld>
            <a:endParaRPr lang="it-IT"/>
          </a:p>
        </p:txBody>
      </p:sp>
      <p:sp>
        <p:nvSpPr>
          <p:cNvPr id="6" name="Segnaposto piè di pagina 5"/>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olo 1"/>
          <p:cNvSpPr>
            <a:spLocks noGrp="1"/>
          </p:cNvSpPr>
          <p:nvPr>
            <p:ph type="title" idx="4294967295"/>
          </p:nvPr>
        </p:nvSpPr>
        <p:spPr/>
        <p:txBody>
          <a:bodyPr/>
          <a:lstStyle/>
          <a:p>
            <a:pPr eaLnBrk="1" hangingPunct="1"/>
            <a:r>
              <a:rPr lang="it-IT" b="1" smtClean="0"/>
              <a:t>Altro scenario</a:t>
            </a:r>
            <a:endParaRPr lang="it-IT" smtClean="0"/>
          </a:p>
        </p:txBody>
      </p:sp>
      <p:sp>
        <p:nvSpPr>
          <p:cNvPr id="65538" name="Segnaposto contenuto 2"/>
          <p:cNvSpPr>
            <a:spLocks noGrp="1"/>
          </p:cNvSpPr>
          <p:nvPr>
            <p:ph idx="4294967295"/>
          </p:nvPr>
        </p:nvSpPr>
        <p:spPr/>
        <p:txBody>
          <a:bodyPr/>
          <a:lstStyle/>
          <a:p>
            <a:r>
              <a:rPr lang="it-IT" smtClean="0"/>
              <a:t>Attori</a:t>
            </a:r>
          </a:p>
          <a:p>
            <a:pPr lvl="1"/>
            <a:r>
              <a:rPr lang="en-GB" b="1" smtClean="0"/>
              <a:t>Alice</a:t>
            </a:r>
            <a:r>
              <a:rPr lang="en-GB" smtClean="0"/>
              <a:t>: *End User*</a:t>
            </a:r>
            <a:r>
              <a:rPr lang="en-US" smtClean="0"/>
              <a:t> </a:t>
            </a:r>
          </a:p>
          <a:p>
            <a:pPr lvl="1"/>
            <a:r>
              <a:rPr lang="en-GB" b="1" smtClean="0"/>
              <a:t>Operfox Explorer</a:t>
            </a:r>
            <a:r>
              <a:rPr lang="en-GB" smtClean="0"/>
              <a:t>: *User-Agent*</a:t>
            </a:r>
            <a:r>
              <a:rPr lang="en-US" smtClean="0"/>
              <a:t> </a:t>
            </a:r>
          </a:p>
          <a:p>
            <a:pPr lvl="1"/>
            <a:r>
              <a:rPr lang="en-GB" b="1" smtClean="0"/>
              <a:t>Bob</a:t>
            </a:r>
            <a:r>
              <a:rPr lang="en-GB" smtClean="0"/>
              <a:t>: *Consumer*</a:t>
            </a:r>
            <a:r>
              <a:rPr lang="en-US" smtClean="0"/>
              <a:t> </a:t>
            </a:r>
          </a:p>
          <a:p>
            <a:pPr lvl="1"/>
            <a:r>
              <a:rPr lang="en-GB" b="1" smtClean="0"/>
              <a:t>Carol</a:t>
            </a:r>
            <a:r>
              <a:rPr lang="en-GB" smtClean="0"/>
              <a:t>: *OpenID Server*</a:t>
            </a:r>
            <a:r>
              <a:rPr lang="en-US" smtClean="0"/>
              <a:t> </a:t>
            </a:r>
          </a:p>
          <a:p>
            <a:pPr lvl="1"/>
            <a:r>
              <a:rPr lang="en-GB" b="1" smtClean="0"/>
              <a:t>http://carol.example.com/Alice</a:t>
            </a:r>
            <a:r>
              <a:rPr lang="en-GB" smtClean="0"/>
              <a:t>: *Identity*</a:t>
            </a:r>
            <a:r>
              <a:rPr lang="en-US" smtClean="0"/>
              <a:t> </a:t>
            </a:r>
          </a:p>
          <a:p>
            <a:pPr lvl="1"/>
            <a:r>
              <a:rPr lang="en-GB" b="1" smtClean="0"/>
              <a:t>Ive</a:t>
            </a:r>
            <a:r>
              <a:rPr lang="en-GB" smtClean="0"/>
              <a:t>: *malicious attacker*</a:t>
            </a:r>
            <a:r>
              <a:rPr lang="en-US" smtClean="0"/>
              <a:t> </a:t>
            </a:r>
            <a:endParaRPr lang="it-IT"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p:txBody>
          <a:bodyPr/>
          <a:lstStyle/>
          <a:p>
            <a:r>
              <a:rPr lang="it-IT" b="1" smtClean="0"/>
              <a:t>Altro scenario</a:t>
            </a:r>
            <a:endParaRPr lang="en-US" b="1" smtClean="0"/>
          </a:p>
        </p:txBody>
      </p:sp>
      <p:sp>
        <p:nvSpPr>
          <p:cNvPr id="66562" name="Rectangle 3"/>
          <p:cNvSpPr>
            <a:spLocks noGrp="1"/>
          </p:cNvSpPr>
          <p:nvPr>
            <p:ph type="body" idx="1"/>
          </p:nvPr>
        </p:nvSpPr>
        <p:spPr/>
        <p:txBody>
          <a:bodyPr/>
          <a:lstStyle/>
          <a:p>
            <a:r>
              <a:rPr lang="it-IT" smtClean="0"/>
              <a:t>Scenario</a:t>
            </a:r>
          </a:p>
          <a:p>
            <a:pPr lvl="1"/>
            <a:r>
              <a:rPr lang="en-US" smtClean="0"/>
              <a:t>Alice vuole autenticarsi preso Bob</a:t>
            </a:r>
          </a:p>
          <a:p>
            <a:pPr lvl="1"/>
            <a:r>
              <a:rPr lang="en-US" smtClean="0"/>
              <a:t>Bob supporta l’utilizzo del protocollo Open ID</a:t>
            </a:r>
          </a:p>
          <a:p>
            <a:pPr lvl="1"/>
            <a:r>
              <a:rPr lang="en-US" smtClean="0"/>
              <a:t>Alice è autenticata preso l’OpenID Provider Carol, è possiede un account</a:t>
            </a:r>
          </a:p>
          <a:p>
            <a:pPr lvl="1"/>
            <a:r>
              <a:rPr lang="en-US" smtClean="0"/>
              <a:t>http://carol.example.com/Alice, è l’identifier di Alice presso Carol</a:t>
            </a:r>
          </a:p>
          <a:p>
            <a:pPr lvl="1"/>
            <a:r>
              <a:rPr lang="en-US" smtClean="0"/>
              <a:t>Ive vuole spacciarsi per Alice presso Bob</a:t>
            </a:r>
          </a:p>
          <a:p>
            <a:pPr>
              <a:buFont typeface="Arial" charset="0"/>
              <a:buNone/>
            </a:pPr>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r>
              <a:rPr lang="en-US" smtClean="0"/>
              <a:t>Altro scenario</a:t>
            </a:r>
          </a:p>
        </p:txBody>
      </p:sp>
      <p:sp>
        <p:nvSpPr>
          <p:cNvPr id="67586" name="Rectangle 3"/>
          <p:cNvSpPr>
            <a:spLocks noGrp="1"/>
          </p:cNvSpPr>
          <p:nvPr>
            <p:ph type="body" idx="1"/>
          </p:nvPr>
        </p:nvSpPr>
        <p:spPr/>
        <p:txBody>
          <a:bodyPr/>
          <a:lstStyle/>
          <a:p>
            <a:r>
              <a:rPr lang="en-US" b="1" smtClean="0"/>
              <a:t>Domande:</a:t>
            </a:r>
            <a:endParaRPr lang="en-US" smtClean="0"/>
          </a:p>
          <a:p>
            <a:pPr lvl="1"/>
            <a:r>
              <a:rPr lang="en-US" smtClean="0"/>
              <a:t>Cosa succedere quando Alice inserisce il suo identifier ?</a:t>
            </a:r>
          </a:p>
          <a:p>
            <a:pPr lvl="1"/>
            <a:r>
              <a:rPr lang="en-US" smtClean="0"/>
              <a:t>Come fa Bob ad essere sicuro che si tratta veramente di Alice e non di Ive ?</a:t>
            </a:r>
          </a:p>
          <a:p>
            <a:pPr lvl="1"/>
            <a:r>
              <a:rPr lang="en-US" smtClean="0"/>
              <a:t>Cosa deve fare Carol per assicurare Bob che si tratta di Alice?</a:t>
            </a:r>
          </a:p>
          <a:p>
            <a:pPr lvl="1"/>
            <a:r>
              <a:rPr lang="it-IT" smtClean="0"/>
              <a:t>Come fa Carol a ottenere la fiducia di Bob ?</a:t>
            </a:r>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p:txBody>
          <a:bodyPr/>
          <a:lstStyle/>
          <a:p>
            <a:r>
              <a:rPr lang="it-IT" smtClean="0"/>
              <a:t>Altro scenario</a:t>
            </a:r>
            <a:endParaRPr lang="en-US" smtClean="0"/>
          </a:p>
        </p:txBody>
      </p:sp>
      <p:sp>
        <p:nvSpPr>
          <p:cNvPr id="68610" name="Rectangle 3"/>
          <p:cNvSpPr>
            <a:spLocks noGrp="1"/>
          </p:cNvSpPr>
          <p:nvPr>
            <p:ph type="body" idx="1"/>
          </p:nvPr>
        </p:nvSpPr>
        <p:spPr/>
        <p:txBody>
          <a:bodyPr/>
          <a:lstStyle/>
          <a:p>
            <a:r>
              <a:rPr lang="it-IT" smtClean="0"/>
              <a:t>Act 1</a:t>
            </a:r>
          </a:p>
          <a:p>
            <a:pPr lvl="1"/>
            <a:r>
              <a:rPr lang="en-US" smtClean="0"/>
              <a:t>Alice inserisce la sua identità OpenID</a:t>
            </a:r>
          </a:p>
          <a:p>
            <a:pPr lvl="1"/>
            <a:r>
              <a:rPr lang="en-US" smtClean="0"/>
              <a:t>Lo User Agent di Alice processa la form e la invia ad un CGIs implementato presso Bob</a:t>
            </a:r>
          </a:p>
          <a:p>
            <a:pPr lvl="1"/>
            <a:r>
              <a:rPr lang="en-US" smtClean="0"/>
              <a:t>Il CGI di Bob normalizza l’url inserito da Alice ed analizza il documento che li viene restituito da tale Url</a:t>
            </a:r>
          </a:p>
          <a:p>
            <a:pPr lvl="1"/>
            <a:r>
              <a:rPr lang="en-US" sz="2000" smtClean="0"/>
              <a:t>“&lt;link rel=”opened.server” href=</a:t>
            </a:r>
            <a:r>
              <a:rPr lang="en-US" sz="2000" smtClean="0">
                <a:hlinkClick r:id="rId2"/>
              </a:rPr>
              <a:t>http://carol.example.com/openid-server.cgi</a:t>
            </a:r>
            <a:r>
              <a:rPr lang="en-US" sz="2000" smtClean="0"/>
              <a:t>”&gt;”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p:txBody>
          <a:bodyPr/>
          <a:lstStyle/>
          <a:p>
            <a:r>
              <a:rPr lang="it-IT" sz="2400" b="1" smtClean="0"/>
              <a:t>Altro scenario</a:t>
            </a:r>
            <a:r>
              <a:rPr lang="it-IT" sz="2400" smtClean="0"/>
              <a:t> - </a:t>
            </a:r>
            <a:r>
              <a:rPr lang="en-US" sz="2400" smtClean="0"/>
              <a:t>checkid_setup / checkid_immediate</a:t>
            </a:r>
            <a:br>
              <a:rPr lang="en-US" sz="2400" smtClean="0"/>
            </a:br>
            <a:r>
              <a:rPr lang="en-US" sz="2400" smtClean="0"/>
              <a:t>Request (get)</a:t>
            </a:r>
          </a:p>
        </p:txBody>
      </p:sp>
      <p:sp>
        <p:nvSpPr>
          <p:cNvPr id="69634" name="Rectangle 3"/>
          <p:cNvSpPr>
            <a:spLocks noGrp="1"/>
          </p:cNvSpPr>
          <p:nvPr>
            <p:ph type="body" idx="1"/>
          </p:nvPr>
        </p:nvSpPr>
        <p:spPr/>
        <p:txBody>
          <a:bodyPr/>
          <a:lstStyle/>
          <a:p>
            <a:r>
              <a:rPr lang="en-US" sz="2800" smtClean="0"/>
              <a:t>Nella modalità “dumb” Bob reindirizza l’End User di Alice a tale URL aggiungendo alcune informazioni (HTTP GET):</a:t>
            </a:r>
          </a:p>
          <a:p>
            <a:pPr lvl="1"/>
            <a:r>
              <a:rPr lang="en-GB" b="1" smtClean="0"/>
              <a:t>openid.mode</a:t>
            </a:r>
            <a:r>
              <a:rPr lang="en-GB" smtClean="0"/>
              <a:t> = checkid_setup</a:t>
            </a:r>
          </a:p>
          <a:p>
            <a:pPr lvl="1"/>
            <a:r>
              <a:rPr lang="en-US" b="1" smtClean="0"/>
              <a:t>openid.identity=</a:t>
            </a:r>
            <a:r>
              <a:rPr lang="en-US" sz="2400" b="1" smtClean="0">
                <a:hlinkClick r:id="rId2"/>
              </a:rPr>
              <a:t>http://carol.example.com/Alice</a:t>
            </a:r>
            <a:endParaRPr lang="en-US" sz="2400" b="1" smtClean="0"/>
          </a:p>
          <a:p>
            <a:pPr lvl="1"/>
            <a:r>
              <a:rPr lang="en-GB" b="1" smtClean="0"/>
              <a:t>openid.return_to = </a:t>
            </a:r>
            <a:r>
              <a:rPr lang="en-GB" sz="2000" b="1" smtClean="0">
                <a:hlinkClick r:id="rId3"/>
              </a:rPr>
              <a:t>http://bob.example.com/comment.cgi?session_id=Alice&amp;nonce=123456</a:t>
            </a:r>
            <a:endParaRPr lang="en-GB" sz="2000" b="1" smtClean="0"/>
          </a:p>
          <a:p>
            <a:pPr lvl="1"/>
            <a:r>
              <a:rPr lang="en-GB" sz="2000" b="1" smtClean="0"/>
              <a:t>… e Ive … nonce</a:t>
            </a:r>
            <a:endParaRPr lang="en-US" sz="2000" b="1"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p:txBody>
          <a:bodyPr/>
          <a:lstStyle/>
          <a:p>
            <a:r>
              <a:rPr lang="it-IT" sz="2400" b="1" smtClean="0"/>
              <a:t>Altro scenario</a:t>
            </a:r>
            <a:r>
              <a:rPr lang="it-IT" sz="2400" smtClean="0"/>
              <a:t> - </a:t>
            </a:r>
            <a:r>
              <a:rPr lang="en-US" sz="2400" smtClean="0"/>
              <a:t>checkid_setup / checkid_immediate</a:t>
            </a:r>
            <a:br>
              <a:rPr lang="en-US" sz="2400" smtClean="0"/>
            </a:br>
            <a:r>
              <a:rPr lang="en-US" sz="2400" smtClean="0"/>
              <a:t>Carol Risponde</a:t>
            </a:r>
          </a:p>
        </p:txBody>
      </p:sp>
      <p:sp>
        <p:nvSpPr>
          <p:cNvPr id="70658" name="Rectangle 3"/>
          <p:cNvSpPr>
            <a:spLocks noGrp="1"/>
          </p:cNvSpPr>
          <p:nvPr>
            <p:ph type="body" idx="1"/>
          </p:nvPr>
        </p:nvSpPr>
        <p:spPr/>
        <p:txBody>
          <a:bodyPr/>
          <a:lstStyle/>
          <a:p>
            <a:r>
              <a:rPr lang="en-US" sz="2400" smtClean="0">
                <a:hlinkClick r:id="rId2"/>
              </a:rPr>
              <a:t>http://bob.example.com/comment.cgi?session\_id=Alice&amp;nonce=123456</a:t>
            </a:r>
            <a:endParaRPr lang="en-US" sz="2400" smtClean="0"/>
          </a:p>
          <a:p>
            <a:r>
              <a:rPr lang="en-US" sz="2400" b="1" smtClean="0">
                <a:solidFill>
                  <a:srgbClr val="000000"/>
                </a:solidFill>
              </a:rPr>
              <a:t>openid.mode</a:t>
            </a:r>
            <a:r>
              <a:rPr lang="en-US" sz="2400" smtClean="0">
                <a:solidFill>
                  <a:srgbClr val="000000"/>
                </a:solidFill>
              </a:rPr>
              <a:t> = id_res: affermazione o cancel</a:t>
            </a:r>
          </a:p>
          <a:p>
            <a:r>
              <a:rPr lang="en-GB" sz="2400" b="1" smtClean="0"/>
              <a:t>openid.return_to: lo stesso di prima</a:t>
            </a:r>
          </a:p>
          <a:p>
            <a:r>
              <a:rPr lang="en-US" sz="2400" b="1" smtClean="0"/>
              <a:t>openid.identity = </a:t>
            </a:r>
            <a:r>
              <a:rPr lang="en-US" sz="2400" b="1" smtClean="0">
                <a:hlinkClick r:id="rId3"/>
              </a:rPr>
              <a:t>http://carol.example.com/Alice</a:t>
            </a:r>
            <a:endParaRPr lang="en-US" sz="2400" b="1" smtClean="0"/>
          </a:p>
          <a:p>
            <a:r>
              <a:rPr lang="en-US" sz="2400" b="1" smtClean="0"/>
              <a:t>openid.signed = mode,identity,return_to: lista di parametri da firmare da Carol</a:t>
            </a:r>
          </a:p>
          <a:p>
            <a:r>
              <a:rPr lang="en-GB" sz="2400" b="1" smtClean="0"/>
              <a:t>openid.assoc_handle = *opaque handle*</a:t>
            </a:r>
          </a:p>
          <a:p>
            <a:r>
              <a:rPr lang="en-GB" sz="2400" b="1" smtClean="0"/>
              <a:t>openid.sig = *base 64 encoded HMAC signature*</a:t>
            </a:r>
            <a:endParaRPr lang="en-US" sz="2400" b="1"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p:txBody>
          <a:bodyPr/>
          <a:lstStyle/>
          <a:p>
            <a:r>
              <a:rPr lang="it-IT" sz="2400" smtClean="0"/>
              <a:t>Altro scenario - </a:t>
            </a:r>
            <a:r>
              <a:rPr lang="en-US" sz="2400" b="1" smtClean="0">
                <a:latin typeface="TimesNewRomanPS-BoldMT"/>
              </a:rPr>
              <a:t>check_authentication</a:t>
            </a:r>
            <a:r>
              <a:rPr lang="en-US" sz="2000" smtClean="0">
                <a:latin typeface="TimesNewRomanPS-BoldMT"/>
              </a:rPr>
              <a:t/>
            </a:r>
            <a:br>
              <a:rPr lang="en-US" sz="2000" smtClean="0">
                <a:latin typeface="TimesNewRomanPS-BoldMT"/>
              </a:rPr>
            </a:br>
            <a:r>
              <a:rPr lang="en-US" sz="2000" smtClean="0">
                <a:latin typeface="TimesNewRomanPS-BoldMT"/>
              </a:rPr>
              <a:t>Request (post)</a:t>
            </a:r>
          </a:p>
        </p:txBody>
      </p:sp>
      <p:sp>
        <p:nvSpPr>
          <p:cNvPr id="71682" name="Rectangle 3"/>
          <p:cNvSpPr>
            <a:spLocks noGrp="1"/>
          </p:cNvSpPr>
          <p:nvPr>
            <p:ph type="body" idx="1"/>
          </p:nvPr>
        </p:nvSpPr>
        <p:spPr/>
        <p:txBody>
          <a:bodyPr/>
          <a:lstStyle/>
          <a:p>
            <a:pPr>
              <a:lnSpc>
                <a:spcPct val="80000"/>
              </a:lnSpc>
            </a:pPr>
            <a:r>
              <a:rPr lang="en-US" sz="2800" b="1" smtClean="0"/>
              <a:t>openid.mode</a:t>
            </a:r>
            <a:r>
              <a:rPr lang="en-US" sz="2800" smtClean="0"/>
              <a:t> = check_authentication: dicendo a Carol che intende confermare quanto Carol ha detto di Alice.</a:t>
            </a:r>
          </a:p>
          <a:p>
            <a:pPr>
              <a:lnSpc>
                <a:spcPct val="80000"/>
              </a:lnSpc>
            </a:pPr>
            <a:r>
              <a:rPr lang="en-US" sz="2800" b="1" smtClean="0"/>
              <a:t>openid.signed</a:t>
            </a:r>
            <a:r>
              <a:rPr lang="en-US" sz="2800" smtClean="0"/>
              <a:t> = mode,identity,return_to: firmati come prima</a:t>
            </a:r>
          </a:p>
          <a:p>
            <a:pPr>
              <a:lnSpc>
                <a:spcPct val="80000"/>
              </a:lnSpc>
            </a:pPr>
            <a:r>
              <a:rPr lang="en-US" sz="2800" b="1" smtClean="0"/>
              <a:t>openid.assoc_handle </a:t>
            </a:r>
            <a:r>
              <a:rPr lang="en-US" sz="2800" smtClean="0"/>
              <a:t>= *opaque handle*:</a:t>
            </a:r>
          </a:p>
          <a:p>
            <a:pPr>
              <a:lnSpc>
                <a:spcPct val="80000"/>
              </a:lnSpc>
            </a:pPr>
            <a:r>
              <a:rPr lang="en-GB" sz="2800" b="1" smtClean="0"/>
              <a:t>openid.sig</a:t>
            </a:r>
            <a:r>
              <a:rPr lang="en-GB" sz="2800" smtClean="0"/>
              <a:t> = *base 64 encoded HMAC signature*</a:t>
            </a:r>
          </a:p>
          <a:p>
            <a:pPr>
              <a:lnSpc>
                <a:spcPct val="80000"/>
              </a:lnSpc>
            </a:pPr>
            <a:r>
              <a:rPr lang="en-US" sz="2800" smtClean="0"/>
              <a:t>Quando Carol riceve questa richiesta andrà a fare tutto il lavoro che ha già fatto in precedenza.</a:t>
            </a:r>
          </a:p>
          <a:p>
            <a:pPr>
              <a:lnSpc>
                <a:spcPct val="80000"/>
              </a:lnSpc>
            </a:pPr>
            <a:r>
              <a:rPr lang="it-IT" sz="2800" smtClean="0"/>
              <a:t>is_valid: true / is_valid:false</a:t>
            </a:r>
            <a:endParaRPr lang="en-US" sz="28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p:nvPr>
        </p:nvSpPr>
        <p:spPr/>
        <p:txBody>
          <a:bodyPr/>
          <a:lstStyle/>
          <a:p>
            <a:r>
              <a:rPr lang="it-IT" sz="2400" smtClean="0"/>
              <a:t>Altro scenario – smart mode</a:t>
            </a:r>
            <a:br>
              <a:rPr lang="it-IT" sz="2400" smtClean="0"/>
            </a:br>
            <a:r>
              <a:rPr lang="en-US" sz="2400" b="1" smtClean="0">
                <a:latin typeface="TimesNewRomanPS-BoldMT"/>
              </a:rPr>
              <a:t>associate request</a:t>
            </a:r>
            <a:r>
              <a:rPr lang="en-US" sz="2400" smtClean="0">
                <a:latin typeface="TimesNewRomanPS-BoldMT"/>
              </a:rPr>
              <a:t/>
            </a:r>
            <a:br>
              <a:rPr lang="en-US" sz="2400" smtClean="0">
                <a:latin typeface="TimesNewRomanPS-BoldMT"/>
              </a:rPr>
            </a:br>
            <a:endParaRPr lang="en-US" sz="2400" smtClean="0">
              <a:latin typeface="TimesNewRomanPS-BoldMT"/>
            </a:endParaRPr>
          </a:p>
        </p:txBody>
      </p:sp>
      <p:sp>
        <p:nvSpPr>
          <p:cNvPr id="72706" name="Rectangle 3"/>
          <p:cNvSpPr>
            <a:spLocks noGrp="1"/>
          </p:cNvSpPr>
          <p:nvPr>
            <p:ph type="body" idx="1"/>
          </p:nvPr>
        </p:nvSpPr>
        <p:spPr/>
        <p:txBody>
          <a:bodyPr/>
          <a:lstStyle/>
          <a:p>
            <a:pPr>
              <a:lnSpc>
                <a:spcPct val="80000"/>
              </a:lnSpc>
            </a:pPr>
            <a:r>
              <a:rPr lang="en-US" sz="2000" smtClean="0">
                <a:hlinkClick r:id="rId2"/>
              </a:rPr>
              <a:t>http://carol.example.com/openid-server.cgi</a:t>
            </a:r>
            <a:endParaRPr lang="en-US" sz="2000" smtClean="0"/>
          </a:p>
          <a:p>
            <a:pPr>
              <a:lnSpc>
                <a:spcPct val="80000"/>
              </a:lnSpc>
            </a:pPr>
            <a:r>
              <a:rPr lang="en-US" sz="2800" b="1" smtClean="0"/>
              <a:t>openid.mode</a:t>
            </a:r>
            <a:r>
              <a:rPr lang="en-US" sz="2800" smtClean="0"/>
              <a:t> = associate Questo indica a Carol che vuole condividere una chiave segreta con lei.</a:t>
            </a:r>
          </a:p>
          <a:p>
            <a:pPr>
              <a:lnSpc>
                <a:spcPct val="80000"/>
              </a:lnSpc>
            </a:pPr>
            <a:r>
              <a:rPr lang="en-US" sz="2800" b="1" smtClean="0"/>
              <a:t>openid.assoc_type</a:t>
            </a:r>
            <a:r>
              <a:rPr lang="en-US" sz="2800" smtClean="0"/>
              <a:t> = </a:t>
            </a:r>
          </a:p>
          <a:p>
            <a:pPr lvl="1">
              <a:lnSpc>
                <a:spcPct val="80000"/>
              </a:lnSpc>
            </a:pPr>
            <a:r>
              <a:rPr lang="en-US" sz="2400" smtClean="0"/>
              <a:t>HMAC-SHA 1</a:t>
            </a:r>
          </a:p>
          <a:p>
            <a:pPr lvl="1">
              <a:lnSpc>
                <a:spcPct val="80000"/>
              </a:lnSpc>
            </a:pPr>
            <a:r>
              <a:rPr lang="en-US" sz="2400" smtClean="0"/>
              <a:t>HMAC-SHA 256</a:t>
            </a:r>
          </a:p>
          <a:p>
            <a:pPr>
              <a:lnSpc>
                <a:spcPct val="80000"/>
              </a:lnSpc>
            </a:pPr>
            <a:r>
              <a:rPr lang="en-US" sz="2800" b="1" smtClean="0"/>
              <a:t>openid.session_type</a:t>
            </a:r>
            <a:r>
              <a:rPr lang="en-US" sz="2800" smtClean="0"/>
              <a:t> = *blank* Indica come il segreto deve essere stabilito, un valore vuoto significa in chiaro. "DH-SHA1" indica che verrà usato il protocollo Diffie – Hellman per lo scambio delle chiavi.</a:t>
            </a:r>
            <a:endParaRPr lang="en-US" sz="20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r>
              <a:rPr lang="it-IT" smtClean="0"/>
              <a:t>OpenId flow</a:t>
            </a:r>
            <a:endParaRPr lang="en-US" smtClean="0"/>
          </a:p>
        </p:txBody>
      </p:sp>
      <p:sp>
        <p:nvSpPr>
          <p:cNvPr id="73730" name="Rectangle 3"/>
          <p:cNvSpPr>
            <a:spLocks noGrp="1"/>
          </p:cNvSpPr>
          <p:nvPr>
            <p:ph type="body" idx="1"/>
          </p:nvPr>
        </p:nvSpPr>
        <p:spPr/>
        <p:txBody>
          <a:bodyPr/>
          <a:lstStyle/>
          <a:p>
            <a:endParaRPr lang="en-US" smtClean="0"/>
          </a:p>
        </p:txBody>
      </p:sp>
      <p:pic>
        <p:nvPicPr>
          <p:cNvPr id="73731" name="Picture 4" descr="openID_flow"/>
          <p:cNvPicPr>
            <a:picLocks noChangeAspect="1" noChangeArrowheads="1"/>
          </p:cNvPicPr>
          <p:nvPr/>
        </p:nvPicPr>
        <p:blipFill>
          <a:blip r:embed="rId2"/>
          <a:srcRect/>
          <a:stretch>
            <a:fillRect/>
          </a:stretch>
        </p:blipFill>
        <p:spPr bwMode="auto">
          <a:xfrm>
            <a:off x="-19050" y="1047750"/>
            <a:ext cx="9182100" cy="5334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p:txBody>
          <a:bodyPr/>
          <a:lstStyle/>
          <a:p>
            <a:pPr eaLnBrk="1" hangingPunct="1"/>
            <a:r>
              <a:rPr lang="it-IT" smtClean="0"/>
              <a:t>Introduction to OpenID</a:t>
            </a:r>
          </a:p>
        </p:txBody>
      </p:sp>
      <p:sp>
        <p:nvSpPr>
          <p:cNvPr id="3" name="Segnaposto contenuto 2"/>
          <p:cNvSpPr>
            <a:spLocks noGrp="1"/>
          </p:cNvSpPr>
          <p:nvPr>
            <p:ph idx="1"/>
          </p:nvPr>
        </p:nvSpPr>
        <p:spPr/>
        <p:txBody>
          <a:bodyPr rtlCol="0">
            <a:normAutofit fontScale="92500" lnSpcReduction="10000"/>
          </a:bodyPr>
          <a:lstStyle/>
          <a:p>
            <a:pPr eaLnBrk="1" fontAlgn="auto" hangingPunct="1">
              <a:lnSpc>
                <a:spcPct val="150000"/>
              </a:lnSpc>
              <a:spcAft>
                <a:spcPts val="0"/>
              </a:spcAft>
              <a:buFont typeface="Arial" pitchFamily="34" charset="0"/>
              <a:buChar char="•"/>
              <a:defRPr/>
            </a:pPr>
            <a:r>
              <a:rPr lang="it-IT" dirty="0" smtClean="0"/>
              <a:t>Ok per sistemi centralizzati … </a:t>
            </a:r>
          </a:p>
          <a:p>
            <a:pPr eaLnBrk="1" fontAlgn="auto" hangingPunct="1">
              <a:lnSpc>
                <a:spcPct val="150000"/>
              </a:lnSpc>
              <a:spcAft>
                <a:spcPts val="0"/>
              </a:spcAft>
              <a:buFont typeface="Arial" pitchFamily="34" charset="0"/>
              <a:buChar char="•"/>
              <a:defRPr/>
            </a:pPr>
            <a:r>
              <a:rPr lang="it-IT" dirty="0" smtClean="0"/>
              <a:t>Utenti con molti account preso diversi siti web</a:t>
            </a:r>
          </a:p>
          <a:p>
            <a:pPr lvl="2" eaLnBrk="1" fontAlgn="auto" hangingPunct="1">
              <a:lnSpc>
                <a:spcPct val="150000"/>
              </a:lnSpc>
              <a:spcAft>
                <a:spcPts val="0"/>
              </a:spcAft>
              <a:buFont typeface="Arial" pitchFamily="34" charset="0"/>
              <a:buChar char="•"/>
              <a:defRPr/>
            </a:pPr>
            <a:r>
              <a:rPr lang="it-IT" dirty="0" smtClean="0"/>
              <a:t>Nuova identità per ogni sito</a:t>
            </a:r>
          </a:p>
          <a:p>
            <a:pPr lvl="2" eaLnBrk="1" fontAlgn="auto" hangingPunct="1">
              <a:lnSpc>
                <a:spcPct val="150000"/>
              </a:lnSpc>
              <a:spcAft>
                <a:spcPts val="0"/>
              </a:spcAft>
              <a:buFont typeface="Arial" pitchFamily="34" charset="0"/>
              <a:buChar char="•"/>
              <a:defRPr/>
            </a:pPr>
            <a:r>
              <a:rPr lang="it-IT" dirty="0" smtClean="0"/>
              <a:t>Ricordare login e password per ogni sito</a:t>
            </a:r>
          </a:p>
          <a:p>
            <a:pPr lvl="2" eaLnBrk="1" fontAlgn="auto" hangingPunct="1">
              <a:lnSpc>
                <a:spcPct val="150000"/>
              </a:lnSpc>
              <a:spcAft>
                <a:spcPts val="0"/>
              </a:spcAft>
              <a:buFont typeface="Arial" pitchFamily="34" charset="0"/>
              <a:buChar char="•"/>
              <a:defRPr/>
            </a:pPr>
            <a:r>
              <a:rPr lang="it-IT" dirty="0" smtClean="0"/>
              <a:t>Problemi: </a:t>
            </a:r>
          </a:p>
          <a:p>
            <a:pPr lvl="3" eaLnBrk="1" fontAlgn="auto" hangingPunct="1">
              <a:lnSpc>
                <a:spcPct val="150000"/>
              </a:lnSpc>
              <a:spcAft>
                <a:spcPts val="0"/>
              </a:spcAft>
              <a:buFont typeface="Arial" pitchFamily="34" charset="0"/>
              <a:buChar char="–"/>
              <a:defRPr/>
            </a:pPr>
            <a:r>
              <a:rPr lang="it-IT" dirty="0" smtClean="0"/>
              <a:t>Frustrante</a:t>
            </a:r>
          </a:p>
          <a:p>
            <a:pPr lvl="3" eaLnBrk="1" fontAlgn="auto" hangingPunct="1">
              <a:lnSpc>
                <a:spcPct val="150000"/>
              </a:lnSpc>
              <a:spcAft>
                <a:spcPts val="0"/>
              </a:spcAft>
              <a:buFont typeface="Arial" pitchFamily="34" charset="0"/>
              <a:buChar char="–"/>
              <a:defRPr/>
            </a:pPr>
            <a:r>
              <a:rPr lang="it-IT" dirty="0" smtClean="0"/>
              <a:t>Poca sicurezza (stessa password)</a:t>
            </a:r>
          </a:p>
          <a:p>
            <a:pPr lvl="3" eaLnBrk="1" fontAlgn="auto" hangingPunct="1">
              <a:lnSpc>
                <a:spcPct val="150000"/>
              </a:lnSpc>
              <a:spcAft>
                <a:spcPts val="0"/>
              </a:spcAft>
              <a:buFont typeface="Arial" pitchFamily="34" charset="0"/>
              <a:buChar char="–"/>
              <a:defRPr/>
            </a:pPr>
            <a:r>
              <a:rPr lang="it-IT" dirty="0" smtClean="0"/>
              <a:t>Poca affidabilità (molte password)</a:t>
            </a:r>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53BF5444-9639-48F5-80A4-077C0250A306}" type="slidenum">
              <a:rPr lang="it-IT"/>
              <a:pPr>
                <a:defRPr/>
              </a:pPr>
              <a:t>6</a:t>
            </a:fld>
            <a:endParaRPr lang="it-IT"/>
          </a:p>
        </p:txBody>
      </p:sp>
      <p:sp>
        <p:nvSpPr>
          <p:cNvPr id="6" name="Segnaposto piè di pagina 5"/>
          <p:cNvSpPr>
            <a:spLocks noGrp="1"/>
          </p:cNvSpPr>
          <p:nvPr>
            <p:ph type="ftr" sz="quarter" idx="11"/>
          </p:nvPr>
        </p:nvSpPr>
        <p:spPr/>
        <p:txBody>
          <a:bodyPr/>
          <a:lstStyle/>
          <a:p>
            <a:pPr>
              <a:defRPr/>
            </a:pPr>
            <a:r>
              <a:rPr lang="it-IT"/>
              <a:t>Eno Pleqi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p:txBody>
          <a:bodyPr/>
          <a:lstStyle/>
          <a:p>
            <a:r>
              <a:rPr lang="it-IT" smtClean="0"/>
              <a:t>Fine</a:t>
            </a:r>
            <a:endParaRPr lang="en-US" smtClean="0"/>
          </a:p>
        </p:txBody>
      </p:sp>
      <p:sp>
        <p:nvSpPr>
          <p:cNvPr id="74754" name="Rectangle 3"/>
          <p:cNvSpPr>
            <a:spLocks noGrp="1"/>
          </p:cNvSpPr>
          <p:nvPr>
            <p:ph type="body" idx="1"/>
          </p:nvPr>
        </p:nvSpPr>
        <p:spPr/>
        <p:txBody>
          <a:bodyPr/>
          <a:lstStyle/>
          <a:p>
            <a:pPr>
              <a:buFont typeface="Arial" charset="0"/>
              <a:buNone/>
            </a:pPr>
            <a:endParaRPr lang="en-US" smtClean="0"/>
          </a:p>
        </p:txBody>
      </p:sp>
      <p:pic>
        <p:nvPicPr>
          <p:cNvPr id="74755" name="Picture 4" descr="openid-large"/>
          <p:cNvPicPr>
            <a:picLocks noChangeAspect="1" noChangeArrowheads="1"/>
          </p:cNvPicPr>
          <p:nvPr/>
        </p:nvPicPr>
        <p:blipFill>
          <a:blip r:embed="rId2"/>
          <a:srcRect/>
          <a:stretch>
            <a:fillRect/>
          </a:stretch>
        </p:blipFill>
        <p:spPr bwMode="auto">
          <a:xfrm>
            <a:off x="3524250" y="2405063"/>
            <a:ext cx="2095500" cy="2047875"/>
          </a:xfrm>
          <a:prstGeom prst="rect">
            <a:avLst/>
          </a:prstGeom>
          <a:noFill/>
          <a:ln w="9525">
            <a:noFill/>
            <a:miter lim="800000"/>
            <a:headEnd/>
            <a:tailEnd/>
          </a:ln>
        </p:spPr>
      </p:pic>
      <p:sp>
        <p:nvSpPr>
          <p:cNvPr id="5" name="Segnaposto data 4"/>
          <p:cNvSpPr>
            <a:spLocks noGrp="1"/>
          </p:cNvSpPr>
          <p:nvPr>
            <p:ph type="dt" sz="quarter" idx="10"/>
          </p:nvPr>
        </p:nvSpPr>
        <p:spPr/>
        <p:txBody>
          <a:bodyPr/>
          <a:lstStyle/>
          <a:p>
            <a:pPr>
              <a:defRPr/>
            </a:pPr>
            <a:r>
              <a:rPr lang="it-IT"/>
              <a:t>OpenID</a:t>
            </a:r>
          </a:p>
        </p:txBody>
      </p:sp>
      <p:sp>
        <p:nvSpPr>
          <p:cNvPr id="6" name="Segnaposto numero diapositiva 5"/>
          <p:cNvSpPr>
            <a:spLocks noGrp="1"/>
          </p:cNvSpPr>
          <p:nvPr>
            <p:ph type="sldNum" sz="quarter" idx="12"/>
          </p:nvPr>
        </p:nvSpPr>
        <p:spPr/>
        <p:txBody>
          <a:bodyPr/>
          <a:lstStyle/>
          <a:p>
            <a:pPr>
              <a:defRPr/>
            </a:pPr>
            <a:fld id="{90C936F0-0532-4038-8E70-7F60EC489A59}" type="slidenum">
              <a:rPr lang="it-IT" smtClean="0"/>
              <a:pPr>
                <a:defRPr/>
              </a:pPr>
              <a:t>60</a:t>
            </a:fld>
            <a:endParaRPr lang="it-IT"/>
          </a:p>
        </p:txBody>
      </p:sp>
      <p:sp>
        <p:nvSpPr>
          <p:cNvPr id="7" name="Segnaposto piè di pagina 6"/>
          <p:cNvSpPr>
            <a:spLocks noGrp="1"/>
          </p:cNvSpPr>
          <p:nvPr>
            <p:ph type="ftr" sz="quarter" idx="11"/>
          </p:nvPr>
        </p:nvSpPr>
        <p:spPr/>
        <p:txBody>
          <a:bodyPr/>
          <a:lstStyle/>
          <a:p>
            <a:pPr>
              <a:defRPr/>
            </a:pPr>
            <a:r>
              <a:rPr lang="it-IT" smtClean="0"/>
              <a:t>Eno Pleqi</a:t>
            </a: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p:txBody>
          <a:bodyPr/>
          <a:lstStyle/>
          <a:p>
            <a:pPr eaLnBrk="1" hangingPunct="1"/>
            <a:r>
              <a:rPr lang="it-IT" smtClean="0"/>
              <a:t>Introduction to OpenID</a:t>
            </a:r>
          </a:p>
        </p:txBody>
      </p:sp>
      <p:sp>
        <p:nvSpPr>
          <p:cNvPr id="20482" name="Segnaposto contenuto 2"/>
          <p:cNvSpPr>
            <a:spLocks noGrp="1"/>
          </p:cNvSpPr>
          <p:nvPr>
            <p:ph idx="1"/>
          </p:nvPr>
        </p:nvSpPr>
        <p:spPr/>
        <p:txBody>
          <a:bodyPr/>
          <a:lstStyle/>
          <a:p>
            <a:pPr algn="ctr" eaLnBrk="1" hangingPunct="1">
              <a:lnSpc>
                <a:spcPct val="115000"/>
              </a:lnSpc>
              <a:buFont typeface="Arial" charset="0"/>
              <a:buNone/>
            </a:pPr>
            <a:r>
              <a:rPr lang="it-IT" smtClean="0">
                <a:cs typeface="Times New Roman" pitchFamily="18" charset="0"/>
              </a:rPr>
              <a:t>“Come gestire le molte identità in molti siti web con i quali l’utente deve  interagire ? “</a:t>
            </a:r>
            <a:endParaRPr lang="it-IT" sz="2400" smtClean="0"/>
          </a:p>
          <a:p>
            <a:pPr algn="ctr" eaLnBrk="1" hangingPunct="1">
              <a:buFont typeface="Arial" charset="0"/>
              <a:buNone/>
            </a:pPr>
            <a:r>
              <a:rPr lang="it-IT" smtClean="0"/>
              <a:t>Soluzione possibile “OpenID”</a:t>
            </a:r>
          </a:p>
          <a:p>
            <a:pPr eaLnBrk="1" hangingPunct="1"/>
            <a:endParaRPr lang="it-IT" smtClean="0"/>
          </a:p>
        </p:txBody>
      </p:sp>
      <p:pic>
        <p:nvPicPr>
          <p:cNvPr id="20483" name="Immagine 3" descr="whatis_OK.png"/>
          <p:cNvPicPr>
            <a:picLocks noChangeAspect="1"/>
          </p:cNvPicPr>
          <p:nvPr/>
        </p:nvPicPr>
        <p:blipFill>
          <a:blip r:embed="rId2"/>
          <a:srcRect/>
          <a:stretch>
            <a:fillRect/>
          </a:stretch>
        </p:blipFill>
        <p:spPr bwMode="auto">
          <a:xfrm>
            <a:off x="2071688" y="3429000"/>
            <a:ext cx="4838700" cy="2628900"/>
          </a:xfrm>
          <a:prstGeom prst="rect">
            <a:avLst/>
          </a:prstGeom>
          <a:noFill/>
          <a:ln w="9525">
            <a:noFill/>
            <a:miter lim="800000"/>
            <a:headEnd/>
            <a:tailEnd/>
          </a:ln>
        </p:spPr>
      </p:pic>
      <p:sp>
        <p:nvSpPr>
          <p:cNvPr id="5" name="Segnaposto data 4"/>
          <p:cNvSpPr>
            <a:spLocks noGrp="1"/>
          </p:cNvSpPr>
          <p:nvPr>
            <p:ph type="dt" sz="quarter" idx="10"/>
          </p:nvPr>
        </p:nvSpPr>
        <p:spPr/>
        <p:txBody>
          <a:bodyPr/>
          <a:lstStyle/>
          <a:p>
            <a:pPr>
              <a:defRPr/>
            </a:pPr>
            <a:r>
              <a:rPr lang="it-IT"/>
              <a:t>OpenID</a:t>
            </a:r>
          </a:p>
        </p:txBody>
      </p:sp>
      <p:sp>
        <p:nvSpPr>
          <p:cNvPr id="6" name="Segnaposto numero diapositiva 5"/>
          <p:cNvSpPr>
            <a:spLocks noGrp="1"/>
          </p:cNvSpPr>
          <p:nvPr>
            <p:ph type="sldNum" sz="quarter" idx="12"/>
          </p:nvPr>
        </p:nvSpPr>
        <p:spPr/>
        <p:txBody>
          <a:bodyPr/>
          <a:lstStyle/>
          <a:p>
            <a:pPr>
              <a:defRPr/>
            </a:pPr>
            <a:fld id="{6E6F456A-6F43-4EE6-B604-E483F1B87E54}" type="slidenum">
              <a:rPr lang="it-IT"/>
              <a:pPr>
                <a:defRPr/>
              </a:pPr>
              <a:t>7</a:t>
            </a:fld>
            <a:endParaRPr lang="it-IT"/>
          </a:p>
        </p:txBody>
      </p:sp>
      <p:sp>
        <p:nvSpPr>
          <p:cNvPr id="7" name="Segnaposto piè di pagina 6"/>
          <p:cNvSpPr>
            <a:spLocks noGrp="1"/>
          </p:cNvSpPr>
          <p:nvPr>
            <p:ph type="ftr" sz="quarter" idx="11"/>
          </p:nvPr>
        </p:nvSpPr>
        <p:spPr/>
        <p:txBody>
          <a:bodyPr/>
          <a:lstStyle/>
          <a:p>
            <a:pPr>
              <a:defRPr/>
            </a:pPr>
            <a:r>
              <a:rPr lang="it-IT"/>
              <a:t>Eno Pleqi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p:txBody>
          <a:bodyPr/>
          <a:lstStyle/>
          <a:p>
            <a:pPr eaLnBrk="1" hangingPunct="1"/>
            <a:r>
              <a:rPr lang="it-IT" smtClean="0"/>
              <a:t>Introduction to OpenID – What Is ?</a:t>
            </a:r>
          </a:p>
        </p:txBody>
      </p:sp>
      <p:sp>
        <p:nvSpPr>
          <p:cNvPr id="3" name="Segnaposto contenuto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it-IT" dirty="0" err="1" smtClean="0"/>
              <a:t>OpenID</a:t>
            </a:r>
            <a:r>
              <a:rPr lang="it-IT" dirty="0" smtClean="0"/>
              <a:t> è </a:t>
            </a:r>
          </a:p>
          <a:p>
            <a:pPr lvl="1" eaLnBrk="1" fontAlgn="auto" hangingPunct="1">
              <a:lnSpc>
                <a:spcPct val="150000"/>
              </a:lnSpc>
              <a:spcAft>
                <a:spcPts val="0"/>
              </a:spcAft>
              <a:buFont typeface="Arial" pitchFamily="34" charset="0"/>
              <a:buChar char="–"/>
              <a:defRPr/>
            </a:pPr>
            <a:r>
              <a:rPr lang="it-IT" dirty="0" smtClean="0"/>
              <a:t>Uno standard aperto e decentralizzato</a:t>
            </a:r>
          </a:p>
          <a:p>
            <a:pPr lvl="1" eaLnBrk="1" fontAlgn="auto" hangingPunct="1">
              <a:lnSpc>
                <a:spcPct val="150000"/>
              </a:lnSpc>
              <a:spcAft>
                <a:spcPts val="0"/>
              </a:spcAft>
              <a:buFont typeface="Arial" pitchFamily="34" charset="0"/>
              <a:buChar char="–"/>
              <a:defRPr/>
            </a:pPr>
            <a:r>
              <a:rPr lang="it-IT" dirty="0" smtClean="0"/>
              <a:t>Controllo dell’accesso e autenticazione del utente</a:t>
            </a:r>
          </a:p>
          <a:p>
            <a:pPr lvl="1" eaLnBrk="1" fontAlgn="auto" hangingPunct="1">
              <a:lnSpc>
                <a:spcPct val="150000"/>
              </a:lnSpc>
              <a:spcAft>
                <a:spcPts val="0"/>
              </a:spcAft>
              <a:buFont typeface="Arial" pitchFamily="34" charset="0"/>
              <a:buChar char="–"/>
              <a:defRPr/>
            </a:pPr>
            <a:r>
              <a:rPr lang="it-IT" dirty="0" smtClean="0"/>
              <a:t>Uso dell’URL come identità</a:t>
            </a:r>
          </a:p>
          <a:p>
            <a:pPr lvl="1" eaLnBrk="1" fontAlgn="auto" hangingPunct="1">
              <a:lnSpc>
                <a:spcPct val="150000"/>
              </a:lnSpc>
              <a:spcAft>
                <a:spcPts val="0"/>
              </a:spcAft>
              <a:buFont typeface="Arial" pitchFamily="34" charset="0"/>
              <a:buChar char="–"/>
              <a:defRPr/>
            </a:pPr>
            <a:r>
              <a:rPr lang="it-IT" dirty="0" smtClean="0"/>
              <a:t>Diversi servizi con la stessa identità digitale. </a:t>
            </a:r>
          </a:p>
          <a:p>
            <a:pPr lvl="1" eaLnBrk="1" fontAlgn="auto" hangingPunct="1">
              <a:lnSpc>
                <a:spcPct val="150000"/>
              </a:lnSpc>
              <a:spcAft>
                <a:spcPts val="0"/>
              </a:spcAft>
              <a:buFont typeface="Arial" pitchFamily="34" charset="0"/>
              <a:buChar char="–"/>
              <a:defRPr/>
            </a:pPr>
            <a:r>
              <a:rPr lang="it-IT" dirty="0" smtClean="0"/>
              <a:t>Sostituisce il processo di login comune</a:t>
            </a:r>
          </a:p>
          <a:p>
            <a:pPr lvl="1" eaLnBrk="1" fontAlgn="auto" hangingPunct="1">
              <a:lnSpc>
                <a:spcPct val="150000"/>
              </a:lnSpc>
              <a:spcAft>
                <a:spcPts val="0"/>
              </a:spcAft>
              <a:buFont typeface="Arial" pitchFamily="34" charset="0"/>
              <a:buChar char="–"/>
              <a:defRPr/>
            </a:pPr>
            <a:r>
              <a:rPr lang="it-IT" dirty="0" smtClean="0"/>
              <a:t>Il controllo dell’identità nelle mani dell’utente</a:t>
            </a:r>
          </a:p>
          <a:p>
            <a:pPr lvl="1" eaLnBrk="1" fontAlgn="auto" hangingPunct="1">
              <a:lnSpc>
                <a:spcPct val="150000"/>
              </a:lnSpc>
              <a:spcAft>
                <a:spcPts val="0"/>
              </a:spcAft>
              <a:buFont typeface="Arial" pitchFamily="34" charset="0"/>
              <a:buChar char="–"/>
              <a:defRPr/>
            </a:pPr>
            <a:endParaRPr lang="it-IT" dirty="0" smtClean="0"/>
          </a:p>
          <a:p>
            <a:pPr lvl="1" eaLnBrk="1" fontAlgn="auto" hangingPunct="1">
              <a:spcAft>
                <a:spcPts val="0"/>
              </a:spcAft>
              <a:buFont typeface="Arial" pitchFamily="34" charset="0"/>
              <a:buChar char="–"/>
              <a:defRPr/>
            </a:pPr>
            <a:endParaRPr lang="it-IT" dirty="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7E15276A-EEC3-4CCD-B0E8-9AFD15354A01}" type="slidenum">
              <a:rPr lang="it-IT"/>
              <a:pPr>
                <a:defRPr/>
              </a:pPr>
              <a:t>8</a:t>
            </a:fld>
            <a:endParaRPr lang="it-IT"/>
          </a:p>
        </p:txBody>
      </p:sp>
      <p:sp>
        <p:nvSpPr>
          <p:cNvPr id="6" name="Segnaposto piè di pagina 5"/>
          <p:cNvSpPr>
            <a:spLocks noGrp="1"/>
          </p:cNvSpPr>
          <p:nvPr>
            <p:ph type="ftr" sz="quarter" idx="11"/>
          </p:nvPr>
        </p:nvSpPr>
        <p:spPr/>
        <p:txBody>
          <a:bodyPr/>
          <a:lstStyle/>
          <a:p>
            <a:pPr>
              <a:defRPr/>
            </a:pPr>
            <a:r>
              <a:rPr lang="it-IT"/>
              <a:t>Eno Pleqi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it-IT" dirty="0" err="1" smtClean="0"/>
              <a:t>Introduction</a:t>
            </a:r>
            <a:r>
              <a:rPr lang="it-IT" dirty="0" smtClean="0"/>
              <a:t> </a:t>
            </a:r>
            <a:r>
              <a:rPr lang="it-IT" dirty="0" err="1" smtClean="0"/>
              <a:t>to</a:t>
            </a:r>
            <a:r>
              <a:rPr lang="it-IT" dirty="0" smtClean="0"/>
              <a:t> </a:t>
            </a:r>
            <a:r>
              <a:rPr lang="it-IT" dirty="0" err="1" smtClean="0"/>
              <a:t>OpenID</a:t>
            </a:r>
            <a:r>
              <a:rPr lang="it-IT" dirty="0" smtClean="0"/>
              <a:t> – </a:t>
            </a:r>
            <a:r>
              <a:rPr lang="it-IT" dirty="0" err="1" smtClean="0"/>
              <a:t>Enable</a:t>
            </a:r>
            <a:r>
              <a:rPr lang="it-IT" dirty="0" smtClean="0"/>
              <a:t> </a:t>
            </a:r>
            <a:r>
              <a:rPr lang="it-IT" dirty="0" err="1" smtClean="0"/>
              <a:t>user</a:t>
            </a:r>
            <a:r>
              <a:rPr lang="it-IT" dirty="0" smtClean="0"/>
              <a:t> </a:t>
            </a:r>
            <a:r>
              <a:rPr lang="it-IT" dirty="0" err="1" smtClean="0"/>
              <a:t>to</a:t>
            </a:r>
            <a:r>
              <a:rPr lang="it-IT" dirty="0" smtClean="0"/>
              <a:t> . . .</a:t>
            </a:r>
            <a:endParaRPr lang="it-IT" dirty="0"/>
          </a:p>
        </p:txBody>
      </p:sp>
      <p:sp>
        <p:nvSpPr>
          <p:cNvPr id="22530" name="Segnaposto contenuto 2"/>
          <p:cNvSpPr>
            <a:spLocks noGrp="1"/>
          </p:cNvSpPr>
          <p:nvPr>
            <p:ph idx="1"/>
          </p:nvPr>
        </p:nvSpPr>
        <p:spPr/>
        <p:txBody>
          <a:bodyPr/>
          <a:lstStyle/>
          <a:p>
            <a:pPr eaLnBrk="1" hangingPunct="1">
              <a:lnSpc>
                <a:spcPct val="150000"/>
              </a:lnSpc>
            </a:pPr>
            <a:r>
              <a:rPr lang="it-IT" smtClean="0"/>
              <a:t>Mette  l’utente è in grado di</a:t>
            </a:r>
          </a:p>
          <a:p>
            <a:pPr lvl="1" eaLnBrk="1" hangingPunct="1">
              <a:lnSpc>
                <a:spcPct val="150000"/>
              </a:lnSpc>
            </a:pPr>
            <a:r>
              <a:rPr lang="it-IT" smtClean="0"/>
              <a:t>Avere una sola “identità”</a:t>
            </a:r>
          </a:p>
          <a:p>
            <a:pPr lvl="1" eaLnBrk="1" hangingPunct="1">
              <a:lnSpc>
                <a:spcPct val="150000"/>
              </a:lnSpc>
            </a:pPr>
            <a:r>
              <a:rPr lang="it-IT" smtClean="0"/>
              <a:t>Effettuare login senza username e password</a:t>
            </a:r>
          </a:p>
          <a:p>
            <a:pPr lvl="1" eaLnBrk="1" hangingPunct="1">
              <a:lnSpc>
                <a:spcPct val="150000"/>
              </a:lnSpc>
            </a:pPr>
            <a:r>
              <a:rPr lang="it-IT" smtClean="0"/>
              <a:t>Scegliere il profilo da utilizzare</a:t>
            </a:r>
          </a:p>
          <a:p>
            <a:pPr lvl="1" eaLnBrk="1" hangingPunct="1">
              <a:lnSpc>
                <a:spcPct val="150000"/>
              </a:lnSpc>
            </a:pPr>
            <a:r>
              <a:rPr lang="it-IT" smtClean="0"/>
              <a:t>Semplificare l’esperienza online</a:t>
            </a:r>
          </a:p>
          <a:p>
            <a:pPr lvl="1" eaLnBrk="1" hangingPunct="1"/>
            <a:endParaRPr lang="it-IT" smtClean="0"/>
          </a:p>
          <a:p>
            <a:pPr lvl="1" eaLnBrk="1" hangingPunct="1"/>
            <a:endParaRPr lang="it-IT" smtClean="0"/>
          </a:p>
          <a:p>
            <a:pPr lvl="1" eaLnBrk="1" hangingPunct="1"/>
            <a:endParaRPr lang="it-IT" smtClean="0"/>
          </a:p>
        </p:txBody>
      </p:sp>
      <p:sp>
        <p:nvSpPr>
          <p:cNvPr id="4" name="Segnaposto data 3"/>
          <p:cNvSpPr>
            <a:spLocks noGrp="1"/>
          </p:cNvSpPr>
          <p:nvPr>
            <p:ph type="dt" sz="quarter" idx="10"/>
          </p:nvPr>
        </p:nvSpPr>
        <p:spPr/>
        <p:txBody>
          <a:bodyPr/>
          <a:lstStyle/>
          <a:p>
            <a:pPr>
              <a:defRPr/>
            </a:pPr>
            <a:r>
              <a:rPr lang="it-IT"/>
              <a:t>OpenID</a:t>
            </a:r>
          </a:p>
        </p:txBody>
      </p:sp>
      <p:sp>
        <p:nvSpPr>
          <p:cNvPr id="5" name="Segnaposto numero diapositiva 4"/>
          <p:cNvSpPr>
            <a:spLocks noGrp="1"/>
          </p:cNvSpPr>
          <p:nvPr>
            <p:ph type="sldNum" sz="quarter" idx="12"/>
          </p:nvPr>
        </p:nvSpPr>
        <p:spPr/>
        <p:txBody>
          <a:bodyPr/>
          <a:lstStyle/>
          <a:p>
            <a:pPr>
              <a:defRPr/>
            </a:pPr>
            <a:fld id="{20C9A753-4C2A-43FA-A206-E6FD8C280BD0}" type="slidenum">
              <a:rPr lang="it-IT"/>
              <a:pPr>
                <a:defRPr/>
              </a:pPr>
              <a:t>9</a:t>
            </a:fld>
            <a:endParaRPr lang="it-IT"/>
          </a:p>
        </p:txBody>
      </p:sp>
      <p:sp>
        <p:nvSpPr>
          <p:cNvPr id="6" name="Segnaposto piè di pagina 5"/>
          <p:cNvSpPr>
            <a:spLocks noGrp="1"/>
          </p:cNvSpPr>
          <p:nvPr>
            <p:ph type="ftr" sz="quarter" idx="11"/>
          </p:nvPr>
        </p:nvSpPr>
        <p:spPr/>
        <p:txBody>
          <a:bodyPr/>
          <a:lstStyle/>
          <a:p>
            <a:pPr>
              <a:defRPr/>
            </a:pPr>
            <a:r>
              <a:rPr lang="it-IT"/>
              <a:t>Eno Pleqi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2544</Words>
  <PresentationFormat>On-screen Show (4:3)</PresentationFormat>
  <Paragraphs>530</Paragraphs>
  <Slides>60</Slides>
  <Notes>0</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60</vt:i4>
      </vt:variant>
    </vt:vector>
  </HeadingPairs>
  <TitlesOfParts>
    <vt:vector size="66" baseType="lpstr">
      <vt:lpstr>Arial</vt:lpstr>
      <vt:lpstr>Calibri</vt:lpstr>
      <vt:lpstr>Times New Roman</vt:lpstr>
      <vt:lpstr>TimesNewRomanPSMT</vt:lpstr>
      <vt:lpstr>TimesNewRomanPS-BoldMT</vt:lpstr>
      <vt:lpstr>Tema di Office</vt:lpstr>
      <vt:lpstr> Università degli Studi di Perugia Facoltà di Scienze Matematiche, Fisiche e Naturali  Corso di Laurea Specialistica in Informatica  Seminario di Sicurezza Informatica </vt:lpstr>
      <vt:lpstr>Slide 2</vt:lpstr>
      <vt:lpstr>Introduction to OpenID</vt:lpstr>
      <vt:lpstr>Introduction to OpenID</vt:lpstr>
      <vt:lpstr>Introduction to OpenID</vt:lpstr>
      <vt:lpstr>Introduction to OpenID</vt:lpstr>
      <vt:lpstr>Introduction to OpenID</vt:lpstr>
      <vt:lpstr>Introduction to OpenID – What Is ?</vt:lpstr>
      <vt:lpstr>Introduction to OpenID – Enable user to . . .</vt:lpstr>
      <vt:lpstr>OpenID - Terminologia</vt:lpstr>
      <vt:lpstr>OpenID - Terminologia</vt:lpstr>
      <vt:lpstr>OpenId - Demo</vt:lpstr>
      <vt:lpstr>OpenId - Demo</vt:lpstr>
      <vt:lpstr>OpenId - Demo</vt:lpstr>
      <vt:lpstr>OpenId - Demo</vt:lpstr>
      <vt:lpstr>OpenId - Demo</vt:lpstr>
      <vt:lpstr>OpenId - Demo</vt:lpstr>
      <vt:lpstr>OpenId - Demo</vt:lpstr>
      <vt:lpstr>OpenId - Demo</vt:lpstr>
      <vt:lpstr>Authentication and Authorization</vt:lpstr>
      <vt:lpstr>Authentication and Authorization</vt:lpstr>
      <vt:lpstr>Authentication and Authorization</vt:lpstr>
      <vt:lpstr>Authentication and Authorization</vt:lpstr>
      <vt:lpstr>What is An Identity?</vt:lpstr>
      <vt:lpstr>Authentication Methods</vt:lpstr>
      <vt:lpstr>Weak and Strong Authentication</vt:lpstr>
      <vt:lpstr>Two – Factor Authentication</vt:lpstr>
      <vt:lpstr>Single Sign-On (SSO)</vt:lpstr>
      <vt:lpstr>New Authentication Mechanisms - Yadis</vt:lpstr>
      <vt:lpstr>OpenID - Terminologia</vt:lpstr>
      <vt:lpstr>OpenID - Terminologia</vt:lpstr>
      <vt:lpstr>Communication among OpenID System Components</vt:lpstr>
      <vt:lpstr>Direct and Indirect Communication</vt:lpstr>
      <vt:lpstr>OpenID Modes of Operation </vt:lpstr>
      <vt:lpstr>Dumb Mode Communications Flow</vt:lpstr>
      <vt:lpstr>Dump mode flow</vt:lpstr>
      <vt:lpstr>Smart mode</vt:lpstr>
      <vt:lpstr>OpenID Identity URL Page</vt:lpstr>
      <vt:lpstr>OpenID Messages</vt:lpstr>
      <vt:lpstr>The associate Request Message</vt:lpstr>
      <vt:lpstr>The associate Response Message</vt:lpstr>
      <vt:lpstr>The checkid_setup and checkid_immediate Request Messages</vt:lpstr>
      <vt:lpstr>The checkid_setup and checkid_immediate Request Messages</vt:lpstr>
      <vt:lpstr>The checkid_setup and checkid_immediate Response Messages</vt:lpstr>
      <vt:lpstr>The checkid_setup and checkid_immediate Response Messages</vt:lpstr>
      <vt:lpstr>The check_authentication Request Message</vt:lpstr>
      <vt:lpstr>The check_authentication Response Message</vt:lpstr>
      <vt:lpstr>Scenario One: First Time Login to a Web Site Using OpenID in Dumb Mode</vt:lpstr>
      <vt:lpstr>Scenario Two: Login to a Trusted Web Site Using OpenID in Smart Mode </vt:lpstr>
      <vt:lpstr>Problems Solved by OpenID</vt:lpstr>
      <vt:lpstr>Altro scenario</vt:lpstr>
      <vt:lpstr>Altro scenario</vt:lpstr>
      <vt:lpstr>Altro scenario</vt:lpstr>
      <vt:lpstr>Altro scenario</vt:lpstr>
      <vt:lpstr>Altro scenario - checkid_setup / checkid_immediate Request (get)</vt:lpstr>
      <vt:lpstr>Altro scenario - checkid_setup / checkid_immediate Carol Risponde</vt:lpstr>
      <vt:lpstr>Altro scenario - check_authentication Request (post)</vt:lpstr>
      <vt:lpstr>Altro scenario – smart mode associate request </vt:lpstr>
      <vt:lpstr>OpenId flow</vt:lpstr>
      <vt:lpstr>Fine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Università degli Studi di Perugia Facoltà di Scienze Matematiche, Fisiche e Naturali  Corso di Laurea Specialistica in Informatica  Seminario di Sicurezza Informatica </dc:title>
  <cp:lastModifiedBy>epleqi</cp:lastModifiedBy>
  <cp:revision>74</cp:revision>
  <dcterms:modified xsi:type="dcterms:W3CDTF">2009-09-02T13:33:52Z</dcterms:modified>
</cp:coreProperties>
</file>