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60" r:id="rId3"/>
    <p:sldId id="307" r:id="rId4"/>
    <p:sldId id="308" r:id="rId5"/>
    <p:sldId id="268" r:id="rId6"/>
    <p:sldId id="263" r:id="rId7"/>
    <p:sldId id="264" r:id="rId8"/>
    <p:sldId id="265" r:id="rId9"/>
    <p:sldId id="266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274" r:id="rId19"/>
    <p:sldId id="281" r:id="rId20"/>
    <p:sldId id="295" r:id="rId21"/>
    <p:sldId id="282" r:id="rId22"/>
    <p:sldId id="284" r:id="rId23"/>
    <p:sldId id="287" r:id="rId24"/>
    <p:sldId id="285" r:id="rId25"/>
    <p:sldId id="288" r:id="rId26"/>
    <p:sldId id="317" r:id="rId27"/>
    <p:sldId id="318" r:id="rId28"/>
    <p:sldId id="319" r:id="rId29"/>
    <p:sldId id="289" r:id="rId30"/>
    <p:sldId id="290" r:id="rId31"/>
    <p:sldId id="291" r:id="rId32"/>
    <p:sldId id="269" r:id="rId33"/>
    <p:sldId id="259" r:id="rId34"/>
    <p:sldId id="270" r:id="rId35"/>
    <p:sldId id="271" r:id="rId36"/>
    <p:sldId id="272" r:id="rId37"/>
    <p:sldId id="275" r:id="rId38"/>
    <p:sldId id="292" r:id="rId39"/>
    <p:sldId id="293" r:id="rId40"/>
    <p:sldId id="294" r:id="rId41"/>
    <p:sldId id="297" r:id="rId42"/>
    <p:sldId id="298" r:id="rId43"/>
    <p:sldId id="320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1E60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951" autoAdjust="0"/>
    <p:restoredTop sz="91000" autoAdjust="0"/>
  </p:normalViewPr>
  <p:slideViewPr>
    <p:cSldViewPr>
      <p:cViewPr>
        <p:scale>
          <a:sx n="80" d="100"/>
          <a:sy n="80" d="100"/>
        </p:scale>
        <p:origin x="-9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93F631-7259-4217-874F-40179CAA0596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79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9C91E4-75E7-4B8E-A957-3BAD804E44A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8" name="Picture 62" descr="EmeraldSpiral1.jpg                                             0000958DMacintosh HD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9300" y="3200400"/>
            <a:ext cx="7543800" cy="1143000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74700" y="3937000"/>
            <a:ext cx="5410200" cy="457200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bg2"/>
                </a:solidFill>
              </a:defRPr>
            </a:lvl1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26275" y="1150938"/>
            <a:ext cx="1774825" cy="52371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701800" y="1150938"/>
            <a:ext cx="5172075" cy="52371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27300" y="1866900"/>
            <a:ext cx="2476500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56200" y="1866900"/>
            <a:ext cx="2476500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0" name="Picture 66" descr="EmeraldSpiral2.jpg                                             0000958DMacintosh HD                   ABA78158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FA3330-50A1-4C8E-B815-DCC03F4F17AE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‹N›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1800" y="1150938"/>
            <a:ext cx="70993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7300" y="1866900"/>
            <a:ext cx="5105400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&gt;"/>
        <a:defRPr sz="21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20000"/>
        <a:buChar char=" "/>
        <a:defRPr sz="1500">
          <a:solidFill>
            <a:schemeClr val="tx1"/>
          </a:solidFill>
          <a:latin typeface="Times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16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&gt;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Times" charset="0"/>
        <a:buChar char="•"/>
        <a:defRPr sz="15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Times" charset="0"/>
        <a:buChar char="•"/>
        <a:defRPr sz="15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Times" charset="0"/>
        <a:buChar char="•"/>
        <a:defRPr sz="15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Times" charset="0"/>
        <a:buChar char="•"/>
        <a:defRPr sz="15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Times" charset="0"/>
        <a:buChar char="•"/>
        <a:defRPr sz="15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97000" y="3213100"/>
            <a:ext cx="6578600" cy="1143000"/>
          </a:xfrm>
        </p:spPr>
        <p:txBody>
          <a:bodyPr/>
          <a:lstStyle/>
          <a:p>
            <a:r>
              <a:rPr lang="en-US" sz="3500" dirty="0" smtClean="0"/>
              <a:t>RADIUS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76300" y="4002088"/>
            <a:ext cx="5410200" cy="457200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&gt; </a:t>
            </a:r>
            <a:r>
              <a:rPr lang="en-US" dirty="0" smtClean="0"/>
              <a:t>Remote Authentication Dial In User Service</a:t>
            </a:r>
            <a:endParaRPr lang="en-US" dirty="0">
              <a:solidFill>
                <a:schemeClr val="accent1"/>
              </a:solidFill>
            </a:endParaRPr>
          </a:p>
          <a:p>
            <a:pPr algn="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643734" y="4149874"/>
            <a:ext cx="2786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1E6034"/>
                </a:solidFill>
                <a:latin typeface="+mn-lt"/>
              </a:rPr>
              <a:t>Edoardo Comodi</a:t>
            </a:r>
          </a:p>
          <a:p>
            <a:endParaRPr lang="it-IT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01988" y="-24"/>
            <a:ext cx="7099300" cy="830262"/>
          </a:xfrm>
        </p:spPr>
        <p:txBody>
          <a:bodyPr/>
          <a:lstStyle/>
          <a:p>
            <a:r>
              <a:rPr lang="it-IT" dirty="0" smtClean="0"/>
              <a:t>Struttura pacchetti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57388" y="4622840"/>
            <a:ext cx="6858016" cy="4521200"/>
          </a:xfrm>
        </p:spPr>
        <p:txBody>
          <a:bodyPr/>
          <a:lstStyle/>
          <a:p>
            <a:r>
              <a:rPr lang="it-IT" dirty="0" smtClean="0"/>
              <a:t>I campi sono trasmessi da sinistra a destra, a cominciare con il codice, l'identificazione, la lunghezza, l'autenticatore e gli attributi.</a:t>
            </a:r>
          </a:p>
          <a:p>
            <a:endParaRPr lang="it-IT" dirty="0"/>
          </a:p>
        </p:txBody>
      </p:sp>
      <p:pic>
        <p:nvPicPr>
          <p:cNvPr id="1029" name="Picture 5" descr="http://upload.wikimedia.org/wikipedia/commons/f/f4/RADIUS_packet_form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3181739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01988" y="-24"/>
            <a:ext cx="7099300" cy="830262"/>
          </a:xfrm>
        </p:spPr>
        <p:txBody>
          <a:bodyPr/>
          <a:lstStyle/>
          <a:p>
            <a:r>
              <a:rPr lang="it-IT" dirty="0" smtClean="0"/>
              <a:t>Struttura pacchetti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57388" y="4622840"/>
            <a:ext cx="6858016" cy="4521200"/>
          </a:xfrm>
        </p:spPr>
        <p:txBody>
          <a:bodyPr/>
          <a:lstStyle/>
          <a:p>
            <a:r>
              <a:rPr lang="it-IT" dirty="0" smtClean="0"/>
              <a:t>I campi sono trasmessi da sinistra a destra, a cominciare con il codice, l'identificazione, la lunghezza, l'autenticatore e gli attributi.</a:t>
            </a:r>
          </a:p>
          <a:p>
            <a:endParaRPr lang="it-IT" dirty="0"/>
          </a:p>
        </p:txBody>
      </p:sp>
      <p:pic>
        <p:nvPicPr>
          <p:cNvPr id="1029" name="Picture 5" descr="http://upload.wikimedia.org/wikipedia/commons/f/f4/RADIUS_packet_form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3181739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01988" y="-24"/>
            <a:ext cx="7099300" cy="830262"/>
          </a:xfrm>
        </p:spPr>
        <p:txBody>
          <a:bodyPr/>
          <a:lstStyle/>
          <a:p>
            <a:r>
              <a:rPr lang="it-IT" dirty="0" smtClean="0"/>
              <a:t>Struttura pacchetti</a:t>
            </a:r>
            <a:endParaRPr lang="it-IT" dirty="0"/>
          </a:p>
        </p:txBody>
      </p:sp>
      <p:pic>
        <p:nvPicPr>
          <p:cNvPr id="1029" name="Picture 5" descr="http://upload.wikimedia.org/wikipedia/commons/f/f4/RADIUS_packet_form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3181739" cy="2571768"/>
          </a:xfrm>
          <a:prstGeom prst="rect">
            <a:avLst/>
          </a:prstGeom>
          <a:noFill/>
        </p:spPr>
      </p:pic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714884"/>
            <a:ext cx="3214710" cy="206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1857356" y="4071942"/>
            <a:ext cx="6858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&gt;"/>
              <a:tabLst/>
              <a:defRPr/>
            </a:pPr>
            <a:r>
              <a:rPr kumimoji="0" lang="it-IT" sz="21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codici (decimali) sono assegnati come segue: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&gt;"/>
              <a:tabLst/>
              <a:defRPr/>
            </a:pPr>
            <a:endParaRPr kumimoji="0" lang="it-IT" sz="2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reccia a destra 8"/>
          <p:cNvSpPr/>
          <p:nvPr/>
        </p:nvSpPr>
        <p:spPr bwMode="auto">
          <a:xfrm rot="16200000">
            <a:off x="3428992" y="1571612"/>
            <a:ext cx="428628" cy="28575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01988" y="-24"/>
            <a:ext cx="7099300" cy="830262"/>
          </a:xfrm>
        </p:spPr>
        <p:txBody>
          <a:bodyPr/>
          <a:lstStyle/>
          <a:p>
            <a:r>
              <a:rPr lang="it-IT" dirty="0" smtClean="0"/>
              <a:t>Struttura pacchetti</a:t>
            </a:r>
            <a:endParaRPr lang="it-IT" dirty="0"/>
          </a:p>
        </p:txBody>
      </p:sp>
      <p:pic>
        <p:nvPicPr>
          <p:cNvPr id="1029" name="Picture 5" descr="http://upload.wikimedia.org/wikipedia/commons/f/f4/RADIUS_packet_form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3181739" cy="2571768"/>
          </a:xfrm>
          <a:prstGeom prst="rect">
            <a:avLst/>
          </a:prstGeom>
          <a:noFill/>
        </p:spPr>
      </p:pic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1857356" y="4714884"/>
            <a:ext cx="6858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chemeClr val="bg2"/>
              </a:buClr>
              <a:buFontTx/>
              <a:buChar char="&gt;"/>
            </a:pPr>
            <a:r>
              <a:rPr lang="it-IT" sz="2100" kern="0" dirty="0" smtClean="0">
                <a:solidFill>
                  <a:schemeClr val="accent1"/>
                </a:solidFill>
                <a:latin typeface="+mn-lt"/>
              </a:rPr>
              <a:t>Il campo Identifier su cui effettuare il matching durante le richieste e le risposte</a:t>
            </a:r>
            <a:endParaRPr kumimoji="0" lang="it-IT" sz="21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&gt;"/>
              <a:tabLst/>
              <a:defRPr/>
            </a:pPr>
            <a:endParaRPr kumimoji="0" lang="it-IT" sz="2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reccia a destra 8"/>
          <p:cNvSpPr/>
          <p:nvPr/>
        </p:nvSpPr>
        <p:spPr bwMode="auto">
          <a:xfrm rot="16200000">
            <a:off x="4286248" y="1571612"/>
            <a:ext cx="428628" cy="28575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01988" y="-24"/>
            <a:ext cx="7099300" cy="830262"/>
          </a:xfrm>
        </p:spPr>
        <p:txBody>
          <a:bodyPr/>
          <a:lstStyle/>
          <a:p>
            <a:r>
              <a:rPr lang="it-IT" dirty="0" smtClean="0"/>
              <a:t>Struttura pacchetti</a:t>
            </a:r>
            <a:endParaRPr lang="it-IT" dirty="0"/>
          </a:p>
        </p:txBody>
      </p:sp>
      <p:pic>
        <p:nvPicPr>
          <p:cNvPr id="1029" name="Picture 5" descr="http://upload.wikimedia.org/wikipedia/commons/f/f4/RADIUS_packet_form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3181739" cy="2571768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 bwMode="auto">
          <a:xfrm rot="16200000">
            <a:off x="5429256" y="1571612"/>
            <a:ext cx="428628" cy="28575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1857356" y="4714884"/>
            <a:ext cx="6858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chemeClr val="bg2"/>
              </a:buClr>
              <a:buFontTx/>
              <a:buChar char="&gt;"/>
            </a:pPr>
            <a:r>
              <a:rPr lang="it-IT" sz="2100" kern="0" dirty="0" smtClean="0">
                <a:solidFill>
                  <a:schemeClr val="accent1"/>
                </a:solidFill>
                <a:latin typeface="+mn-lt"/>
              </a:rPr>
              <a:t>Il campo Length indica la lunghezza dell’intero pacchetto</a:t>
            </a:r>
            <a:endParaRPr kumimoji="0" lang="it-IT" sz="21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&gt;"/>
              <a:tabLst/>
              <a:defRPr/>
            </a:pPr>
            <a:endParaRPr kumimoji="0" lang="it-IT" sz="2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01988" y="-24"/>
            <a:ext cx="7099300" cy="830262"/>
          </a:xfrm>
        </p:spPr>
        <p:txBody>
          <a:bodyPr/>
          <a:lstStyle/>
          <a:p>
            <a:r>
              <a:rPr lang="it-IT" dirty="0" smtClean="0"/>
              <a:t>Struttura pacchetti</a:t>
            </a:r>
            <a:endParaRPr lang="it-IT" dirty="0"/>
          </a:p>
        </p:txBody>
      </p:sp>
      <p:pic>
        <p:nvPicPr>
          <p:cNvPr id="1029" name="Picture 5" descr="http://upload.wikimedia.org/wikipedia/commons/f/f4/RADIUS_packet_form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3181739" cy="2571768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 bwMode="auto">
          <a:xfrm>
            <a:off x="2857488" y="2071678"/>
            <a:ext cx="428628" cy="28575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1857356" y="4714884"/>
            <a:ext cx="6858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&gt;"/>
              <a:tabLst/>
              <a:defRPr/>
            </a:pPr>
            <a:endParaRPr kumimoji="0" lang="it-IT" sz="2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2009756" y="4867284"/>
            <a:ext cx="6858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chemeClr val="bg2"/>
              </a:buClr>
              <a:buFontTx/>
              <a:buChar char="&gt;"/>
            </a:pPr>
            <a:r>
              <a:rPr lang="it-IT" sz="2100" kern="0" dirty="0" smtClean="0">
                <a:solidFill>
                  <a:schemeClr val="accent1"/>
                </a:solidFill>
                <a:latin typeface="+mn-lt"/>
              </a:rPr>
              <a:t>L’Authenticator è utilizzato per autenticare la risposta da parte </a:t>
            </a:r>
            <a:r>
              <a:rPr lang="it-IT" sz="2100" kern="0" dirty="0" smtClean="0">
                <a:solidFill>
                  <a:schemeClr val="accent1"/>
                </a:solidFill>
                <a:latin typeface="+mn-lt"/>
              </a:rPr>
              <a:t>del server </a:t>
            </a:r>
            <a:r>
              <a:rPr lang="it-IT" sz="2100" kern="0" dirty="0" smtClean="0">
                <a:solidFill>
                  <a:schemeClr val="accent1"/>
                </a:solidFill>
                <a:latin typeface="+mn-lt"/>
              </a:rPr>
              <a:t>RADIUS ed è qui che viene crittografata la password</a:t>
            </a:r>
            <a:endParaRPr kumimoji="0" lang="it-IT" sz="21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&gt;"/>
              <a:tabLst/>
              <a:defRPr/>
            </a:pPr>
            <a:endParaRPr kumimoji="0" lang="it-IT" sz="2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01988" y="-24"/>
            <a:ext cx="7099300" cy="830262"/>
          </a:xfrm>
        </p:spPr>
        <p:txBody>
          <a:bodyPr/>
          <a:lstStyle/>
          <a:p>
            <a:r>
              <a:rPr lang="it-IT" dirty="0" smtClean="0"/>
              <a:t>Struttura pacchetti</a:t>
            </a:r>
            <a:endParaRPr lang="it-IT" dirty="0"/>
          </a:p>
        </p:txBody>
      </p:sp>
      <p:pic>
        <p:nvPicPr>
          <p:cNvPr id="1029" name="Picture 5" descr="http://upload.wikimedia.org/wikipedia/commons/f/f4/RADIUS_packet_form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3181739" cy="2571768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 bwMode="auto">
          <a:xfrm>
            <a:off x="2857488" y="3143248"/>
            <a:ext cx="428628" cy="28575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1857356" y="4714884"/>
            <a:ext cx="6858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&gt;"/>
              <a:tabLst/>
              <a:defRPr/>
            </a:pPr>
            <a:endParaRPr kumimoji="0" lang="it-IT" sz="2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2009756" y="4867284"/>
            <a:ext cx="6858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chemeClr val="bg2"/>
              </a:buClr>
              <a:buFontTx/>
              <a:buChar char="&gt;"/>
            </a:pPr>
            <a:r>
              <a:rPr kumimoji="0" lang="it-IT" sz="21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Attributi</a:t>
            </a:r>
            <a:r>
              <a:rPr kumimoji="0" lang="it-IT" sz="21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utilizzati in entrambi i dati della richiesta e della risposta </a:t>
            </a:r>
            <a:r>
              <a:rPr lang="it-IT" sz="2100" kern="0" dirty="0" smtClean="0">
                <a:solidFill>
                  <a:schemeClr val="accent1"/>
                </a:solidFill>
                <a:latin typeface="+mn-lt"/>
              </a:rPr>
              <a:t>per le operazioni di authentication, authorization ed accounting </a:t>
            </a:r>
            <a:endParaRPr kumimoji="0" lang="it-IT" sz="21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&gt;"/>
              <a:tabLst/>
              <a:defRPr/>
            </a:pPr>
            <a:endParaRPr kumimoji="0" lang="it-IT" sz="2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714744" y="4488428"/>
            <a:ext cx="2441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b="1" dirty="0" smtClean="0"/>
              <a:t>Attribute Value Pairs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01988" y="-24"/>
            <a:ext cx="7099300" cy="830262"/>
          </a:xfrm>
        </p:spPr>
        <p:txBody>
          <a:bodyPr/>
          <a:lstStyle/>
          <a:p>
            <a:r>
              <a:rPr lang="it-IT" dirty="0" smtClean="0"/>
              <a:t>Struttura pacchetti</a:t>
            </a:r>
            <a:endParaRPr lang="it-IT" dirty="0"/>
          </a:p>
        </p:txBody>
      </p:sp>
      <p:pic>
        <p:nvPicPr>
          <p:cNvPr id="1029" name="Picture 5" descr="http://upload.wikimedia.org/wikipedia/commons/f/f4/RADIUS_packet_form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3181739" cy="2571768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 bwMode="auto">
          <a:xfrm>
            <a:off x="2857488" y="3143248"/>
            <a:ext cx="428628" cy="28575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1857356" y="4714884"/>
            <a:ext cx="6858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&gt;"/>
              <a:tabLst/>
              <a:defRPr/>
            </a:pPr>
            <a:endParaRPr kumimoji="0" lang="it-IT" sz="2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714744" y="3786190"/>
            <a:ext cx="2441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b="1" dirty="0" smtClean="0"/>
              <a:t>Attribute Value Pairs</a:t>
            </a:r>
            <a:endParaRPr lang="it-IT" sz="1800" dirty="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171973"/>
            <a:ext cx="3357586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18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18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429132"/>
            <a:ext cx="6429420" cy="1857388"/>
          </a:xfrm>
        </p:spPr>
        <p:txBody>
          <a:bodyPr/>
          <a:lstStyle/>
          <a:p>
            <a:r>
              <a:rPr lang="it-IT" dirty="0" smtClean="0"/>
              <a:t>L’intero processo ha inizio quando un client crea un pacchetto RADIUS Access-Request, includendo almeno gli attributi User-Name e User-Password, e generando il contenuto del campo identificatore</a:t>
            </a:r>
            <a:endParaRPr lang="it-IT" dirty="0"/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1928794" y="71414"/>
            <a:ext cx="7670804" cy="830262"/>
          </a:xfrm>
        </p:spPr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Authentication Authorization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ttangolo 12"/>
          <p:cNvSpPr/>
          <p:nvPr/>
        </p:nvSpPr>
        <p:spPr bwMode="auto">
          <a:xfrm rot="18253912">
            <a:off x="2453908" y="2444633"/>
            <a:ext cx="1509573" cy="168081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4286248" y="1643051"/>
            <a:ext cx="1928826" cy="142875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19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19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429132"/>
            <a:ext cx="6429420" cy="1857388"/>
          </a:xfrm>
        </p:spPr>
        <p:txBody>
          <a:bodyPr/>
          <a:lstStyle/>
          <a:p>
            <a:r>
              <a:rPr lang="it-IT" dirty="0" smtClean="0"/>
              <a:t>L'intero pacchetto è trasmesso in chiaro, a parte per l’attributo User-Password, che è protetto nel modo seguente: </a:t>
            </a:r>
          </a:p>
          <a:p>
            <a:r>
              <a:rPr lang="it-IT" dirty="0" smtClean="0"/>
              <a:t>il client e il server condividono una chiave segreta.</a:t>
            </a:r>
            <a:endParaRPr lang="it-IT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tangolo 11"/>
          <p:cNvSpPr/>
          <p:nvPr/>
        </p:nvSpPr>
        <p:spPr bwMode="auto">
          <a:xfrm rot="18253912">
            <a:off x="2453908" y="2444633"/>
            <a:ext cx="1509573" cy="168081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4286248" y="1643051"/>
            <a:ext cx="1928826" cy="142875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6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Protocollo AAA </a:t>
            </a:r>
            <a:r>
              <a:rPr lang="en-US" sz="3200" dirty="0" smtClean="0">
                <a:solidFill>
                  <a:srgbClr val="BC37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en-US" sz="3200" dirty="0" smtClean="0">
                <a:solidFill>
                  <a:srgbClr val="BC37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27300" y="2622576"/>
            <a:ext cx="5105400" cy="4521200"/>
          </a:xfrm>
        </p:spPr>
        <p:txBody>
          <a:bodyPr/>
          <a:lstStyle/>
          <a:p>
            <a:pPr>
              <a:buSzPct val="75000"/>
              <a:buFont typeface="Monotype Sorts" pitchFamily="2" charset="2"/>
              <a:buChar char="è"/>
            </a:pPr>
            <a:r>
              <a:rPr lang="en-US" sz="2400" b="1" u="sng" dirty="0" smtClean="0">
                <a:latin typeface="Arial" pitchFamily="34" charset="0"/>
              </a:rPr>
              <a:t> </a:t>
            </a:r>
            <a:r>
              <a:rPr lang="en-US" sz="3600" b="1" u="sng" dirty="0" smtClean="0">
                <a:latin typeface="Arial" pitchFamily="34" charset="0"/>
              </a:rPr>
              <a:t>Authentication</a:t>
            </a:r>
          </a:p>
          <a:p>
            <a:pPr>
              <a:buSzPct val="75000"/>
              <a:buFont typeface="Monotype Sorts" pitchFamily="2" charset="2"/>
              <a:buChar char="è"/>
            </a:pPr>
            <a:r>
              <a:rPr lang="en-US" sz="3600" b="1" dirty="0" smtClean="0">
                <a:latin typeface="Arial" pitchFamily="34" charset="0"/>
              </a:rPr>
              <a:t>      Authorization</a:t>
            </a:r>
          </a:p>
          <a:p>
            <a:pPr>
              <a:buSzPct val="75000"/>
              <a:buFont typeface="Monotype Sorts" pitchFamily="2" charset="2"/>
              <a:buChar char="è"/>
            </a:pPr>
            <a:r>
              <a:rPr lang="en-US" sz="3600" b="1" dirty="0" smtClean="0">
                <a:latin typeface="Arial" pitchFamily="34" charset="0"/>
              </a:rPr>
              <a:t>          Accounting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2000232" y="5098333"/>
            <a:ext cx="62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>
                <a:solidFill>
                  <a:schemeClr val="bg2">
                    <a:lumMod val="50000"/>
                  </a:schemeClr>
                </a:solidFill>
              </a:rPr>
              <a:t>Autenticare gli utenti o i dispositivi prima di concedere loro l'accesso ad una rete</a:t>
            </a:r>
            <a:endParaRPr lang="it-IT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20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20</a:t>
            </a:fld>
            <a:endParaRPr lang="en-US" sz="1400">
              <a:solidFill>
                <a:schemeClr val="bg2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tangolo 11"/>
          <p:cNvSpPr/>
          <p:nvPr/>
        </p:nvSpPr>
        <p:spPr bwMode="auto">
          <a:xfrm rot="18253912">
            <a:off x="2453908" y="2444633"/>
            <a:ext cx="1509573" cy="168081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4286248" y="1643051"/>
            <a:ext cx="1928826" cy="142875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6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58236" y="4143380"/>
            <a:ext cx="661600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21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21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429132"/>
            <a:ext cx="6429420" cy="1857388"/>
          </a:xfrm>
        </p:spPr>
        <p:txBody>
          <a:bodyPr/>
          <a:lstStyle/>
          <a:p>
            <a:r>
              <a:rPr lang="it-IT" dirty="0" smtClean="0"/>
              <a:t>Il server riceve il pacchetto Access-Request e verifica di possedere la chiave segreta per il client. </a:t>
            </a:r>
          </a:p>
          <a:p>
            <a:r>
              <a:rPr lang="it-IT" dirty="0" smtClean="0"/>
              <a:t>Se </a:t>
            </a:r>
            <a:r>
              <a:rPr lang="it-IT" dirty="0" smtClean="0"/>
              <a:t>il server </a:t>
            </a:r>
            <a:r>
              <a:rPr lang="it-IT" dirty="0" smtClean="0"/>
              <a:t>ne è in possesso utilizza </a:t>
            </a:r>
            <a:r>
              <a:rPr lang="it-IT" dirty="0" smtClean="0"/>
              <a:t>una versione modificata del processo di </a:t>
            </a:r>
            <a:r>
              <a:rPr lang="it-IT" dirty="0" smtClean="0"/>
              <a:t>codifica </a:t>
            </a:r>
            <a:r>
              <a:rPr lang="it-IT" dirty="0" smtClean="0"/>
              <a:t>del client </a:t>
            </a:r>
            <a:r>
              <a:rPr lang="it-IT" dirty="0" smtClean="0"/>
              <a:t>ed ottienela </a:t>
            </a:r>
            <a:r>
              <a:rPr lang="it-IT" dirty="0" smtClean="0"/>
              <a:t>password in chiaro.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Ovale 11"/>
          <p:cNvSpPr/>
          <p:nvPr/>
        </p:nvSpPr>
        <p:spPr bwMode="auto">
          <a:xfrm>
            <a:off x="6072198" y="1285860"/>
            <a:ext cx="785818" cy="1000132"/>
          </a:xfrm>
          <a:prstGeom prst="ellipse">
            <a:avLst/>
          </a:prstGeom>
          <a:solidFill>
            <a:schemeClr val="bg2">
              <a:alpha val="2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22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22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786322"/>
            <a:ext cx="6572296" cy="1857388"/>
          </a:xfrm>
        </p:spPr>
        <p:txBody>
          <a:bodyPr/>
          <a:lstStyle/>
          <a:p>
            <a:r>
              <a:rPr lang="it-IT" dirty="0" smtClean="0"/>
              <a:t>Il server consulta il database per convalidare username e password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tangolo 11"/>
          <p:cNvSpPr/>
          <p:nvPr/>
        </p:nvSpPr>
        <p:spPr bwMode="auto">
          <a:xfrm rot="20845147">
            <a:off x="6644677" y="1455094"/>
            <a:ext cx="1117783" cy="184486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23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23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429132"/>
            <a:ext cx="6429420" cy="1857388"/>
          </a:xfrm>
        </p:spPr>
        <p:txBody>
          <a:bodyPr/>
          <a:lstStyle/>
          <a:p>
            <a:r>
              <a:rPr lang="it-IT" dirty="0" smtClean="0"/>
              <a:t>Se la password è valida, il server crea un pacchetto Access-Accept da rimandare al client. In caso contrario, crea un pacchetto Access-Reject e lo invia al client.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tangolo 11"/>
          <p:cNvSpPr/>
          <p:nvPr/>
        </p:nvSpPr>
        <p:spPr bwMode="auto">
          <a:xfrm rot="20845147">
            <a:off x="6644677" y="1624794"/>
            <a:ext cx="1117783" cy="184486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4286248" y="1785926"/>
            <a:ext cx="1928826" cy="142875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24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24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Entrambi i pacchetti Access-Accept e Access-Reject utilizzano lo stesso valore identificatore del pacchetto Access-Request del client, e hanno una Response Authenticator nel campo Authenticator.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tangolo 11"/>
          <p:cNvSpPr/>
          <p:nvPr/>
        </p:nvSpPr>
        <p:spPr bwMode="auto">
          <a:xfrm rot="20845147">
            <a:off x="6644677" y="1624794"/>
            <a:ext cx="1117783" cy="184486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4286248" y="1785926"/>
            <a:ext cx="1928826" cy="142875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5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25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25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La Response Authenticator è la funzione hash MD5 del pacchetto di risposta con l’associata Request Authenticator, concatenata con il segreto condiviso.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tangolo 11"/>
          <p:cNvSpPr/>
          <p:nvPr/>
        </p:nvSpPr>
        <p:spPr bwMode="auto">
          <a:xfrm rot="20845147">
            <a:off x="6644677" y="1624794"/>
            <a:ext cx="1117783" cy="184486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4286248" y="1785926"/>
            <a:ext cx="1928826" cy="142875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26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26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Questo tipo di codifica prende in input una </a:t>
            </a:r>
            <a:r>
              <a:rPr lang="it-IT" dirty="0" smtClean="0"/>
              <a:t>stringa </a:t>
            </a:r>
            <a:r>
              <a:rPr lang="it-IT" dirty="0" smtClean="0"/>
              <a:t>di lunghezza arbitraria e ne produce in output un'altra a </a:t>
            </a:r>
            <a:r>
              <a:rPr lang="it-IT" dirty="0" smtClean="0"/>
              <a:t>128 bit indipendentemente </a:t>
            </a:r>
            <a:r>
              <a:rPr lang="it-IT" dirty="0" smtClean="0"/>
              <a:t>dalla </a:t>
            </a:r>
            <a:r>
              <a:rPr lang="it-IT" dirty="0" smtClean="0"/>
              <a:t>lunghezza della stringa </a:t>
            </a:r>
            <a:r>
              <a:rPr lang="it-IT" dirty="0" smtClean="0"/>
              <a:t>di </a:t>
            </a:r>
            <a:r>
              <a:rPr lang="it-IT" dirty="0" smtClean="0"/>
              <a:t>input.</a:t>
            </a:r>
          </a:p>
          <a:p>
            <a:endParaRPr lang="it-IT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tangolo 11"/>
          <p:cNvSpPr/>
          <p:nvPr/>
        </p:nvSpPr>
        <p:spPr bwMode="auto">
          <a:xfrm rot="20845147">
            <a:off x="6644677" y="1624794"/>
            <a:ext cx="1117783" cy="184486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4286248" y="1785926"/>
            <a:ext cx="1928826" cy="142875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27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27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La codifica avviene molto velocemente e si presuppone che l'output </a:t>
            </a:r>
            <a:r>
              <a:rPr lang="it-IT" dirty="0" smtClean="0"/>
              <a:t>restituito </a:t>
            </a:r>
            <a:r>
              <a:rPr lang="it-IT" dirty="0" smtClean="0"/>
              <a:t>sia univoco </a:t>
            </a:r>
            <a:r>
              <a:rPr lang="it-IT" dirty="0" smtClean="0"/>
              <a:t>e </a:t>
            </a:r>
            <a:r>
              <a:rPr lang="it-IT" dirty="0" smtClean="0"/>
              <a:t>che non ci sia possibilità, se non per tentativi, di risalire alla stringa di input partendo dalla stringa di </a:t>
            </a:r>
            <a:r>
              <a:rPr lang="it-IT" dirty="0" smtClean="0"/>
              <a:t>output</a:t>
            </a:r>
            <a:endParaRPr lang="it-IT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tangolo 11"/>
          <p:cNvSpPr/>
          <p:nvPr/>
        </p:nvSpPr>
        <p:spPr bwMode="auto">
          <a:xfrm rot="20845147">
            <a:off x="6644677" y="1624794"/>
            <a:ext cx="1117783" cy="184486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4286248" y="1785926"/>
            <a:ext cx="1928826" cy="142875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28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28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L'hash MD5 a 128 bit (16 </a:t>
            </a:r>
            <a:r>
              <a:rPr lang="it-IT" dirty="0" smtClean="0"/>
              <a:t>byte) è </a:t>
            </a:r>
            <a:r>
              <a:rPr lang="it-IT" dirty="0" smtClean="0"/>
              <a:t>rappresentato come una sequenza di 32 cifre </a:t>
            </a:r>
            <a:r>
              <a:rPr lang="it-IT" dirty="0" smtClean="0"/>
              <a:t>esadecimali</a:t>
            </a:r>
          </a:p>
          <a:p>
            <a:r>
              <a:rPr lang="it-IT" dirty="0" smtClean="0"/>
              <a:t>la </a:t>
            </a:r>
            <a:r>
              <a:rPr lang="it-IT" dirty="0" smtClean="0"/>
              <a:t>gamma di possibili valori in output è pari a 16 alla 32esima </a:t>
            </a:r>
            <a:r>
              <a:rPr lang="it-IT" dirty="0" smtClean="0"/>
              <a:t>potenza</a:t>
            </a:r>
            <a:endParaRPr lang="it-IT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tangolo 11"/>
          <p:cNvSpPr/>
          <p:nvPr/>
        </p:nvSpPr>
        <p:spPr bwMode="auto">
          <a:xfrm rot="20845147">
            <a:off x="6644677" y="1624794"/>
            <a:ext cx="1117783" cy="184486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4286248" y="1785926"/>
            <a:ext cx="1928826" cy="142875"/>
          </a:xfrm>
          <a:prstGeom prst="rect">
            <a:avLst/>
          </a:prstGeom>
          <a:solidFill>
            <a:schemeClr val="bg2">
              <a:alpha val="3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29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29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Quando il client riceve un pacchetto di risposta, si accerta che esso combaci con </a:t>
            </a:r>
            <a:r>
              <a:rPr lang="it-IT" dirty="0" smtClean="0"/>
              <a:t>la sua </a:t>
            </a:r>
            <a:r>
              <a:rPr lang="it-IT" dirty="0" smtClean="0"/>
              <a:t>precedente richiesta utilizzando il campo identificatore.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vale 10"/>
          <p:cNvSpPr/>
          <p:nvPr/>
        </p:nvSpPr>
        <p:spPr bwMode="auto">
          <a:xfrm>
            <a:off x="1928794" y="2643182"/>
            <a:ext cx="1000132" cy="1214446"/>
          </a:xfrm>
          <a:prstGeom prst="ellipse">
            <a:avLst/>
          </a:prstGeom>
          <a:solidFill>
            <a:schemeClr val="bg2">
              <a:alpha val="2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5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AAA Services</a:t>
            </a:r>
            <a:r>
              <a:rPr lang="en-US" sz="3200" dirty="0" smtClean="0">
                <a:solidFill>
                  <a:srgbClr val="BC37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en-US" sz="3200" dirty="0" smtClean="0">
                <a:solidFill>
                  <a:srgbClr val="BC37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27300" y="2622576"/>
            <a:ext cx="5105400" cy="4521200"/>
          </a:xfrm>
        </p:spPr>
        <p:txBody>
          <a:bodyPr/>
          <a:lstStyle/>
          <a:p>
            <a:pPr>
              <a:buSzPct val="75000"/>
              <a:buFont typeface="Monotype Sorts" pitchFamily="2" charset="2"/>
              <a:buChar char="è"/>
            </a:pPr>
            <a:r>
              <a:rPr lang="en-US" sz="2400" b="1" dirty="0" smtClean="0">
                <a:latin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</a:rPr>
              <a:t>Authentication</a:t>
            </a:r>
          </a:p>
          <a:p>
            <a:pPr>
              <a:buSzPct val="75000"/>
              <a:buFont typeface="Monotype Sorts" pitchFamily="2" charset="2"/>
              <a:buChar char="è"/>
            </a:pPr>
            <a:r>
              <a:rPr lang="en-US" sz="3600" b="1" dirty="0" smtClean="0">
                <a:latin typeface="Arial" pitchFamily="34" charset="0"/>
              </a:rPr>
              <a:t>      </a:t>
            </a:r>
            <a:r>
              <a:rPr lang="en-US" sz="3600" b="1" u="sng" dirty="0" smtClean="0">
                <a:latin typeface="Arial" pitchFamily="34" charset="0"/>
              </a:rPr>
              <a:t>Authorization</a:t>
            </a:r>
          </a:p>
          <a:p>
            <a:pPr>
              <a:buSzPct val="75000"/>
              <a:buFont typeface="Monotype Sorts" pitchFamily="2" charset="2"/>
              <a:buChar char="è"/>
            </a:pPr>
            <a:r>
              <a:rPr lang="en-US" sz="3600" b="1" dirty="0" smtClean="0">
                <a:latin typeface="Arial" pitchFamily="34" charset="0"/>
              </a:rPr>
              <a:t>          Accounting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2000232" y="5098333"/>
            <a:ext cx="62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>
                <a:solidFill>
                  <a:schemeClr val="bg2">
                    <a:lumMod val="50000"/>
                  </a:schemeClr>
                </a:solidFill>
              </a:rPr>
              <a:t>Autorizzare gli utenti o i dispositivi </a:t>
            </a:r>
            <a:r>
              <a:rPr lang="it-IT" i="1" dirty="0" smtClean="0">
                <a:solidFill>
                  <a:schemeClr val="bg2">
                    <a:lumMod val="50000"/>
                  </a:schemeClr>
                </a:solidFill>
              </a:rPr>
              <a:t>all’utilizzo di </a:t>
            </a:r>
            <a:r>
              <a:rPr lang="it-IT" i="1" dirty="0" smtClean="0">
                <a:solidFill>
                  <a:schemeClr val="bg2">
                    <a:lumMod val="50000"/>
                  </a:schemeClr>
                </a:solidFill>
              </a:rPr>
              <a:t>alcuni servizi di rete</a:t>
            </a:r>
            <a:endParaRPr lang="it-IT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30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30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Quindi il client verifica la Response Authenticator utilizzando lo stesso calcolo effettuato dal </a:t>
            </a:r>
            <a:r>
              <a:rPr lang="it-IT" dirty="0" smtClean="0"/>
              <a:t>server</a:t>
            </a:r>
            <a:endParaRPr lang="it-IT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vale 13"/>
          <p:cNvSpPr/>
          <p:nvPr/>
        </p:nvSpPr>
        <p:spPr bwMode="auto">
          <a:xfrm>
            <a:off x="1928794" y="2643182"/>
            <a:ext cx="1000132" cy="1214446"/>
          </a:xfrm>
          <a:prstGeom prst="ellipse">
            <a:avLst/>
          </a:prstGeom>
          <a:solidFill>
            <a:schemeClr val="bg2">
              <a:alpha val="2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6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31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31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Se il client riceve un pacchetto Access-Accept verificato, username e password sono considerati corretti, e l’utente è autenticato. Se invece riceve un pacchetto </a:t>
            </a:r>
            <a:r>
              <a:rPr lang="it-IT" dirty="0" smtClean="0"/>
              <a:t>Access-Reject, </a:t>
            </a:r>
            <a:r>
              <a:rPr lang="it-IT" dirty="0" smtClean="0"/>
              <a:t>username e password sono scorretti, e di conseguenza l’utente non è autenticato.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714356"/>
            <a:ext cx="68585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vale 10"/>
          <p:cNvSpPr/>
          <p:nvPr/>
        </p:nvSpPr>
        <p:spPr bwMode="auto">
          <a:xfrm>
            <a:off x="1928794" y="2643182"/>
            <a:ext cx="1000132" cy="1214446"/>
          </a:xfrm>
          <a:prstGeom prst="ellipse">
            <a:avLst/>
          </a:prstGeom>
          <a:solidFill>
            <a:schemeClr val="bg2">
              <a:alpha val="2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5" name="Titolo 8"/>
          <p:cNvSpPr txBox="1">
            <a:spLocks/>
          </p:cNvSpPr>
          <p:nvPr/>
        </p:nvSpPr>
        <p:spPr bwMode="auto">
          <a:xfrm>
            <a:off x="1928794" y="71414"/>
            <a:ext cx="767080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Authentication Authorization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Il server RADIUS ritorna una delle tre risposte ai NAS: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00232" y="1866900"/>
            <a:ext cx="5929354" cy="4521200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Access Reject</a:t>
            </a:r>
          </a:p>
          <a:p>
            <a:r>
              <a:rPr lang="it-IT" dirty="0" smtClean="0"/>
              <a:t>Access Challenge </a:t>
            </a:r>
          </a:p>
          <a:p>
            <a:r>
              <a:rPr lang="it-IT" dirty="0" smtClean="0"/>
              <a:t>Access Accept.</a:t>
            </a:r>
            <a:endParaRPr lang="it-IT" dirty="0"/>
          </a:p>
        </p:txBody>
      </p:sp>
      <p:pic>
        <p:nvPicPr>
          <p:cNvPr id="9218" name="Picture 2" descr="http://upload.wikimedia.org/wikipedia/commons/f/fc/Drawing_RADIUS_18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9348" y="3786190"/>
            <a:ext cx="579023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Il server RADIUS ritorna una delle tre risposte ai NAS: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00232" y="1866900"/>
            <a:ext cx="5929354" cy="4521200"/>
          </a:xfrm>
        </p:spPr>
        <p:txBody>
          <a:bodyPr/>
          <a:lstStyle/>
          <a:p>
            <a:endParaRPr lang="it-IT" dirty="0" smtClean="0"/>
          </a:p>
          <a:p>
            <a:r>
              <a:rPr lang="it-IT" sz="3600" b="1" dirty="0" smtClean="0"/>
              <a:t>Access Reject</a:t>
            </a:r>
          </a:p>
          <a:p>
            <a:r>
              <a:rPr lang="it-IT" dirty="0" smtClean="0"/>
              <a:t>Access Challenge </a:t>
            </a:r>
          </a:p>
          <a:p>
            <a:r>
              <a:rPr lang="it-IT" dirty="0" smtClean="0"/>
              <a:t>Access Accept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500166" y="4500570"/>
            <a:ext cx="76438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/>
              <a:t>All'utente è negato l'accesso incondizionato a tutte le richieste di risorse di rete. </a:t>
            </a:r>
          </a:p>
          <a:p>
            <a:endParaRPr lang="it-IT" i="1" dirty="0" smtClean="0"/>
          </a:p>
          <a:p>
            <a:r>
              <a:rPr lang="it-IT" i="1" dirty="0" smtClean="0"/>
              <a:t>	Mancata presentazione di una prova di 	identificazione valida. 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Il server RADIUS ritorna una delle tre risposte ai NAS: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00232" y="1866900"/>
            <a:ext cx="5929354" cy="4521200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Access Reject</a:t>
            </a:r>
          </a:p>
          <a:p>
            <a:r>
              <a:rPr lang="it-IT" sz="3600" b="1" dirty="0" smtClean="0"/>
              <a:t>Access Challenge </a:t>
            </a:r>
          </a:p>
          <a:p>
            <a:r>
              <a:rPr lang="it-IT" dirty="0" smtClean="0"/>
              <a:t>Access Accept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500166" y="4500570"/>
            <a:ext cx="76438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/>
              <a:t>Richieste di informazioni supplementari da parte degli utenti, come una seconda password, PIN o token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Il </a:t>
            </a:r>
            <a:r>
              <a:rPr lang="it-IT" sz="2400" smtClean="0"/>
              <a:t>server RADIUS ritorna </a:t>
            </a:r>
            <a:r>
              <a:rPr lang="it-IT" sz="2400" dirty="0" smtClean="0"/>
              <a:t>una delle tre risposte ai NAS: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00232" y="1866900"/>
            <a:ext cx="5929354" cy="4521200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Access Reject</a:t>
            </a:r>
          </a:p>
          <a:p>
            <a:r>
              <a:rPr lang="it-IT" dirty="0" smtClean="0"/>
              <a:t>Access Challenge </a:t>
            </a:r>
          </a:p>
          <a:p>
            <a:r>
              <a:rPr lang="it-IT" sz="3600" b="1" dirty="0" smtClean="0"/>
              <a:t>Access Accept</a:t>
            </a:r>
            <a:endParaRPr lang="it-IT" sz="3600" b="1" dirty="0"/>
          </a:p>
        </p:txBody>
      </p:sp>
      <p:sp>
        <p:nvSpPr>
          <p:cNvPr id="5" name="Rettangolo 4"/>
          <p:cNvSpPr/>
          <p:nvPr/>
        </p:nvSpPr>
        <p:spPr>
          <a:xfrm>
            <a:off x="1500166" y="4500570"/>
            <a:ext cx="78581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/>
              <a:t>L'utente è autorizzato ad accedere. </a:t>
            </a:r>
          </a:p>
          <a:p>
            <a:endParaRPr lang="it-IT" i="1" dirty="0" smtClean="0"/>
          </a:p>
          <a:p>
            <a:r>
              <a:rPr lang="it-IT" i="1" dirty="0" smtClean="0"/>
              <a:t>	Una volta che l'utente è autenticato, il server 	RADIUS spesso si verifica che l'utente è 	autorizzato ad utilizzare il servizio di rete 	richiesto. 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Il server RADIUS ritorna una delle tre risposte ai NAS: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00232" y="1866900"/>
            <a:ext cx="5929354" cy="4521200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Access Reject</a:t>
            </a:r>
          </a:p>
          <a:p>
            <a:r>
              <a:rPr lang="it-IT" dirty="0" smtClean="0"/>
              <a:t>Access Challenge </a:t>
            </a:r>
          </a:p>
          <a:p>
            <a:r>
              <a:rPr lang="it-IT" sz="3600" b="1" dirty="0" smtClean="0"/>
              <a:t>Access Accept</a:t>
            </a:r>
            <a:endParaRPr lang="it-IT" sz="3600" b="1" dirty="0"/>
          </a:p>
        </p:txBody>
      </p:sp>
      <p:sp>
        <p:nvSpPr>
          <p:cNvPr id="5" name="Rettangolo 4"/>
          <p:cNvSpPr/>
          <p:nvPr/>
        </p:nvSpPr>
        <p:spPr>
          <a:xfrm>
            <a:off x="1500166" y="4500570"/>
            <a:ext cx="76438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/>
              <a:t>L'utente è autorizzato ad accedere. </a:t>
            </a:r>
          </a:p>
          <a:p>
            <a:endParaRPr lang="it-IT" i="1" dirty="0" smtClean="0"/>
          </a:p>
          <a:p>
            <a:r>
              <a:rPr lang="it-IT" i="1" dirty="0" smtClean="0"/>
              <a:t>	Ancora una volta, queste informazioni possono 	essere memorizzate localmente sul server 	RADIUS, o può essere considerato in una 	sorgente esterna come LDAP o Active Directory.</a:t>
            </a:r>
          </a:p>
          <a:p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37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37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3857620" y="71414"/>
            <a:ext cx="7099300" cy="830262"/>
          </a:xfrm>
        </p:spPr>
        <p:txBody>
          <a:bodyPr/>
          <a:lstStyle/>
          <a:p>
            <a:r>
              <a:rPr lang="it-IT" dirty="0" smtClean="0"/>
              <a:t>Accounting</a:t>
            </a:r>
            <a:endParaRPr lang="it-IT" dirty="0"/>
          </a:p>
        </p:txBody>
      </p:sp>
      <p:sp>
        <p:nvSpPr>
          <p:cNvPr id="10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Quando viene concesso l'accesso alla rete per l'utente da parte del NAS</a:t>
            </a:r>
          </a:p>
          <a:p>
            <a:r>
              <a:rPr lang="it-IT" dirty="0" smtClean="0"/>
              <a:t>Acct_status con </a:t>
            </a:r>
            <a:r>
              <a:rPr lang="it-IT" dirty="0" smtClean="0"/>
              <a:t>il valore "Start" è inviato dal NAS </a:t>
            </a:r>
            <a:r>
              <a:rPr lang="it-IT" dirty="0" smtClean="0"/>
              <a:t>al </a:t>
            </a:r>
            <a:r>
              <a:rPr lang="it-IT" dirty="0" smtClean="0"/>
              <a:t>server RADIUS per segnalare l'inizio </a:t>
            </a:r>
            <a:r>
              <a:rPr lang="it-IT" dirty="0" smtClean="0"/>
              <a:t>dell’accesso alla rete. </a:t>
            </a:r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pic>
        <p:nvPicPr>
          <p:cNvPr id="37892" name="Picture 4" descr="C:\Users\Edoardo\Desktop\Drawing_RADIUS_18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785794"/>
            <a:ext cx="4786346" cy="3247878"/>
          </a:xfrm>
          <a:prstGeom prst="rect">
            <a:avLst/>
          </a:prstGeom>
          <a:noFill/>
        </p:spPr>
      </p:pic>
      <p:sp>
        <p:nvSpPr>
          <p:cNvPr id="13" name="Rettangolo 12"/>
          <p:cNvSpPr/>
          <p:nvPr/>
        </p:nvSpPr>
        <p:spPr bwMode="auto">
          <a:xfrm>
            <a:off x="3428992" y="1071546"/>
            <a:ext cx="3857652" cy="285752"/>
          </a:xfrm>
          <a:prstGeom prst="rect">
            <a:avLst/>
          </a:prstGeom>
          <a:solidFill>
            <a:schemeClr val="bg2">
              <a:alpha val="4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38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38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3857620" y="71414"/>
            <a:ext cx="7099300" cy="830262"/>
          </a:xfrm>
        </p:spPr>
        <p:txBody>
          <a:bodyPr/>
          <a:lstStyle/>
          <a:p>
            <a:r>
              <a:rPr lang="it-IT" dirty="0" smtClean="0"/>
              <a:t>Accounting</a:t>
            </a:r>
            <a:endParaRPr lang="it-IT" dirty="0"/>
          </a:p>
        </p:txBody>
      </p:sp>
      <p:sp>
        <p:nvSpPr>
          <p:cNvPr id="10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"Start" di solito contengono le registrazioni di identificazione utente e l’indirizzo di rete</a:t>
            </a:r>
          </a:p>
          <a:p>
            <a:pPr>
              <a:buNone/>
            </a:pPr>
            <a:endParaRPr lang="it-IT" dirty="0" smtClean="0"/>
          </a:p>
        </p:txBody>
      </p:sp>
      <p:pic>
        <p:nvPicPr>
          <p:cNvPr id="8" name="Picture 4" descr="C:\Users\Edoardo\Desktop\Drawing_RADIUS_18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785794"/>
            <a:ext cx="4786346" cy="3247878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 bwMode="auto">
          <a:xfrm>
            <a:off x="3428992" y="1071546"/>
            <a:ext cx="3857652" cy="285752"/>
          </a:xfrm>
          <a:prstGeom prst="rect">
            <a:avLst/>
          </a:prstGeom>
          <a:solidFill>
            <a:schemeClr val="bg2">
              <a:alpha val="4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39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39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3857620" y="71414"/>
            <a:ext cx="7099300" cy="830262"/>
          </a:xfrm>
        </p:spPr>
        <p:txBody>
          <a:bodyPr/>
          <a:lstStyle/>
          <a:p>
            <a:r>
              <a:rPr lang="it-IT" dirty="0" smtClean="0"/>
              <a:t>Accounting</a:t>
            </a:r>
            <a:endParaRPr lang="it-IT" dirty="0"/>
          </a:p>
        </p:txBody>
      </p:sp>
      <p:sp>
        <p:nvSpPr>
          <p:cNvPr id="10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Periodicamente si ha un aggiornarmento sullo stato della sessione attiva. </a:t>
            </a:r>
          </a:p>
          <a:p>
            <a:r>
              <a:rPr lang="it-IT" dirty="0" smtClean="0"/>
              <a:t>Il record tipicamente trasmette la durata della sessione corrente e le informazioni sui dati attuali di utilizzo. </a:t>
            </a:r>
            <a:br>
              <a:rPr lang="it-IT" dirty="0" smtClean="0"/>
            </a:br>
            <a:endParaRPr lang="it-IT" dirty="0" smtClean="0"/>
          </a:p>
        </p:txBody>
      </p:sp>
      <p:pic>
        <p:nvPicPr>
          <p:cNvPr id="8" name="Picture 4" descr="C:\Users\Edoardo\Desktop\Drawing_RADIUS_18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785794"/>
            <a:ext cx="4786346" cy="3247878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 bwMode="auto">
          <a:xfrm>
            <a:off x="3428992" y="2143116"/>
            <a:ext cx="3857652" cy="285752"/>
          </a:xfrm>
          <a:prstGeom prst="rect">
            <a:avLst/>
          </a:prstGeom>
          <a:solidFill>
            <a:schemeClr val="bg2">
              <a:alpha val="4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AAA Services</a:t>
            </a:r>
            <a:r>
              <a:rPr lang="en-US" sz="3200" dirty="0" smtClean="0">
                <a:solidFill>
                  <a:srgbClr val="BC37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en-US" sz="3200" dirty="0" smtClean="0">
                <a:solidFill>
                  <a:srgbClr val="BC37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27300" y="2622576"/>
            <a:ext cx="5105400" cy="4521200"/>
          </a:xfrm>
        </p:spPr>
        <p:txBody>
          <a:bodyPr/>
          <a:lstStyle/>
          <a:p>
            <a:pPr>
              <a:buSzPct val="75000"/>
              <a:buFont typeface="Monotype Sorts" pitchFamily="2" charset="2"/>
              <a:buChar char="è"/>
            </a:pPr>
            <a:r>
              <a:rPr lang="en-US" sz="2400" b="1" dirty="0" smtClean="0">
                <a:latin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</a:rPr>
              <a:t>Authentication</a:t>
            </a:r>
          </a:p>
          <a:p>
            <a:pPr>
              <a:buSzPct val="75000"/>
              <a:buFont typeface="Monotype Sorts" pitchFamily="2" charset="2"/>
              <a:buChar char="è"/>
            </a:pPr>
            <a:r>
              <a:rPr lang="en-US" sz="3600" b="1" dirty="0" smtClean="0">
                <a:latin typeface="Arial" pitchFamily="34" charset="0"/>
              </a:rPr>
              <a:t>      Authorization</a:t>
            </a:r>
          </a:p>
          <a:p>
            <a:pPr>
              <a:buSzPct val="75000"/>
              <a:buFont typeface="Monotype Sorts" pitchFamily="2" charset="2"/>
              <a:buChar char="è"/>
            </a:pPr>
            <a:r>
              <a:rPr lang="en-US" sz="3600" b="1" dirty="0" smtClean="0">
                <a:latin typeface="Arial" pitchFamily="34" charset="0"/>
              </a:rPr>
              <a:t>          </a:t>
            </a:r>
            <a:r>
              <a:rPr lang="en-US" sz="3600" b="1" u="sng" dirty="0" smtClean="0">
                <a:latin typeface="Arial" pitchFamily="34" charset="0"/>
              </a:rPr>
              <a:t>Accounting</a:t>
            </a:r>
            <a:endParaRPr lang="it-IT" sz="3200" u="sng" dirty="0"/>
          </a:p>
        </p:txBody>
      </p:sp>
      <p:sp>
        <p:nvSpPr>
          <p:cNvPr id="4" name="Rettangolo 3"/>
          <p:cNvSpPr/>
          <p:nvPr/>
        </p:nvSpPr>
        <p:spPr>
          <a:xfrm>
            <a:off x="2000232" y="5098333"/>
            <a:ext cx="62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>
                <a:solidFill>
                  <a:srgbClr val="1E6034"/>
                </a:solidFill>
              </a:rPr>
              <a:t>Misura </a:t>
            </a:r>
            <a:r>
              <a:rPr lang="it-IT" i="1" dirty="0" smtClean="0">
                <a:solidFill>
                  <a:srgbClr val="1E6034"/>
                </a:solidFill>
              </a:rPr>
              <a:t>e </a:t>
            </a:r>
            <a:r>
              <a:rPr lang="it-IT" i="1" dirty="0" smtClean="0">
                <a:solidFill>
                  <a:srgbClr val="1E6034"/>
                </a:solidFill>
              </a:rPr>
              <a:t>documentazione delle risorse </a:t>
            </a:r>
            <a:r>
              <a:rPr lang="it-IT" i="1" dirty="0" smtClean="0">
                <a:solidFill>
                  <a:srgbClr val="1E6034"/>
                </a:solidFill>
              </a:rPr>
              <a:t>concesse ad un utente durante un </a:t>
            </a:r>
            <a:r>
              <a:rPr lang="it-IT" i="1" dirty="0" smtClean="0">
                <a:solidFill>
                  <a:srgbClr val="1E6034"/>
                </a:solidFill>
              </a:rPr>
              <a:t>accesso</a:t>
            </a:r>
            <a:endParaRPr lang="it-IT" i="1" dirty="0" smtClean="0">
              <a:solidFill>
                <a:srgbClr val="1E603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40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40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3857620" y="71414"/>
            <a:ext cx="7099300" cy="830262"/>
          </a:xfrm>
        </p:spPr>
        <p:txBody>
          <a:bodyPr/>
          <a:lstStyle/>
          <a:p>
            <a:r>
              <a:rPr lang="it-IT" dirty="0" smtClean="0"/>
              <a:t>Accounting</a:t>
            </a:r>
            <a:endParaRPr lang="it-IT" dirty="0"/>
          </a:p>
        </p:txBody>
      </p:sp>
      <p:sp>
        <p:nvSpPr>
          <p:cNvPr id="10" name="Segnaposto contenuto 7"/>
          <p:cNvSpPr>
            <a:spLocks noGrp="1"/>
          </p:cNvSpPr>
          <p:nvPr>
            <p:ph idx="1"/>
          </p:nvPr>
        </p:nvSpPr>
        <p:spPr>
          <a:xfrm>
            <a:off x="2214546" y="4071942"/>
            <a:ext cx="6429420" cy="185738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Infine, quando termina la connessione, viene inviato il record di stop e vengono fornite informazioni sugli utenti finali di utilizzo in termini di:</a:t>
            </a:r>
          </a:p>
          <a:p>
            <a:pPr>
              <a:buNone/>
            </a:pPr>
            <a:r>
              <a:rPr lang="it-IT" dirty="0" smtClean="0"/>
              <a:t>	tempo, pacchetti trasferiti, dati trasferiti e altre informazioni relative agli utenti della rete di accesso. </a:t>
            </a:r>
            <a:br>
              <a:rPr lang="it-IT" dirty="0" smtClean="0"/>
            </a:br>
            <a:endParaRPr lang="it-IT" dirty="0" smtClean="0"/>
          </a:p>
        </p:txBody>
      </p:sp>
      <p:pic>
        <p:nvPicPr>
          <p:cNvPr id="8" name="Picture 4" descr="C:\Users\Edoardo\Desktop\Drawing_RADIUS_18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785794"/>
            <a:ext cx="4786346" cy="3247878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 bwMode="auto">
          <a:xfrm>
            <a:off x="3428992" y="3214686"/>
            <a:ext cx="3857652" cy="285752"/>
          </a:xfrm>
          <a:prstGeom prst="rect">
            <a:avLst/>
          </a:prstGeom>
          <a:solidFill>
            <a:schemeClr val="bg2">
              <a:alpha val="4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1000" y="304800"/>
            <a:ext cx="6604000" cy="15240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Accounting </a:t>
            </a:r>
            <a:r>
              <a:rPr lang="en-US" sz="2800" b="1" dirty="0"/>
              <a:t>Start</a:t>
            </a:r>
            <a:r>
              <a:rPr lang="en-US" sz="2800" dirty="0"/>
              <a:t> Record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22475" y="2285992"/>
            <a:ext cx="58610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Sun May 10 20:47:41 1998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User-Name = ”bob”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Client-Id = 206.171.153.11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Client-Port-Id = 20110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Acct-Status-Type =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Start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/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Acct-Session-Id = "262282375”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Acct-Authentic = RADIUS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Caller-Id = ”5105551212”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Client-Port-DNIS = ”5218296”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Framed-Protocol = PPP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Framed-Address = 209.79.145.46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1000" y="304800"/>
            <a:ext cx="6604000" cy="15240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sz="28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643042" y="261926"/>
            <a:ext cx="660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Accounting Stop Record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87624" y="2252682"/>
            <a:ext cx="5613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Sun May 10 20:50:49 1998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	  User-Name = ”bob”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Client-Id = 206.171.153.11 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Client-Port-Id = 20110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Acct-Status-Type =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Stop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/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Acct-Session-Id = "262282353”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Acct-Authentic = RADIUS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Acct-Session-Time = 4871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Acct-Input-Octets = 459078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Acct-Output-Octets = 4440286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Caller-Id = ”5105551212”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Client-Port-DNIS = "4218296”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Framed-Protocol = PPP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" pitchFamily="49" charset="0"/>
                <a:ea typeface="+mn-ea"/>
                <a:cs typeface="+mn-cs"/>
              </a:rPr>
              <a:t>  Framed-Address = 209.79.145.46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" pitchFamily="49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 bwMode="auto">
          <a:xfrm>
            <a:off x="2786050" y="4071942"/>
            <a:ext cx="3286148" cy="714380"/>
          </a:xfrm>
          <a:prstGeom prst="rect">
            <a:avLst/>
          </a:prstGeom>
          <a:solidFill>
            <a:schemeClr val="bg2">
              <a:lumMod val="5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00240"/>
            <a:ext cx="7099300" cy="4500594"/>
          </a:xfrm>
        </p:spPr>
        <p:txBody>
          <a:bodyPr/>
          <a:lstStyle/>
          <a:p>
            <a:r>
              <a:rPr lang="it-IT" sz="11500" dirty="0" smtClean="0"/>
              <a:t>		</a:t>
            </a:r>
            <a:br>
              <a:rPr lang="it-IT" sz="11500" dirty="0" smtClean="0"/>
            </a:br>
            <a:r>
              <a:rPr lang="it-IT" sz="11500" dirty="0" smtClean="0"/>
              <a:t>	</a:t>
            </a:r>
            <a:r>
              <a:rPr lang="it-IT" sz="11500" dirty="0" smtClean="0"/>
              <a:t>	FINE</a:t>
            </a:r>
            <a:br>
              <a:rPr lang="it-IT" sz="11500" dirty="0" smtClean="0"/>
            </a:br>
            <a:r>
              <a:rPr lang="it-IT" sz="11500" dirty="0" smtClean="0"/>
              <a:t/>
            </a:r>
            <a:br>
              <a:rPr lang="it-IT" sz="11500" dirty="0" smtClean="0"/>
            </a:br>
            <a:r>
              <a:rPr lang="it-IT" sz="11500" dirty="0" smtClean="0"/>
              <a:t/>
            </a:r>
            <a:br>
              <a:rPr lang="it-IT" sz="11500" dirty="0" smtClean="0"/>
            </a:br>
            <a:endParaRPr lang="it-IT" sz="11500" dirty="0"/>
          </a:p>
        </p:txBody>
      </p:sp>
      <p:sp>
        <p:nvSpPr>
          <p:cNvPr id="4" name="Rettangolo 3"/>
          <p:cNvSpPr/>
          <p:nvPr/>
        </p:nvSpPr>
        <p:spPr>
          <a:xfrm>
            <a:off x="2285984" y="3857628"/>
            <a:ext cx="629242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dirty="0" smtClean="0">
                <a:solidFill>
                  <a:srgbClr val="1E6034"/>
                </a:solidFill>
                <a:latin typeface="+mn-lt"/>
              </a:rPr>
              <a:t>O ALMENO LO </a:t>
            </a:r>
            <a:r>
              <a:rPr lang="it-IT" sz="4000" dirty="0" smtClean="0">
                <a:solidFill>
                  <a:srgbClr val="1E6034"/>
                </a:solidFill>
                <a:latin typeface="+mn-lt"/>
              </a:rPr>
              <a:t>SPERO….</a:t>
            </a:r>
          </a:p>
          <a:p>
            <a:pPr algn="ctr"/>
            <a:r>
              <a:rPr lang="it-IT" sz="4000" dirty="0" smtClean="0">
                <a:solidFill>
                  <a:srgbClr val="1E6034"/>
                </a:solidFill>
                <a:latin typeface="+mn-lt"/>
              </a:rPr>
              <a:t> </a:t>
            </a:r>
            <a:endParaRPr lang="it-IT" sz="4000" dirty="0">
              <a:solidFill>
                <a:srgbClr val="1E603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5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5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3071802" y="-24"/>
            <a:ext cx="7099300" cy="830262"/>
          </a:xfrm>
        </p:spPr>
        <p:txBody>
          <a:bodyPr/>
          <a:lstStyle/>
          <a:p>
            <a:r>
              <a:rPr lang="it-IT" dirty="0" smtClean="0"/>
              <a:t>Funzionamento Logico</a:t>
            </a:r>
            <a:endParaRPr lang="it-IT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7" y="1142985"/>
            <a:ext cx="7212813" cy="264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" name="Segnaposto contenuto 48"/>
          <p:cNvSpPr>
            <a:spLocks noGrp="1"/>
          </p:cNvSpPr>
          <p:nvPr>
            <p:ph idx="1"/>
          </p:nvPr>
        </p:nvSpPr>
        <p:spPr>
          <a:xfrm>
            <a:off x="2071670" y="4000504"/>
            <a:ext cx="6929486" cy="4521200"/>
          </a:xfrm>
        </p:spPr>
        <p:txBody>
          <a:bodyPr/>
          <a:lstStyle/>
          <a:p>
            <a:r>
              <a:rPr lang="it-IT" dirty="0" smtClean="0"/>
              <a:t>L'utente o macchina invia una richiesta ad un Network Access Server (NAS) di accedere ad una particolare risorsa  di rete utilizzando le credenziali di accesso. </a:t>
            </a:r>
          </a:p>
          <a:p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6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6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3071802" y="-24"/>
            <a:ext cx="7099300" cy="830262"/>
          </a:xfrm>
        </p:spPr>
        <p:txBody>
          <a:bodyPr/>
          <a:lstStyle/>
          <a:p>
            <a:r>
              <a:rPr lang="it-IT" dirty="0" smtClean="0"/>
              <a:t>Funzionamento Logico</a:t>
            </a:r>
            <a:endParaRPr lang="it-IT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7" y="1142985"/>
            <a:ext cx="7212813" cy="264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" name="Segnaposto contenuto 48"/>
          <p:cNvSpPr>
            <a:spLocks noGrp="1"/>
          </p:cNvSpPr>
          <p:nvPr>
            <p:ph idx="1"/>
          </p:nvPr>
        </p:nvSpPr>
        <p:spPr>
          <a:xfrm>
            <a:off x="2071670" y="4000504"/>
            <a:ext cx="6929486" cy="4521200"/>
          </a:xfrm>
        </p:spPr>
        <p:txBody>
          <a:bodyPr/>
          <a:lstStyle/>
          <a:p>
            <a:r>
              <a:rPr lang="it-IT" dirty="0" smtClean="0"/>
              <a:t>I</a:t>
            </a:r>
            <a:r>
              <a:rPr lang="it-IT" dirty="0" smtClean="0"/>
              <a:t>l </a:t>
            </a:r>
            <a:r>
              <a:rPr lang="it-IT" dirty="0" smtClean="0"/>
              <a:t>NAS RADIUS invia un messaggio </a:t>
            </a:r>
            <a:r>
              <a:rPr lang="it-IT" dirty="0" smtClean="0"/>
              <a:t>al </a:t>
            </a:r>
            <a:r>
              <a:rPr lang="it-IT" dirty="0" smtClean="0"/>
              <a:t>server </a:t>
            </a:r>
            <a:r>
              <a:rPr lang="it-IT" dirty="0" smtClean="0"/>
              <a:t>RADIUS con </a:t>
            </a:r>
            <a:r>
              <a:rPr lang="it-IT" dirty="0" smtClean="0"/>
              <a:t>la richiesta di autorizzazione a concedere </a:t>
            </a:r>
            <a:r>
              <a:rPr lang="it-IT" dirty="0" smtClean="0"/>
              <a:t>l'accesso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7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7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3071802" y="-24"/>
            <a:ext cx="7099300" cy="830262"/>
          </a:xfrm>
        </p:spPr>
        <p:txBody>
          <a:bodyPr/>
          <a:lstStyle/>
          <a:p>
            <a:r>
              <a:rPr lang="it-IT" dirty="0" smtClean="0"/>
              <a:t>Funzionamento Logico</a:t>
            </a:r>
            <a:endParaRPr lang="it-IT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7" y="1142985"/>
            <a:ext cx="7212813" cy="264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" name="Segnaposto contenuto 48"/>
          <p:cNvSpPr>
            <a:spLocks noGrp="1"/>
          </p:cNvSpPr>
          <p:nvPr>
            <p:ph idx="1"/>
          </p:nvPr>
        </p:nvSpPr>
        <p:spPr>
          <a:xfrm>
            <a:off x="2071670" y="4000504"/>
            <a:ext cx="7072330" cy="4521200"/>
          </a:xfrm>
        </p:spPr>
        <p:txBody>
          <a:bodyPr/>
          <a:lstStyle/>
          <a:p>
            <a:r>
              <a:rPr lang="it-IT" dirty="0" smtClean="0"/>
              <a:t>Tale richiesta include le credenziali di accesso, di solito in forma di nome utente e password </a:t>
            </a:r>
            <a:r>
              <a:rPr lang="it-IT" dirty="0" smtClean="0"/>
              <a:t>o altri certificati </a:t>
            </a:r>
            <a:r>
              <a:rPr lang="it-IT" dirty="0" smtClean="0"/>
              <a:t>di sicurezza fornite dagli utenti. Inoltre, la richiesta può contenere altre informazioni che la NAS conosce l'utente.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8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8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3071802" y="-24"/>
            <a:ext cx="7099300" cy="830262"/>
          </a:xfrm>
        </p:spPr>
        <p:txBody>
          <a:bodyPr/>
          <a:lstStyle/>
          <a:p>
            <a:r>
              <a:rPr lang="it-IT" dirty="0" smtClean="0"/>
              <a:t>Funzionamento Logico</a:t>
            </a:r>
            <a:endParaRPr lang="it-IT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7" y="1142985"/>
            <a:ext cx="7212813" cy="264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" name="Segnaposto contenuto 48"/>
          <p:cNvSpPr>
            <a:spLocks noGrp="1"/>
          </p:cNvSpPr>
          <p:nvPr>
            <p:ph idx="1"/>
          </p:nvPr>
        </p:nvSpPr>
        <p:spPr>
          <a:xfrm>
            <a:off x="2071670" y="4000504"/>
            <a:ext cx="7072330" cy="4521200"/>
          </a:xfrm>
        </p:spPr>
        <p:txBody>
          <a:bodyPr/>
          <a:lstStyle/>
          <a:p>
            <a:r>
              <a:rPr lang="it-IT" dirty="0" smtClean="0"/>
              <a:t>Il server RADIUS verifica che le informazioni siano corrette utilizzando sistemi come l'autenticazione </a:t>
            </a:r>
            <a:r>
              <a:rPr lang="it-IT" dirty="0" smtClean="0"/>
              <a:t>EAP (</a:t>
            </a:r>
            <a:r>
              <a:rPr lang="it-IT" dirty="0" smtClean="0"/>
              <a:t>Extensible </a:t>
            </a:r>
            <a:r>
              <a:rPr lang="it-IT" dirty="0" smtClean="0"/>
              <a:t>Authentication </a:t>
            </a:r>
            <a:r>
              <a:rPr lang="it-IT" dirty="0" smtClean="0"/>
              <a:t>Protocol)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197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F3F25EA-19B8-4834-BED0-5956FB62CD1B}" type="slidenum">
              <a:rPr lang="en-US" sz="1800">
                <a:solidFill>
                  <a:schemeClr val="bg1"/>
                </a:solidFill>
                <a:latin typeface="Verdana" pitchFamily="34" charset="0"/>
              </a:rPr>
              <a:pPr algn="r"/>
              <a:t>9</a:t>
            </a:fld>
            <a:endParaRPr lang="en-US" sz="1400">
              <a:solidFill>
                <a:schemeClr val="folHlink"/>
              </a:solidFill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19088" y="610235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784860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FCC482-2E87-409C-8E03-CCE6BA77480B}" type="slidenum">
              <a:rPr lang="en-US" sz="1800">
                <a:solidFill>
                  <a:schemeClr val="bg2"/>
                </a:solidFill>
                <a:latin typeface="Verdana" pitchFamily="34" charset="0"/>
              </a:rPr>
              <a:pPr algn="r"/>
              <a:t>9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3071802" y="-24"/>
            <a:ext cx="7099300" cy="830262"/>
          </a:xfrm>
        </p:spPr>
        <p:txBody>
          <a:bodyPr/>
          <a:lstStyle/>
          <a:p>
            <a:r>
              <a:rPr lang="it-IT" dirty="0" smtClean="0"/>
              <a:t>Funzionamento Logico</a:t>
            </a:r>
            <a:endParaRPr lang="it-IT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7" y="1142985"/>
            <a:ext cx="7212813" cy="264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" name="Segnaposto contenuto 48"/>
          <p:cNvSpPr>
            <a:spLocks noGrp="1"/>
          </p:cNvSpPr>
          <p:nvPr>
            <p:ph idx="1"/>
          </p:nvPr>
        </p:nvSpPr>
        <p:spPr>
          <a:xfrm>
            <a:off x="2071670" y="4000504"/>
            <a:ext cx="7072330" cy="4521200"/>
          </a:xfrm>
        </p:spPr>
        <p:txBody>
          <a:bodyPr/>
          <a:lstStyle/>
          <a:p>
            <a:r>
              <a:rPr lang="it-IT" dirty="0" smtClean="0"/>
              <a:t>Il server può fare riferimento a fonti esterne - comunemente SQL, Kerberos, LDAP, Active Directory o server - per verificare che le credenziali dell'utente.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3_06_emeraldspiral">
  <a:themeElements>
    <a:clrScheme name="">
      <a:dk1>
        <a:srgbClr val="000000"/>
      </a:dk1>
      <a:lt1>
        <a:srgbClr val="FFFFFF"/>
      </a:lt1>
      <a:dk2>
        <a:srgbClr val="0C5541"/>
      </a:dk2>
      <a:lt2>
        <a:srgbClr val="6CD18D"/>
      </a:lt2>
      <a:accent1>
        <a:srgbClr val="666666"/>
      </a:accent1>
      <a:accent2>
        <a:srgbClr val="A6A6A6"/>
      </a:accent2>
      <a:accent3>
        <a:srgbClr val="FFFFFF"/>
      </a:accent3>
      <a:accent4>
        <a:srgbClr val="000000"/>
      </a:accent4>
      <a:accent5>
        <a:srgbClr val="B8B8B8"/>
      </a:accent5>
      <a:accent6>
        <a:srgbClr val="969696"/>
      </a:accent6>
      <a:hlink>
        <a:srgbClr val="A5870D"/>
      </a:hlink>
      <a:folHlink>
        <a:srgbClr val="FFD426"/>
      </a:folHlink>
    </a:clrScheme>
    <a:fontScheme name="Tema di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V3_06_emeraldspiral</Template>
  <TotalTime>452</TotalTime>
  <Words>1044</Words>
  <Application>Microsoft PowerPoint</Application>
  <PresentationFormat>Presentazione su schermo (4:3)</PresentationFormat>
  <Paragraphs>188</Paragraphs>
  <Slides>43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44" baseType="lpstr">
      <vt:lpstr>V3_06_emeraldspiral</vt:lpstr>
      <vt:lpstr>RADIUS</vt:lpstr>
      <vt:lpstr>Protocollo AAA  </vt:lpstr>
      <vt:lpstr>AAA Services </vt:lpstr>
      <vt:lpstr>AAA Services </vt:lpstr>
      <vt:lpstr>Funzionamento Logico</vt:lpstr>
      <vt:lpstr>Funzionamento Logico</vt:lpstr>
      <vt:lpstr>Funzionamento Logico</vt:lpstr>
      <vt:lpstr>Funzionamento Logico</vt:lpstr>
      <vt:lpstr>Funzionamento Logico</vt:lpstr>
      <vt:lpstr>Struttura pacchetti</vt:lpstr>
      <vt:lpstr>Struttura pacchetti</vt:lpstr>
      <vt:lpstr>Struttura pacchetti</vt:lpstr>
      <vt:lpstr>Struttura pacchetti</vt:lpstr>
      <vt:lpstr>Struttura pacchetti</vt:lpstr>
      <vt:lpstr>Struttura pacchetti</vt:lpstr>
      <vt:lpstr>Struttura pacchetti</vt:lpstr>
      <vt:lpstr>Struttura pacchetti</vt:lpstr>
      <vt:lpstr>Authentication Authorization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Il server RADIUS ritorna una delle tre risposte ai NAS: </vt:lpstr>
      <vt:lpstr>Il server RADIUS ritorna una delle tre risposte ai NAS: </vt:lpstr>
      <vt:lpstr>Il server RADIUS ritorna una delle tre risposte ai NAS: </vt:lpstr>
      <vt:lpstr>Il server RADIUS ritorna una delle tre risposte ai NAS: </vt:lpstr>
      <vt:lpstr>Il server RADIUS ritorna una delle tre risposte ai NAS: </vt:lpstr>
      <vt:lpstr>Accounting</vt:lpstr>
      <vt:lpstr>Accounting</vt:lpstr>
      <vt:lpstr>Accounting</vt:lpstr>
      <vt:lpstr>Accounting</vt:lpstr>
      <vt:lpstr> Accounting Start Record</vt:lpstr>
      <vt:lpstr> </vt:lpstr>
      <vt:lpstr>     FINE 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RADIUS</dc:title>
  <dc:creator>Edoardo</dc:creator>
  <cp:lastModifiedBy>Edoardo</cp:lastModifiedBy>
  <cp:revision>46</cp:revision>
  <dcterms:created xsi:type="dcterms:W3CDTF">2009-05-17T14:25:57Z</dcterms:created>
  <dcterms:modified xsi:type="dcterms:W3CDTF">2009-05-19T10:51:34Z</dcterms:modified>
</cp:coreProperties>
</file>